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6"/>
  </p:notesMasterIdLst>
  <p:sldIdLst>
    <p:sldId id="257" r:id="rId2"/>
    <p:sldId id="256" r:id="rId3"/>
    <p:sldId id="281" r:id="rId4"/>
    <p:sldId id="282" r:id="rId5"/>
    <p:sldId id="260" r:id="rId6"/>
    <p:sldId id="262" r:id="rId7"/>
    <p:sldId id="263" r:id="rId8"/>
    <p:sldId id="264" r:id="rId9"/>
    <p:sldId id="266" r:id="rId10"/>
    <p:sldId id="265" r:id="rId11"/>
    <p:sldId id="267" r:id="rId12"/>
    <p:sldId id="283" r:id="rId13"/>
    <p:sldId id="284" r:id="rId14"/>
    <p:sldId id="268" r:id="rId15"/>
    <p:sldId id="285" r:id="rId16"/>
    <p:sldId id="270" r:id="rId17"/>
    <p:sldId id="272" r:id="rId18"/>
    <p:sldId id="273" r:id="rId19"/>
    <p:sldId id="274" r:id="rId20"/>
    <p:sldId id="275" r:id="rId21"/>
    <p:sldId id="276" r:id="rId22"/>
    <p:sldId id="277" r:id="rId23"/>
    <p:sldId id="278" r:id="rId24"/>
    <p:sldId id="286"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4E0D9EB7-39A6-4F5C-A735-9FEC515B49D8}">
          <p14:sldIdLst>
            <p14:sldId id="257"/>
            <p14:sldId id="256"/>
          </p14:sldIdLst>
        </p14:section>
        <p14:section name="A quoi sert l'argent ?" id="{7BD28F35-E115-4260-9647-8A5485D75537}">
          <p14:sldIdLst>
            <p14:sldId id="281"/>
            <p14:sldId id="282"/>
            <p14:sldId id="260"/>
            <p14:sldId id="262"/>
          </p14:sldIdLst>
        </p14:section>
        <p14:section name="Comment paie-t-on ?" id="{FDA875DF-AF6C-4D08-8C48-943B62AABA0F}">
          <p14:sldIdLst>
            <p14:sldId id="263"/>
            <p14:sldId id="264"/>
            <p14:sldId id="266"/>
            <p14:sldId id="265"/>
            <p14:sldId id="267"/>
            <p14:sldId id="283"/>
            <p14:sldId id="284"/>
            <p14:sldId id="268"/>
            <p14:sldId id="285"/>
            <p14:sldId id="270"/>
            <p14:sldId id="272"/>
            <p14:sldId id="273"/>
            <p14:sldId id="274"/>
            <p14:sldId id="275"/>
            <p14:sldId id="276"/>
            <p14:sldId id="277"/>
            <p14:sldId id="278"/>
            <p14:sldId id="28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CA2A"/>
    <a:srgbClr val="CC0066"/>
    <a:srgbClr val="7125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3" autoAdjust="0"/>
    <p:restoredTop sz="81450" autoAdjust="0"/>
  </p:normalViewPr>
  <p:slideViewPr>
    <p:cSldViewPr snapToGrid="0">
      <p:cViewPr varScale="1">
        <p:scale>
          <a:sx n="87" d="100"/>
          <a:sy n="87" d="100"/>
        </p:scale>
        <p:origin x="1500" y="7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7D305E-CF5F-447A-BB80-0DFB088C28F1}" type="doc">
      <dgm:prSet loTypeId="urn:microsoft.com/office/officeart/2005/8/layout/cycle8" loCatId="cycle" qsTypeId="urn:microsoft.com/office/officeart/2005/8/quickstyle/simple1" qsCatId="simple" csTypeId="urn:microsoft.com/office/officeart/2005/8/colors/accent1_2" csCatId="accent1" phldr="1"/>
      <dgm:spPr/>
    </dgm:pt>
    <dgm:pt modelId="{150AD1F9-18F7-4DB0-A840-28EBE0CA6942}">
      <dgm:prSet phldrT="[Texte]"/>
      <dgm:spPr>
        <a:solidFill>
          <a:schemeClr val="accent2"/>
        </a:solidFill>
      </dgm:spPr>
      <dgm:t>
        <a:bodyPr/>
        <a:lstStyle/>
        <a:p>
          <a:endParaRPr lang="fr-FR" b="1" dirty="0"/>
        </a:p>
      </dgm:t>
    </dgm:pt>
    <dgm:pt modelId="{71BD77D5-E790-48C8-96D7-F9C9D7D0C255}" type="parTrans" cxnId="{66EB6233-F8C5-4816-A134-801D6C728F87}">
      <dgm:prSet/>
      <dgm:spPr/>
      <dgm:t>
        <a:bodyPr/>
        <a:lstStyle/>
        <a:p>
          <a:endParaRPr lang="fr-FR"/>
        </a:p>
      </dgm:t>
    </dgm:pt>
    <dgm:pt modelId="{BC66C7BF-9C82-47F6-89D6-3E49B722489C}" type="sibTrans" cxnId="{66EB6233-F8C5-4816-A134-801D6C728F87}">
      <dgm:prSet/>
      <dgm:spPr/>
      <dgm:t>
        <a:bodyPr/>
        <a:lstStyle/>
        <a:p>
          <a:endParaRPr lang="fr-FR"/>
        </a:p>
      </dgm:t>
    </dgm:pt>
    <dgm:pt modelId="{58437F46-B277-4442-8E52-209B1A568CC8}">
      <dgm:prSet phldrT="[Texte]"/>
      <dgm:spPr>
        <a:solidFill>
          <a:srgbClr val="C01E6F"/>
        </a:solidFill>
      </dgm:spPr>
      <dgm:t>
        <a:bodyPr/>
        <a:lstStyle/>
        <a:p>
          <a:endParaRPr lang="fr-FR" dirty="0"/>
        </a:p>
      </dgm:t>
    </dgm:pt>
    <dgm:pt modelId="{271934DE-74CD-495E-A11E-0AB7EA65DFB6}" type="parTrans" cxnId="{E6820437-1D67-41F7-92BE-797FF54D737C}">
      <dgm:prSet/>
      <dgm:spPr/>
      <dgm:t>
        <a:bodyPr/>
        <a:lstStyle/>
        <a:p>
          <a:endParaRPr lang="fr-FR"/>
        </a:p>
      </dgm:t>
    </dgm:pt>
    <dgm:pt modelId="{7E2552D7-B713-4E65-B4A1-9B13D64B4FFB}" type="sibTrans" cxnId="{E6820437-1D67-41F7-92BE-797FF54D737C}">
      <dgm:prSet/>
      <dgm:spPr/>
      <dgm:t>
        <a:bodyPr/>
        <a:lstStyle/>
        <a:p>
          <a:endParaRPr lang="fr-FR"/>
        </a:p>
      </dgm:t>
    </dgm:pt>
    <dgm:pt modelId="{585140F6-37BB-436E-BDB0-5E55A2D17999}">
      <dgm:prSet/>
      <dgm:spPr>
        <a:solidFill>
          <a:srgbClr val="10A06D"/>
        </a:solidFill>
      </dgm:spPr>
      <dgm:t>
        <a:bodyPr/>
        <a:lstStyle/>
        <a:p>
          <a:endParaRPr lang="fr-FR"/>
        </a:p>
      </dgm:t>
    </dgm:pt>
    <dgm:pt modelId="{D3B26E98-E853-4764-8606-D21835CABD6C}" type="parTrans" cxnId="{E5D4C3B6-C067-4AC4-B3E2-CAB3977708C6}">
      <dgm:prSet/>
      <dgm:spPr/>
      <dgm:t>
        <a:bodyPr/>
        <a:lstStyle/>
        <a:p>
          <a:endParaRPr lang="fr-FR"/>
        </a:p>
      </dgm:t>
    </dgm:pt>
    <dgm:pt modelId="{D52AFB7C-1508-498A-83A9-14617D3E53F1}" type="sibTrans" cxnId="{E5D4C3B6-C067-4AC4-B3E2-CAB3977708C6}">
      <dgm:prSet/>
      <dgm:spPr/>
      <dgm:t>
        <a:bodyPr/>
        <a:lstStyle/>
        <a:p>
          <a:endParaRPr lang="fr-FR"/>
        </a:p>
      </dgm:t>
    </dgm:pt>
    <dgm:pt modelId="{6810F639-02CE-43CD-8187-FEEA2952CFF8}">
      <dgm:prSet/>
      <dgm:spPr>
        <a:solidFill>
          <a:srgbClr val="7030A0"/>
        </a:solidFill>
      </dgm:spPr>
      <dgm:t>
        <a:bodyPr/>
        <a:lstStyle/>
        <a:p>
          <a:endParaRPr lang="fr-FR" dirty="0"/>
        </a:p>
      </dgm:t>
    </dgm:pt>
    <dgm:pt modelId="{9706BB2A-8657-4D5D-BE41-7197801D1F8A}" type="parTrans" cxnId="{E6ECC84A-B04C-4F0E-84AA-0B8D91B1E3E7}">
      <dgm:prSet/>
      <dgm:spPr/>
      <dgm:t>
        <a:bodyPr/>
        <a:lstStyle/>
        <a:p>
          <a:endParaRPr lang="fr-FR"/>
        </a:p>
      </dgm:t>
    </dgm:pt>
    <dgm:pt modelId="{163D0444-9D99-4715-B56D-96798123938B}" type="sibTrans" cxnId="{E6ECC84A-B04C-4F0E-84AA-0B8D91B1E3E7}">
      <dgm:prSet/>
      <dgm:spPr/>
      <dgm:t>
        <a:bodyPr/>
        <a:lstStyle/>
        <a:p>
          <a:endParaRPr lang="fr-FR"/>
        </a:p>
      </dgm:t>
    </dgm:pt>
    <dgm:pt modelId="{EDFEEEA8-6DC4-4E47-9B4F-636D32E3B543}">
      <dgm:prSet phldrT="[Texte]"/>
      <dgm:spPr>
        <a:solidFill>
          <a:srgbClr val="002060"/>
        </a:solidFill>
      </dgm:spPr>
      <dgm:t>
        <a:bodyPr/>
        <a:lstStyle/>
        <a:p>
          <a:endParaRPr lang="fr-FR" b="1" dirty="0"/>
        </a:p>
      </dgm:t>
    </dgm:pt>
    <dgm:pt modelId="{923DA262-6033-4806-A540-020F6E82D54F}" type="parTrans" cxnId="{CD174131-8D83-4BB3-8CFB-397FAF3F6A9E}">
      <dgm:prSet/>
      <dgm:spPr/>
      <dgm:t>
        <a:bodyPr/>
        <a:lstStyle/>
        <a:p>
          <a:endParaRPr lang="fr-FR"/>
        </a:p>
      </dgm:t>
    </dgm:pt>
    <dgm:pt modelId="{4F967910-0AB7-417C-8E1B-471290FDD033}" type="sibTrans" cxnId="{CD174131-8D83-4BB3-8CFB-397FAF3F6A9E}">
      <dgm:prSet/>
      <dgm:spPr/>
      <dgm:t>
        <a:bodyPr/>
        <a:lstStyle/>
        <a:p>
          <a:endParaRPr lang="fr-FR"/>
        </a:p>
      </dgm:t>
    </dgm:pt>
    <dgm:pt modelId="{606C9D31-70A9-4AE9-A805-58B7886D029B}" type="pres">
      <dgm:prSet presAssocID="{207D305E-CF5F-447A-BB80-0DFB088C28F1}" presName="compositeShape" presStyleCnt="0">
        <dgm:presLayoutVars>
          <dgm:chMax val="7"/>
          <dgm:dir/>
          <dgm:resizeHandles val="exact"/>
        </dgm:presLayoutVars>
      </dgm:prSet>
      <dgm:spPr/>
    </dgm:pt>
    <dgm:pt modelId="{BC38C369-2150-462C-B81D-14D1BA8CADF6}" type="pres">
      <dgm:prSet presAssocID="{207D305E-CF5F-447A-BB80-0DFB088C28F1}" presName="wedge1" presStyleLbl="node1" presStyleIdx="0" presStyleCnt="5"/>
      <dgm:spPr/>
      <dgm:t>
        <a:bodyPr/>
        <a:lstStyle/>
        <a:p>
          <a:endParaRPr lang="fr-FR"/>
        </a:p>
      </dgm:t>
    </dgm:pt>
    <dgm:pt modelId="{C06C3940-73CB-4306-9C02-5757052CF362}" type="pres">
      <dgm:prSet presAssocID="{207D305E-CF5F-447A-BB80-0DFB088C28F1}" presName="dummy1a" presStyleCnt="0"/>
      <dgm:spPr/>
    </dgm:pt>
    <dgm:pt modelId="{098A0BB3-EDA4-4B8B-B6E6-33174E51FA8D}" type="pres">
      <dgm:prSet presAssocID="{207D305E-CF5F-447A-BB80-0DFB088C28F1}" presName="dummy1b" presStyleCnt="0"/>
      <dgm:spPr/>
    </dgm:pt>
    <dgm:pt modelId="{4EA3D5A8-AC5B-456C-8679-3761F4C20C22}" type="pres">
      <dgm:prSet presAssocID="{207D305E-CF5F-447A-BB80-0DFB088C28F1}" presName="wedge1Tx" presStyleLbl="node1" presStyleIdx="0" presStyleCnt="5">
        <dgm:presLayoutVars>
          <dgm:chMax val="0"/>
          <dgm:chPref val="0"/>
          <dgm:bulletEnabled val="1"/>
        </dgm:presLayoutVars>
      </dgm:prSet>
      <dgm:spPr/>
      <dgm:t>
        <a:bodyPr/>
        <a:lstStyle/>
        <a:p>
          <a:endParaRPr lang="fr-FR"/>
        </a:p>
      </dgm:t>
    </dgm:pt>
    <dgm:pt modelId="{9892EF54-AEBC-424B-B815-18FE24D79F5C}" type="pres">
      <dgm:prSet presAssocID="{207D305E-CF5F-447A-BB80-0DFB088C28F1}" presName="wedge2" presStyleLbl="node1" presStyleIdx="1" presStyleCnt="5"/>
      <dgm:spPr/>
      <dgm:t>
        <a:bodyPr/>
        <a:lstStyle/>
        <a:p>
          <a:endParaRPr lang="fr-FR"/>
        </a:p>
      </dgm:t>
    </dgm:pt>
    <dgm:pt modelId="{E66D8357-074B-4553-8F08-F0DD057CC876}" type="pres">
      <dgm:prSet presAssocID="{207D305E-CF5F-447A-BB80-0DFB088C28F1}" presName="dummy2a" presStyleCnt="0"/>
      <dgm:spPr/>
    </dgm:pt>
    <dgm:pt modelId="{7DA2EE08-F45A-4BA2-99AE-1BE333A77091}" type="pres">
      <dgm:prSet presAssocID="{207D305E-CF5F-447A-BB80-0DFB088C28F1}" presName="dummy2b" presStyleCnt="0"/>
      <dgm:spPr/>
    </dgm:pt>
    <dgm:pt modelId="{984A8AE0-5579-47B5-8714-0416FA72EDC3}" type="pres">
      <dgm:prSet presAssocID="{207D305E-CF5F-447A-BB80-0DFB088C28F1}" presName="wedge2Tx" presStyleLbl="node1" presStyleIdx="1" presStyleCnt="5">
        <dgm:presLayoutVars>
          <dgm:chMax val="0"/>
          <dgm:chPref val="0"/>
          <dgm:bulletEnabled val="1"/>
        </dgm:presLayoutVars>
      </dgm:prSet>
      <dgm:spPr/>
      <dgm:t>
        <a:bodyPr/>
        <a:lstStyle/>
        <a:p>
          <a:endParaRPr lang="fr-FR"/>
        </a:p>
      </dgm:t>
    </dgm:pt>
    <dgm:pt modelId="{EECEBDBB-7558-41FD-B68B-6FADC5873EE4}" type="pres">
      <dgm:prSet presAssocID="{207D305E-CF5F-447A-BB80-0DFB088C28F1}" presName="wedge3" presStyleLbl="node1" presStyleIdx="2" presStyleCnt="5" custLinFactNeighborX="673" custLinFactNeighborY="261"/>
      <dgm:spPr/>
      <dgm:t>
        <a:bodyPr/>
        <a:lstStyle/>
        <a:p>
          <a:endParaRPr lang="fr-FR"/>
        </a:p>
      </dgm:t>
    </dgm:pt>
    <dgm:pt modelId="{0AC8C8C1-A498-4BDC-954E-99478B0ACBD4}" type="pres">
      <dgm:prSet presAssocID="{207D305E-CF5F-447A-BB80-0DFB088C28F1}" presName="dummy3a" presStyleCnt="0"/>
      <dgm:spPr/>
    </dgm:pt>
    <dgm:pt modelId="{2369CFFE-C551-4C6E-84FC-65AA1195F5E6}" type="pres">
      <dgm:prSet presAssocID="{207D305E-CF5F-447A-BB80-0DFB088C28F1}" presName="dummy3b" presStyleCnt="0"/>
      <dgm:spPr/>
    </dgm:pt>
    <dgm:pt modelId="{013B9989-A597-4BF4-A0B5-36E633660F44}" type="pres">
      <dgm:prSet presAssocID="{207D305E-CF5F-447A-BB80-0DFB088C28F1}" presName="wedge3Tx" presStyleLbl="node1" presStyleIdx="2" presStyleCnt="5">
        <dgm:presLayoutVars>
          <dgm:chMax val="0"/>
          <dgm:chPref val="0"/>
          <dgm:bulletEnabled val="1"/>
        </dgm:presLayoutVars>
      </dgm:prSet>
      <dgm:spPr/>
      <dgm:t>
        <a:bodyPr/>
        <a:lstStyle/>
        <a:p>
          <a:endParaRPr lang="fr-FR"/>
        </a:p>
      </dgm:t>
    </dgm:pt>
    <dgm:pt modelId="{A0596F7E-9874-4B91-812E-5D3655E1BF5E}" type="pres">
      <dgm:prSet presAssocID="{207D305E-CF5F-447A-BB80-0DFB088C28F1}" presName="wedge4" presStyleLbl="node1" presStyleIdx="3" presStyleCnt="5" custLinFactNeighborX="-236" custLinFactNeighborY="617"/>
      <dgm:spPr/>
      <dgm:t>
        <a:bodyPr/>
        <a:lstStyle/>
        <a:p>
          <a:endParaRPr lang="fr-FR"/>
        </a:p>
      </dgm:t>
    </dgm:pt>
    <dgm:pt modelId="{8BFD8C24-EF9B-48D8-934D-DE6E05A0389F}" type="pres">
      <dgm:prSet presAssocID="{207D305E-CF5F-447A-BB80-0DFB088C28F1}" presName="dummy4a" presStyleCnt="0"/>
      <dgm:spPr/>
    </dgm:pt>
    <dgm:pt modelId="{37100171-DBFC-4C4E-955C-7C7B6368EFDA}" type="pres">
      <dgm:prSet presAssocID="{207D305E-CF5F-447A-BB80-0DFB088C28F1}" presName="dummy4b" presStyleCnt="0"/>
      <dgm:spPr/>
    </dgm:pt>
    <dgm:pt modelId="{DF30C5A0-3A98-4D27-806B-AFD9093BC6C1}" type="pres">
      <dgm:prSet presAssocID="{207D305E-CF5F-447A-BB80-0DFB088C28F1}" presName="wedge4Tx" presStyleLbl="node1" presStyleIdx="3" presStyleCnt="5">
        <dgm:presLayoutVars>
          <dgm:chMax val="0"/>
          <dgm:chPref val="0"/>
          <dgm:bulletEnabled val="1"/>
        </dgm:presLayoutVars>
      </dgm:prSet>
      <dgm:spPr/>
      <dgm:t>
        <a:bodyPr/>
        <a:lstStyle/>
        <a:p>
          <a:endParaRPr lang="fr-FR"/>
        </a:p>
      </dgm:t>
    </dgm:pt>
    <dgm:pt modelId="{BF152B50-AFFF-4C37-9F1D-795A96F7065B}" type="pres">
      <dgm:prSet presAssocID="{207D305E-CF5F-447A-BB80-0DFB088C28F1}" presName="wedge5" presStyleLbl="node1" presStyleIdx="4" presStyleCnt="5" custLinFactNeighborX="-148" custLinFactNeighborY="-478"/>
      <dgm:spPr/>
      <dgm:t>
        <a:bodyPr/>
        <a:lstStyle/>
        <a:p>
          <a:endParaRPr lang="fr-FR"/>
        </a:p>
      </dgm:t>
    </dgm:pt>
    <dgm:pt modelId="{F345EAA7-D973-44CF-9479-4A21F6291477}" type="pres">
      <dgm:prSet presAssocID="{207D305E-CF5F-447A-BB80-0DFB088C28F1}" presName="dummy5a" presStyleCnt="0"/>
      <dgm:spPr/>
    </dgm:pt>
    <dgm:pt modelId="{C11AE017-7D58-49B2-A3D5-93ECB348F762}" type="pres">
      <dgm:prSet presAssocID="{207D305E-CF5F-447A-BB80-0DFB088C28F1}" presName="dummy5b" presStyleCnt="0"/>
      <dgm:spPr/>
    </dgm:pt>
    <dgm:pt modelId="{1386188C-9D87-4A3F-971F-CA488FDEF638}" type="pres">
      <dgm:prSet presAssocID="{207D305E-CF5F-447A-BB80-0DFB088C28F1}" presName="wedge5Tx" presStyleLbl="node1" presStyleIdx="4" presStyleCnt="5">
        <dgm:presLayoutVars>
          <dgm:chMax val="0"/>
          <dgm:chPref val="0"/>
          <dgm:bulletEnabled val="1"/>
        </dgm:presLayoutVars>
      </dgm:prSet>
      <dgm:spPr/>
      <dgm:t>
        <a:bodyPr/>
        <a:lstStyle/>
        <a:p>
          <a:endParaRPr lang="fr-FR"/>
        </a:p>
      </dgm:t>
    </dgm:pt>
    <dgm:pt modelId="{7F2BE120-0A8A-4550-B6E8-F9071D613D3B}" type="pres">
      <dgm:prSet presAssocID="{BC66C7BF-9C82-47F6-89D6-3E49B722489C}" presName="arrowWedge1" presStyleLbl="fgSibTrans2D1" presStyleIdx="0" presStyleCnt="5"/>
      <dgm:spPr>
        <a:solidFill>
          <a:schemeClr val="accent2"/>
        </a:solidFill>
      </dgm:spPr>
    </dgm:pt>
    <dgm:pt modelId="{996C002B-898A-4B50-A729-AF02AE74C433}" type="pres">
      <dgm:prSet presAssocID="{D52AFB7C-1508-498A-83A9-14617D3E53F1}" presName="arrowWedge2" presStyleLbl="fgSibTrans2D1" presStyleIdx="1" presStyleCnt="5"/>
      <dgm:spPr>
        <a:solidFill>
          <a:srgbClr val="10A06D"/>
        </a:solidFill>
      </dgm:spPr>
    </dgm:pt>
    <dgm:pt modelId="{1B4E9F08-F59E-479C-A3B7-8E561A1393C3}" type="pres">
      <dgm:prSet presAssocID="{163D0444-9D99-4715-B56D-96798123938B}" presName="arrowWedge3" presStyleLbl="fgSibTrans2D1" presStyleIdx="2" presStyleCnt="5"/>
      <dgm:spPr>
        <a:solidFill>
          <a:srgbClr val="7030A0"/>
        </a:solidFill>
      </dgm:spPr>
    </dgm:pt>
    <dgm:pt modelId="{EAA4486C-6049-40F9-AB99-0E86DBDDDB9B}" type="pres">
      <dgm:prSet presAssocID="{7E2552D7-B713-4E65-B4A1-9B13D64B4FFB}" presName="arrowWedge4" presStyleLbl="fgSibTrans2D1" presStyleIdx="3" presStyleCnt="5"/>
      <dgm:spPr>
        <a:solidFill>
          <a:srgbClr val="C01E6F"/>
        </a:solidFill>
      </dgm:spPr>
      <dgm:t>
        <a:bodyPr/>
        <a:lstStyle/>
        <a:p>
          <a:endParaRPr lang="fr-FR"/>
        </a:p>
      </dgm:t>
    </dgm:pt>
    <dgm:pt modelId="{09F739F2-06EC-4011-9359-B52D37D7772A}" type="pres">
      <dgm:prSet presAssocID="{4F967910-0AB7-417C-8E1B-471290FDD033}" presName="arrowWedge5" presStyleLbl="fgSibTrans2D1" presStyleIdx="4" presStyleCnt="5"/>
      <dgm:spPr>
        <a:solidFill>
          <a:srgbClr val="002060"/>
        </a:solidFill>
      </dgm:spPr>
    </dgm:pt>
  </dgm:ptLst>
  <dgm:cxnLst>
    <dgm:cxn modelId="{A048527C-D37F-4217-A44B-8174CF0D3957}" type="presOf" srcId="{150AD1F9-18F7-4DB0-A840-28EBE0CA6942}" destId="{4EA3D5A8-AC5B-456C-8679-3761F4C20C22}" srcOrd="1" destOrd="0" presId="urn:microsoft.com/office/officeart/2005/8/layout/cycle8"/>
    <dgm:cxn modelId="{B1ABB718-4E48-4251-8B69-6FB3C9B0BD4E}" type="presOf" srcId="{6810F639-02CE-43CD-8187-FEEA2952CFF8}" destId="{013B9989-A597-4BF4-A0B5-36E633660F44}" srcOrd="1" destOrd="0" presId="urn:microsoft.com/office/officeart/2005/8/layout/cycle8"/>
    <dgm:cxn modelId="{EC80D786-E1FE-4B56-9C93-69A3B5EFF24B}" type="presOf" srcId="{207D305E-CF5F-447A-BB80-0DFB088C28F1}" destId="{606C9D31-70A9-4AE9-A805-58B7886D029B}" srcOrd="0" destOrd="0" presId="urn:microsoft.com/office/officeart/2005/8/layout/cycle8"/>
    <dgm:cxn modelId="{CD174131-8D83-4BB3-8CFB-397FAF3F6A9E}" srcId="{207D305E-CF5F-447A-BB80-0DFB088C28F1}" destId="{EDFEEEA8-6DC4-4E47-9B4F-636D32E3B543}" srcOrd="4" destOrd="0" parTransId="{923DA262-6033-4806-A540-020F6E82D54F}" sibTransId="{4F967910-0AB7-417C-8E1B-471290FDD033}"/>
    <dgm:cxn modelId="{E5D4C3B6-C067-4AC4-B3E2-CAB3977708C6}" srcId="{207D305E-CF5F-447A-BB80-0DFB088C28F1}" destId="{585140F6-37BB-436E-BDB0-5E55A2D17999}" srcOrd="1" destOrd="0" parTransId="{D3B26E98-E853-4764-8606-D21835CABD6C}" sibTransId="{D52AFB7C-1508-498A-83A9-14617D3E53F1}"/>
    <dgm:cxn modelId="{A9D66B79-DA14-411E-865C-3B8934C85312}" type="presOf" srcId="{150AD1F9-18F7-4DB0-A840-28EBE0CA6942}" destId="{BC38C369-2150-462C-B81D-14D1BA8CADF6}" srcOrd="0" destOrd="0" presId="urn:microsoft.com/office/officeart/2005/8/layout/cycle8"/>
    <dgm:cxn modelId="{E6820437-1D67-41F7-92BE-797FF54D737C}" srcId="{207D305E-CF5F-447A-BB80-0DFB088C28F1}" destId="{58437F46-B277-4442-8E52-209B1A568CC8}" srcOrd="3" destOrd="0" parTransId="{271934DE-74CD-495E-A11E-0AB7EA65DFB6}" sibTransId="{7E2552D7-B713-4E65-B4A1-9B13D64B4FFB}"/>
    <dgm:cxn modelId="{A9532C8B-6F4D-4CAC-8C8C-46864825F5CC}" type="presOf" srcId="{EDFEEEA8-6DC4-4E47-9B4F-636D32E3B543}" destId="{1386188C-9D87-4A3F-971F-CA488FDEF638}" srcOrd="1" destOrd="0" presId="urn:microsoft.com/office/officeart/2005/8/layout/cycle8"/>
    <dgm:cxn modelId="{8B9CB5E1-B690-4C17-A2ED-D075F37CD5E5}" type="presOf" srcId="{EDFEEEA8-6DC4-4E47-9B4F-636D32E3B543}" destId="{BF152B50-AFFF-4C37-9F1D-795A96F7065B}" srcOrd="0" destOrd="0" presId="urn:microsoft.com/office/officeart/2005/8/layout/cycle8"/>
    <dgm:cxn modelId="{66EB6233-F8C5-4816-A134-801D6C728F87}" srcId="{207D305E-CF5F-447A-BB80-0DFB088C28F1}" destId="{150AD1F9-18F7-4DB0-A840-28EBE0CA6942}" srcOrd="0" destOrd="0" parTransId="{71BD77D5-E790-48C8-96D7-F9C9D7D0C255}" sibTransId="{BC66C7BF-9C82-47F6-89D6-3E49B722489C}"/>
    <dgm:cxn modelId="{E6ECC84A-B04C-4F0E-84AA-0B8D91B1E3E7}" srcId="{207D305E-CF5F-447A-BB80-0DFB088C28F1}" destId="{6810F639-02CE-43CD-8187-FEEA2952CFF8}" srcOrd="2" destOrd="0" parTransId="{9706BB2A-8657-4D5D-BE41-7197801D1F8A}" sibTransId="{163D0444-9D99-4715-B56D-96798123938B}"/>
    <dgm:cxn modelId="{062CB633-1369-4CC7-B163-527ECBE072E4}" type="presOf" srcId="{585140F6-37BB-436E-BDB0-5E55A2D17999}" destId="{9892EF54-AEBC-424B-B815-18FE24D79F5C}" srcOrd="0" destOrd="0" presId="urn:microsoft.com/office/officeart/2005/8/layout/cycle8"/>
    <dgm:cxn modelId="{8FF7F520-2207-4CAE-B680-27468BA43F00}" type="presOf" srcId="{58437F46-B277-4442-8E52-209B1A568CC8}" destId="{A0596F7E-9874-4B91-812E-5D3655E1BF5E}" srcOrd="0" destOrd="0" presId="urn:microsoft.com/office/officeart/2005/8/layout/cycle8"/>
    <dgm:cxn modelId="{1AC5160C-B3F3-4DDF-A1FD-31B1CAEFABA6}" type="presOf" srcId="{585140F6-37BB-436E-BDB0-5E55A2D17999}" destId="{984A8AE0-5579-47B5-8714-0416FA72EDC3}" srcOrd="1" destOrd="0" presId="urn:microsoft.com/office/officeart/2005/8/layout/cycle8"/>
    <dgm:cxn modelId="{7D6436B6-23C3-42B7-A858-9563622EE2B8}" type="presOf" srcId="{58437F46-B277-4442-8E52-209B1A568CC8}" destId="{DF30C5A0-3A98-4D27-806B-AFD9093BC6C1}" srcOrd="1" destOrd="0" presId="urn:microsoft.com/office/officeart/2005/8/layout/cycle8"/>
    <dgm:cxn modelId="{6B6A9FBB-ADEF-48D6-8497-086DB270924C}" type="presOf" srcId="{6810F639-02CE-43CD-8187-FEEA2952CFF8}" destId="{EECEBDBB-7558-41FD-B68B-6FADC5873EE4}" srcOrd="0" destOrd="0" presId="urn:microsoft.com/office/officeart/2005/8/layout/cycle8"/>
    <dgm:cxn modelId="{112EECF6-C0E4-42AB-A685-3E1B6766BFF3}" type="presParOf" srcId="{606C9D31-70A9-4AE9-A805-58B7886D029B}" destId="{BC38C369-2150-462C-B81D-14D1BA8CADF6}" srcOrd="0" destOrd="0" presId="urn:microsoft.com/office/officeart/2005/8/layout/cycle8"/>
    <dgm:cxn modelId="{14DE385E-C210-4106-A341-9802D7E60055}" type="presParOf" srcId="{606C9D31-70A9-4AE9-A805-58B7886D029B}" destId="{C06C3940-73CB-4306-9C02-5757052CF362}" srcOrd="1" destOrd="0" presId="urn:microsoft.com/office/officeart/2005/8/layout/cycle8"/>
    <dgm:cxn modelId="{3C8841E0-8E1C-40A2-8007-B89F4554A97D}" type="presParOf" srcId="{606C9D31-70A9-4AE9-A805-58B7886D029B}" destId="{098A0BB3-EDA4-4B8B-B6E6-33174E51FA8D}" srcOrd="2" destOrd="0" presId="urn:microsoft.com/office/officeart/2005/8/layout/cycle8"/>
    <dgm:cxn modelId="{4E64D6EF-075E-4950-89CE-69B4A91BB902}" type="presParOf" srcId="{606C9D31-70A9-4AE9-A805-58B7886D029B}" destId="{4EA3D5A8-AC5B-456C-8679-3761F4C20C22}" srcOrd="3" destOrd="0" presId="urn:microsoft.com/office/officeart/2005/8/layout/cycle8"/>
    <dgm:cxn modelId="{06A65879-408A-4F22-B6B3-D42C7E327276}" type="presParOf" srcId="{606C9D31-70A9-4AE9-A805-58B7886D029B}" destId="{9892EF54-AEBC-424B-B815-18FE24D79F5C}" srcOrd="4" destOrd="0" presId="urn:microsoft.com/office/officeart/2005/8/layout/cycle8"/>
    <dgm:cxn modelId="{18613D69-3246-4F1B-9268-14EEEDE65638}" type="presParOf" srcId="{606C9D31-70A9-4AE9-A805-58B7886D029B}" destId="{E66D8357-074B-4553-8F08-F0DD057CC876}" srcOrd="5" destOrd="0" presId="urn:microsoft.com/office/officeart/2005/8/layout/cycle8"/>
    <dgm:cxn modelId="{E581A8F9-C493-4AA3-8A9D-67498C401906}" type="presParOf" srcId="{606C9D31-70A9-4AE9-A805-58B7886D029B}" destId="{7DA2EE08-F45A-4BA2-99AE-1BE333A77091}" srcOrd="6" destOrd="0" presId="urn:microsoft.com/office/officeart/2005/8/layout/cycle8"/>
    <dgm:cxn modelId="{58AB0D88-E178-44D8-BB33-D276F786FEC6}" type="presParOf" srcId="{606C9D31-70A9-4AE9-A805-58B7886D029B}" destId="{984A8AE0-5579-47B5-8714-0416FA72EDC3}" srcOrd="7" destOrd="0" presId="urn:microsoft.com/office/officeart/2005/8/layout/cycle8"/>
    <dgm:cxn modelId="{42C91A9D-C1D4-4F14-8BEF-64374F34D1E5}" type="presParOf" srcId="{606C9D31-70A9-4AE9-A805-58B7886D029B}" destId="{EECEBDBB-7558-41FD-B68B-6FADC5873EE4}" srcOrd="8" destOrd="0" presId="urn:microsoft.com/office/officeart/2005/8/layout/cycle8"/>
    <dgm:cxn modelId="{99851A2A-4895-4FD0-B9E2-95B8016884B9}" type="presParOf" srcId="{606C9D31-70A9-4AE9-A805-58B7886D029B}" destId="{0AC8C8C1-A498-4BDC-954E-99478B0ACBD4}" srcOrd="9" destOrd="0" presId="urn:microsoft.com/office/officeart/2005/8/layout/cycle8"/>
    <dgm:cxn modelId="{E3099851-5E24-4B56-925D-A6CEBDEDAA5D}" type="presParOf" srcId="{606C9D31-70A9-4AE9-A805-58B7886D029B}" destId="{2369CFFE-C551-4C6E-84FC-65AA1195F5E6}" srcOrd="10" destOrd="0" presId="urn:microsoft.com/office/officeart/2005/8/layout/cycle8"/>
    <dgm:cxn modelId="{047F8E8E-EFFC-4355-BFD3-D271C54C6CB0}" type="presParOf" srcId="{606C9D31-70A9-4AE9-A805-58B7886D029B}" destId="{013B9989-A597-4BF4-A0B5-36E633660F44}" srcOrd="11" destOrd="0" presId="urn:microsoft.com/office/officeart/2005/8/layout/cycle8"/>
    <dgm:cxn modelId="{733A7957-A5DE-4201-AFAE-45551BC84D0A}" type="presParOf" srcId="{606C9D31-70A9-4AE9-A805-58B7886D029B}" destId="{A0596F7E-9874-4B91-812E-5D3655E1BF5E}" srcOrd="12" destOrd="0" presId="urn:microsoft.com/office/officeart/2005/8/layout/cycle8"/>
    <dgm:cxn modelId="{7AAF1530-0B25-4AEB-BF8A-F7B68436BBFF}" type="presParOf" srcId="{606C9D31-70A9-4AE9-A805-58B7886D029B}" destId="{8BFD8C24-EF9B-48D8-934D-DE6E05A0389F}" srcOrd="13" destOrd="0" presId="urn:microsoft.com/office/officeart/2005/8/layout/cycle8"/>
    <dgm:cxn modelId="{884230F3-1E4C-460B-82FC-C40B0153149D}" type="presParOf" srcId="{606C9D31-70A9-4AE9-A805-58B7886D029B}" destId="{37100171-DBFC-4C4E-955C-7C7B6368EFDA}" srcOrd="14" destOrd="0" presId="urn:microsoft.com/office/officeart/2005/8/layout/cycle8"/>
    <dgm:cxn modelId="{6710ADE6-ED93-46A0-BB37-2CE1A699921E}" type="presParOf" srcId="{606C9D31-70A9-4AE9-A805-58B7886D029B}" destId="{DF30C5A0-3A98-4D27-806B-AFD9093BC6C1}" srcOrd="15" destOrd="0" presId="urn:microsoft.com/office/officeart/2005/8/layout/cycle8"/>
    <dgm:cxn modelId="{003D86CA-5E50-4BB0-B996-C252501143AC}" type="presParOf" srcId="{606C9D31-70A9-4AE9-A805-58B7886D029B}" destId="{BF152B50-AFFF-4C37-9F1D-795A96F7065B}" srcOrd="16" destOrd="0" presId="urn:microsoft.com/office/officeart/2005/8/layout/cycle8"/>
    <dgm:cxn modelId="{A52B6D49-4C98-4A12-912E-33D1CE38BFC4}" type="presParOf" srcId="{606C9D31-70A9-4AE9-A805-58B7886D029B}" destId="{F345EAA7-D973-44CF-9479-4A21F6291477}" srcOrd="17" destOrd="0" presId="urn:microsoft.com/office/officeart/2005/8/layout/cycle8"/>
    <dgm:cxn modelId="{DDACE79B-81B7-407A-AD4F-47F7C8C9FFCD}" type="presParOf" srcId="{606C9D31-70A9-4AE9-A805-58B7886D029B}" destId="{C11AE017-7D58-49B2-A3D5-93ECB348F762}" srcOrd="18" destOrd="0" presId="urn:microsoft.com/office/officeart/2005/8/layout/cycle8"/>
    <dgm:cxn modelId="{4ED37ADE-4FF4-4F52-AF70-3BCC678A229A}" type="presParOf" srcId="{606C9D31-70A9-4AE9-A805-58B7886D029B}" destId="{1386188C-9D87-4A3F-971F-CA488FDEF638}" srcOrd="19" destOrd="0" presId="urn:microsoft.com/office/officeart/2005/8/layout/cycle8"/>
    <dgm:cxn modelId="{DC0335E7-DBFA-48A8-B680-4BE5998E06E0}" type="presParOf" srcId="{606C9D31-70A9-4AE9-A805-58B7886D029B}" destId="{7F2BE120-0A8A-4550-B6E8-F9071D613D3B}" srcOrd="20" destOrd="0" presId="urn:microsoft.com/office/officeart/2005/8/layout/cycle8"/>
    <dgm:cxn modelId="{2AD35F2F-7CC0-4F3B-AEAD-75DFCA4D6014}" type="presParOf" srcId="{606C9D31-70A9-4AE9-A805-58B7886D029B}" destId="{996C002B-898A-4B50-A729-AF02AE74C433}" srcOrd="21" destOrd="0" presId="urn:microsoft.com/office/officeart/2005/8/layout/cycle8"/>
    <dgm:cxn modelId="{B9FEEBBF-3E03-48AC-9D9C-2004CB234682}" type="presParOf" srcId="{606C9D31-70A9-4AE9-A805-58B7886D029B}" destId="{1B4E9F08-F59E-479C-A3B7-8E561A1393C3}" srcOrd="22" destOrd="0" presId="urn:microsoft.com/office/officeart/2005/8/layout/cycle8"/>
    <dgm:cxn modelId="{9033E462-79C2-401E-BCAD-CD76570E0B00}" type="presParOf" srcId="{606C9D31-70A9-4AE9-A805-58B7886D029B}" destId="{EAA4486C-6049-40F9-AB99-0E86DBDDDB9B}" srcOrd="23" destOrd="0" presId="urn:microsoft.com/office/officeart/2005/8/layout/cycle8"/>
    <dgm:cxn modelId="{E9F36945-36BD-48CC-9ADB-ECE45E2870B9}" type="presParOf" srcId="{606C9D31-70A9-4AE9-A805-58B7886D029B}" destId="{09F739F2-06EC-4011-9359-B52D37D7772A}" srcOrd="24" destOrd="0" presId="urn:microsoft.com/office/officeart/2005/8/layout/cycle8"/>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38C369-2150-462C-B81D-14D1BA8CADF6}">
      <dsp:nvSpPr>
        <dsp:cNvPr id="0" name=""/>
        <dsp:cNvSpPr/>
      </dsp:nvSpPr>
      <dsp:spPr>
        <a:xfrm>
          <a:off x="1389075" y="251561"/>
          <a:ext cx="3413760" cy="3413760"/>
        </a:xfrm>
        <a:prstGeom prst="pie">
          <a:avLst>
            <a:gd name="adj1" fmla="val 16200000"/>
            <a:gd name="adj2" fmla="val 2052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endParaRPr lang="fr-FR" sz="4400" b="1" kern="1200" dirty="0"/>
        </a:p>
      </dsp:txBody>
      <dsp:txXfrm>
        <a:off x="3169920" y="825398"/>
        <a:ext cx="1097280" cy="731520"/>
      </dsp:txXfrm>
    </dsp:sp>
    <dsp:sp modelId="{9892EF54-AEBC-424B-B815-18FE24D79F5C}">
      <dsp:nvSpPr>
        <dsp:cNvPr id="0" name=""/>
        <dsp:cNvSpPr/>
      </dsp:nvSpPr>
      <dsp:spPr>
        <a:xfrm>
          <a:off x="1418336" y="342595"/>
          <a:ext cx="3413760" cy="3413760"/>
        </a:xfrm>
        <a:prstGeom prst="pie">
          <a:avLst>
            <a:gd name="adj1" fmla="val 20520000"/>
            <a:gd name="adj2" fmla="val 3240000"/>
          </a:avLst>
        </a:prstGeom>
        <a:solidFill>
          <a:srgbClr val="10A06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230" tIns="62230" rIns="62230" bIns="62230" numCol="1" spcCol="1270" anchor="ctr" anchorCtr="0">
          <a:noAutofit/>
        </a:bodyPr>
        <a:lstStyle/>
        <a:p>
          <a:pPr lvl="0" algn="ctr" defTabSz="2178050">
            <a:lnSpc>
              <a:spcPct val="90000"/>
            </a:lnSpc>
            <a:spcBef>
              <a:spcPct val="0"/>
            </a:spcBef>
            <a:spcAft>
              <a:spcPct val="35000"/>
            </a:spcAft>
          </a:pPr>
          <a:endParaRPr lang="fr-FR" sz="4900" kern="1200"/>
        </a:p>
      </dsp:txBody>
      <dsp:txXfrm>
        <a:off x="3616960" y="1902358"/>
        <a:ext cx="1016000" cy="812800"/>
      </dsp:txXfrm>
    </dsp:sp>
    <dsp:sp modelId="{EECEBDBB-7558-41FD-B68B-6FADC5873EE4}">
      <dsp:nvSpPr>
        <dsp:cNvPr id="0" name=""/>
        <dsp:cNvSpPr/>
      </dsp:nvSpPr>
      <dsp:spPr>
        <a:xfrm>
          <a:off x="1364094" y="407588"/>
          <a:ext cx="3413760" cy="3413760"/>
        </a:xfrm>
        <a:prstGeom prst="pie">
          <a:avLst>
            <a:gd name="adj1" fmla="val 3240000"/>
            <a:gd name="adj2" fmla="val 756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endParaRPr lang="fr-FR" sz="5400" kern="1200" dirty="0"/>
        </a:p>
      </dsp:txBody>
      <dsp:txXfrm>
        <a:off x="2583294" y="2805348"/>
        <a:ext cx="975360" cy="894080"/>
      </dsp:txXfrm>
    </dsp:sp>
    <dsp:sp modelId="{A0596F7E-9874-4B91-812E-5D3655E1BF5E}">
      <dsp:nvSpPr>
        <dsp:cNvPr id="0" name=""/>
        <dsp:cNvSpPr/>
      </dsp:nvSpPr>
      <dsp:spPr>
        <a:xfrm>
          <a:off x="1255847" y="363658"/>
          <a:ext cx="3413760" cy="3413760"/>
        </a:xfrm>
        <a:prstGeom prst="pie">
          <a:avLst>
            <a:gd name="adj1" fmla="val 7560000"/>
            <a:gd name="adj2" fmla="val 11880000"/>
          </a:avLst>
        </a:prstGeom>
        <a:solidFill>
          <a:srgbClr val="C01E6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230" tIns="62230" rIns="62230" bIns="62230" numCol="1" spcCol="1270" anchor="ctr" anchorCtr="0">
          <a:noAutofit/>
        </a:bodyPr>
        <a:lstStyle/>
        <a:p>
          <a:pPr lvl="0" algn="ctr" defTabSz="2178050">
            <a:lnSpc>
              <a:spcPct val="90000"/>
            </a:lnSpc>
            <a:spcBef>
              <a:spcPct val="0"/>
            </a:spcBef>
            <a:spcAft>
              <a:spcPct val="35000"/>
            </a:spcAft>
          </a:pPr>
          <a:endParaRPr lang="fr-FR" sz="4900" kern="1200" dirty="0"/>
        </a:p>
      </dsp:txBody>
      <dsp:txXfrm>
        <a:off x="1454983" y="1923421"/>
        <a:ext cx="1016000" cy="812800"/>
      </dsp:txXfrm>
    </dsp:sp>
    <dsp:sp modelId="{BF152B50-AFFF-4C37-9F1D-795A96F7065B}">
      <dsp:nvSpPr>
        <dsp:cNvPr id="0" name=""/>
        <dsp:cNvSpPr/>
      </dsp:nvSpPr>
      <dsp:spPr>
        <a:xfrm>
          <a:off x="1288112" y="235243"/>
          <a:ext cx="3413760" cy="3413760"/>
        </a:xfrm>
        <a:prstGeom prst="pie">
          <a:avLst>
            <a:gd name="adj1" fmla="val 11880000"/>
            <a:gd name="adj2" fmla="val 1620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endParaRPr lang="fr-FR" sz="4400" b="1" kern="1200" dirty="0"/>
        </a:p>
      </dsp:txBody>
      <dsp:txXfrm>
        <a:off x="1823747" y="809080"/>
        <a:ext cx="1097280" cy="731520"/>
      </dsp:txXfrm>
    </dsp:sp>
    <dsp:sp modelId="{7F2BE120-0A8A-4550-B6E8-F9071D613D3B}">
      <dsp:nvSpPr>
        <dsp:cNvPr id="0" name=""/>
        <dsp:cNvSpPr/>
      </dsp:nvSpPr>
      <dsp:spPr>
        <a:xfrm>
          <a:off x="1177586" y="40233"/>
          <a:ext cx="3836416" cy="3836416"/>
        </a:xfrm>
        <a:prstGeom prst="circularArrow">
          <a:avLst>
            <a:gd name="adj1" fmla="val 5085"/>
            <a:gd name="adj2" fmla="val 327528"/>
            <a:gd name="adj3" fmla="val 20192361"/>
            <a:gd name="adj4" fmla="val 16200324"/>
            <a:gd name="adj5" fmla="val 5932"/>
          </a:avLst>
        </a:prstGeom>
        <a:solidFill>
          <a:schemeClr val="accent2"/>
        </a:solidFill>
        <a:ln>
          <a:noFill/>
        </a:ln>
        <a:effectLst/>
      </dsp:spPr>
      <dsp:style>
        <a:lnRef idx="0">
          <a:scrgbClr r="0" g="0" b="0"/>
        </a:lnRef>
        <a:fillRef idx="1">
          <a:scrgbClr r="0" g="0" b="0"/>
        </a:fillRef>
        <a:effectRef idx="0">
          <a:scrgbClr r="0" g="0" b="0"/>
        </a:effectRef>
        <a:fontRef idx="minor">
          <a:schemeClr val="lt1"/>
        </a:fontRef>
      </dsp:style>
    </dsp:sp>
    <dsp:sp modelId="{996C002B-898A-4B50-A729-AF02AE74C433}">
      <dsp:nvSpPr>
        <dsp:cNvPr id="0" name=""/>
        <dsp:cNvSpPr/>
      </dsp:nvSpPr>
      <dsp:spPr>
        <a:xfrm>
          <a:off x="1207243" y="131237"/>
          <a:ext cx="3836416" cy="3836416"/>
        </a:xfrm>
        <a:prstGeom prst="circularArrow">
          <a:avLst>
            <a:gd name="adj1" fmla="val 5085"/>
            <a:gd name="adj2" fmla="val 327528"/>
            <a:gd name="adj3" fmla="val 2912753"/>
            <a:gd name="adj4" fmla="val 20519953"/>
            <a:gd name="adj5" fmla="val 5932"/>
          </a:avLst>
        </a:prstGeom>
        <a:solidFill>
          <a:srgbClr val="10A06D"/>
        </a:solidFill>
        <a:ln>
          <a:noFill/>
        </a:ln>
        <a:effectLst/>
      </dsp:spPr>
      <dsp:style>
        <a:lnRef idx="0">
          <a:scrgbClr r="0" g="0" b="0"/>
        </a:lnRef>
        <a:fillRef idx="1">
          <a:scrgbClr r="0" g="0" b="0"/>
        </a:fillRef>
        <a:effectRef idx="0">
          <a:scrgbClr r="0" g="0" b="0"/>
        </a:effectRef>
        <a:fontRef idx="minor">
          <a:schemeClr val="lt1"/>
        </a:fontRef>
      </dsp:style>
    </dsp:sp>
    <dsp:sp modelId="{1B4E9F08-F59E-479C-A3B7-8E561A1393C3}">
      <dsp:nvSpPr>
        <dsp:cNvPr id="0" name=""/>
        <dsp:cNvSpPr/>
      </dsp:nvSpPr>
      <dsp:spPr>
        <a:xfrm>
          <a:off x="1152766" y="196401"/>
          <a:ext cx="3836416" cy="3836416"/>
        </a:xfrm>
        <a:prstGeom prst="circularArrow">
          <a:avLst>
            <a:gd name="adj1" fmla="val 5085"/>
            <a:gd name="adj2" fmla="val 327528"/>
            <a:gd name="adj3" fmla="val 7232777"/>
            <a:gd name="adj4" fmla="val 3239695"/>
            <a:gd name="adj5" fmla="val 5932"/>
          </a:avLst>
        </a:prstGeom>
        <a:solidFill>
          <a:srgbClr val="7030A0"/>
        </a:solidFill>
        <a:ln>
          <a:noFill/>
        </a:ln>
        <a:effectLst/>
      </dsp:spPr>
      <dsp:style>
        <a:lnRef idx="0">
          <a:scrgbClr r="0" g="0" b="0"/>
        </a:lnRef>
        <a:fillRef idx="1">
          <a:scrgbClr r="0" g="0" b="0"/>
        </a:fillRef>
        <a:effectRef idx="0">
          <a:scrgbClr r="0" g="0" b="0"/>
        </a:effectRef>
        <a:fontRef idx="minor">
          <a:schemeClr val="lt1"/>
        </a:fontRef>
      </dsp:style>
    </dsp:sp>
    <dsp:sp modelId="{EAA4486C-6049-40F9-AB99-0E86DBDDDB9B}">
      <dsp:nvSpPr>
        <dsp:cNvPr id="0" name=""/>
        <dsp:cNvSpPr/>
      </dsp:nvSpPr>
      <dsp:spPr>
        <a:xfrm>
          <a:off x="1044283" y="152300"/>
          <a:ext cx="3836416" cy="3836416"/>
        </a:xfrm>
        <a:prstGeom prst="circularArrow">
          <a:avLst>
            <a:gd name="adj1" fmla="val 5085"/>
            <a:gd name="adj2" fmla="val 327528"/>
            <a:gd name="adj3" fmla="val 11552519"/>
            <a:gd name="adj4" fmla="val 7559718"/>
            <a:gd name="adj5" fmla="val 5932"/>
          </a:avLst>
        </a:prstGeom>
        <a:solidFill>
          <a:srgbClr val="C01E6F"/>
        </a:solidFill>
        <a:ln>
          <a:noFill/>
        </a:ln>
        <a:effectLst/>
      </dsp:spPr>
      <dsp:style>
        <a:lnRef idx="0">
          <a:scrgbClr r="0" g="0" b="0"/>
        </a:lnRef>
        <a:fillRef idx="1">
          <a:scrgbClr r="0" g="0" b="0"/>
        </a:fillRef>
        <a:effectRef idx="0">
          <a:scrgbClr r="0" g="0" b="0"/>
        </a:effectRef>
        <a:fontRef idx="minor">
          <a:schemeClr val="lt1"/>
        </a:fontRef>
      </dsp:style>
    </dsp:sp>
    <dsp:sp modelId="{09F739F2-06EC-4011-9359-B52D37D7772A}">
      <dsp:nvSpPr>
        <dsp:cNvPr id="0" name=""/>
        <dsp:cNvSpPr/>
      </dsp:nvSpPr>
      <dsp:spPr>
        <a:xfrm>
          <a:off x="1076945" y="23915"/>
          <a:ext cx="3836416" cy="3836416"/>
        </a:xfrm>
        <a:prstGeom prst="circularArrow">
          <a:avLst>
            <a:gd name="adj1" fmla="val 5085"/>
            <a:gd name="adj2" fmla="val 327528"/>
            <a:gd name="adj3" fmla="val 15872148"/>
            <a:gd name="adj4" fmla="val 11880111"/>
            <a:gd name="adj5" fmla="val 5932"/>
          </a:avLst>
        </a:prstGeom>
        <a:solidFill>
          <a:srgbClr val="002060"/>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AEC4DB-072E-4794-AF23-E82A532D8B97}" type="datetimeFigureOut">
              <a:rPr lang="fr-FR" smtClean="0"/>
              <a:t>18/12/2023</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582281-DB9C-4B0B-9A8B-C934E35F14B5}" type="slidenum">
              <a:rPr lang="fr-FR" smtClean="0"/>
              <a:t>‹N°›</a:t>
            </a:fld>
            <a:endParaRPr lang="fr-FR"/>
          </a:p>
        </p:txBody>
      </p:sp>
    </p:spTree>
    <p:extLst>
      <p:ext uri="{BB962C8B-B14F-4D97-AF65-F5344CB8AC3E}">
        <p14:creationId xmlns:p14="http://schemas.microsoft.com/office/powerpoint/2010/main" val="2197686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fr.wikipedia.org/wiki/Pi%C3%A8ce_de_50_centimes_d'euro" TargetMode="External"/><Relationship Id="rId3" Type="http://schemas.openxmlformats.org/officeDocument/2006/relationships/hyperlink" Target="https://fr.wikipedia.org/wiki/Pi%C3%A8ce_de_1_centime_d'euro" TargetMode="External"/><Relationship Id="rId7" Type="http://schemas.openxmlformats.org/officeDocument/2006/relationships/hyperlink" Target="https://fr.wikipedia.org/wiki/Pi%C3%A8ce_de_20_centimes_d'euro"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fr.wikipedia.org/wiki/Pi%C3%A8ce_de_10_centimes_d'euro" TargetMode="External"/><Relationship Id="rId5" Type="http://schemas.openxmlformats.org/officeDocument/2006/relationships/hyperlink" Target="https://fr.wikipedia.org/wiki/Pi%C3%A8ce_de_5_centimes_d'euro" TargetMode="External"/><Relationship Id="rId10" Type="http://schemas.openxmlformats.org/officeDocument/2006/relationships/hyperlink" Target="https://fr.wikipedia.org/wiki/Pi%C3%A8ce_de_2_euros" TargetMode="External"/><Relationship Id="rId4" Type="http://schemas.openxmlformats.org/officeDocument/2006/relationships/hyperlink" Target="https://fr.wikipedia.org/wiki/Pi%C3%A8ce_de_2_centimes_d'euro" TargetMode="External"/><Relationship Id="rId9" Type="http://schemas.openxmlformats.org/officeDocument/2006/relationships/hyperlink" Target="https://fr.wikipedia.org/wiki/Pi%C3%A8ce_de_1_euro"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371600" y="1143000"/>
            <a:ext cx="4114800" cy="30861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FADAAED-A6AA-4455-8E21-FCD3A4153FBA}" type="slidenum">
              <a:rPr lang="fr-FR" smtClean="0"/>
              <a:pPr/>
              <a:t>1</a:t>
            </a:fld>
            <a:endParaRPr lang="fr-FR"/>
          </a:p>
        </p:txBody>
      </p:sp>
    </p:spTree>
    <p:extLst>
      <p:ext uri="{BB962C8B-B14F-4D97-AF65-F5344CB8AC3E}">
        <p14:creationId xmlns:p14="http://schemas.microsoft.com/office/powerpoint/2010/main" val="373552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fr-FR" dirty="0" smtClean="0">
                <a:solidFill>
                  <a:srgbClr val="FF0000"/>
                </a:solidFill>
              </a:rPr>
              <a:t>Lancer la vidéo directement depuis</a:t>
            </a:r>
            <a:r>
              <a:rPr lang="fr-FR" baseline="0" dirty="0" smtClean="0">
                <a:solidFill>
                  <a:srgbClr val="FF0000"/>
                </a:solidFill>
              </a:rPr>
              <a:t> le diaporama (clique droit puis ouvrir le lien hypertexte)</a:t>
            </a: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fr-FR" dirty="0" smtClean="0">
              <a:solidFill>
                <a:srgbClr val="FF0000"/>
              </a:solidFill>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fr-FR" dirty="0" smtClean="0">
                <a:solidFill>
                  <a:srgbClr val="FF0000"/>
                </a:solidFill>
              </a:rPr>
              <a:t>Durée : 4’24</a:t>
            </a: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10</a:t>
            </a:fld>
            <a:endParaRPr lang="fr-FR"/>
          </a:p>
        </p:txBody>
      </p:sp>
    </p:spTree>
    <p:extLst>
      <p:ext uri="{BB962C8B-B14F-4D97-AF65-F5344CB8AC3E}">
        <p14:creationId xmlns:p14="http://schemas.microsoft.com/office/powerpoint/2010/main" val="4119234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fr-FR" b="0" baseline="0" dirty="0" smtClean="0"/>
              <a:t>Il faut avoir un compte dans une banque pour avoir un chéquier ou pour encaisser un chèque (les notions de banque et de compte seront vues dans le chapitre suivant)</a:t>
            </a:r>
          </a:p>
          <a:p>
            <a:pPr marL="0" marR="0" indent="0" algn="just" defTabSz="914400" rtl="0" eaLnBrk="1" fontAlgn="auto" latinLnBrk="0" hangingPunct="1">
              <a:lnSpc>
                <a:spcPct val="100000"/>
              </a:lnSpc>
              <a:spcBef>
                <a:spcPts val="0"/>
              </a:spcBef>
              <a:spcAft>
                <a:spcPts val="0"/>
              </a:spcAft>
              <a:buClrTx/>
              <a:buSzTx/>
              <a:buFontTx/>
              <a:buNone/>
              <a:tabLst/>
              <a:defRPr/>
            </a:pPr>
            <a:r>
              <a:rPr lang="fr-FR" b="0" baseline="0" dirty="0" smtClean="0"/>
              <a:t>C’est la banque qui donne le chéquier gratuitement, mais elle a le droit de refuser d’en donner un.</a:t>
            </a:r>
          </a:p>
          <a:p>
            <a:pPr marL="0" marR="0" indent="0" algn="just" defTabSz="914400" rtl="0" eaLnBrk="1" fontAlgn="auto" latinLnBrk="0" hangingPunct="1">
              <a:lnSpc>
                <a:spcPct val="100000"/>
              </a:lnSpc>
              <a:spcBef>
                <a:spcPts val="0"/>
              </a:spcBef>
              <a:spcAft>
                <a:spcPts val="0"/>
              </a:spcAft>
              <a:buClrTx/>
              <a:buSzTx/>
              <a:buFontTx/>
              <a:buNone/>
              <a:tabLst/>
              <a:defRPr/>
            </a:pPr>
            <a:endParaRPr lang="fr-FR" b="1" baseline="0" dirty="0" smtClean="0"/>
          </a:p>
          <a:p>
            <a:pPr marL="0" marR="0" indent="0" algn="just" defTabSz="914400" rtl="0" eaLnBrk="1" fontAlgn="auto" latinLnBrk="0" hangingPunct="1">
              <a:lnSpc>
                <a:spcPct val="100000"/>
              </a:lnSpc>
              <a:spcBef>
                <a:spcPts val="0"/>
              </a:spcBef>
              <a:spcAft>
                <a:spcPts val="0"/>
              </a:spcAft>
              <a:buClrTx/>
              <a:buSzTx/>
              <a:buFontTx/>
              <a:buNone/>
              <a:tabLst/>
              <a:defRPr/>
            </a:pPr>
            <a:r>
              <a:rPr lang="fr-FR" b="1" baseline="0" dirty="0" smtClean="0"/>
              <a:t>Les mentions légales (qui doivent apparaitre sur le chèque) sont :</a:t>
            </a:r>
          </a:p>
          <a:p>
            <a:pPr marL="171450" indent="-171450" algn="just">
              <a:buFont typeface="Arial" panose="020B0604020202020204" pitchFamily="34" charset="0"/>
              <a:buChar char="•"/>
            </a:pPr>
            <a:r>
              <a:rPr lang="fr-FR" dirty="0" smtClean="0"/>
              <a:t>l</a:t>
            </a:r>
            <a:r>
              <a:rPr lang="fr-FR" baseline="0" dirty="0" smtClean="0"/>
              <a:t>e montant en lettres</a:t>
            </a:r>
          </a:p>
          <a:p>
            <a:pPr marL="171450" indent="-171450" algn="just">
              <a:buFont typeface="Arial" panose="020B0604020202020204" pitchFamily="34" charset="0"/>
              <a:buChar char="•"/>
            </a:pPr>
            <a:r>
              <a:rPr lang="fr-FR" dirty="0" smtClean="0"/>
              <a:t>l</a:t>
            </a:r>
            <a:r>
              <a:rPr lang="fr-FR" baseline="0" dirty="0" smtClean="0"/>
              <a:t>e montant en chiffres : si différence entre montant en chiffres et lettres, </a:t>
            </a:r>
            <a:r>
              <a:rPr lang="fr-FR" b="1" baseline="0" dirty="0" smtClean="0"/>
              <a:t>la banque retient le montant en lettres.</a:t>
            </a:r>
          </a:p>
          <a:p>
            <a:pPr marL="171450" marR="0" lvl="0" indent="-171450" algn="just"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lang="fr-FR" baseline="0" dirty="0" smtClean="0"/>
              <a:t>à qui le chèque est adressé </a:t>
            </a:r>
            <a:r>
              <a:rPr lang="en-US" noProof="1" smtClean="0"/>
              <a:t>(nom de </a:t>
            </a:r>
            <a:r>
              <a:rPr lang="en-US" u="none" noProof="1" smtClean="0"/>
              <a:t>la personne à qui on donne le chèque pour la payer</a:t>
            </a:r>
            <a:r>
              <a:rPr lang="en-US" noProof="1" smtClean="0"/>
              <a:t>)</a:t>
            </a:r>
          </a:p>
          <a:p>
            <a:pPr marL="171450" indent="-171450" algn="just">
              <a:buFont typeface="Arial" panose="020B0604020202020204" pitchFamily="34" charset="0"/>
              <a:buChar char="•"/>
            </a:pPr>
            <a:r>
              <a:rPr lang="fr-FR" dirty="0" smtClean="0"/>
              <a:t>l</a:t>
            </a:r>
            <a:r>
              <a:rPr lang="fr-FR" baseline="0" dirty="0" smtClean="0"/>
              <a:t>a date de l’élaboration du chèque : le jour où on fait le chèque</a:t>
            </a:r>
          </a:p>
          <a:p>
            <a:pPr marL="171450" indent="-171450" algn="just">
              <a:buFont typeface="Arial" panose="020B0604020202020204" pitchFamily="34" charset="0"/>
              <a:buChar char="•"/>
            </a:pPr>
            <a:r>
              <a:rPr lang="fr-FR" baseline="0" dirty="0" smtClean="0"/>
              <a:t>le lieu où le chèque est rempli</a:t>
            </a:r>
          </a:p>
          <a:p>
            <a:pPr marL="171450" marR="0" lvl="0" indent="-171450" algn="just"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lang="fr-FR" baseline="0" dirty="0" smtClean="0"/>
              <a:t>signature du chèque </a:t>
            </a:r>
            <a:r>
              <a:rPr lang="en-US" noProof="1" smtClean="0"/>
              <a:t>(seul le titulaire du compte peut signer)</a:t>
            </a:r>
          </a:p>
          <a:p>
            <a:pPr marL="171450" marR="0" lvl="0" indent="-171450" algn="just"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endParaRPr lang="en-US" noProof="1" smtClean="0"/>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lang="fr-FR" b="1" baseline="0" dirty="0" smtClean="0"/>
              <a:t>Préciser</a:t>
            </a:r>
            <a:r>
              <a:rPr lang="fr-FR" baseline="0" dirty="0" smtClean="0"/>
              <a:t> : à l’inverse, lorsqu’on reçoit un chèque, il faut le signer au dos pour l’encaisser à la banque, y inscrire son numéro de compte ainsi que remplir le bordereau de remise de chèque.</a:t>
            </a:r>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endParaRPr lang="fr-FR" baseline="0" dirty="0" smtClean="0"/>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endParaRPr lang="fr-FR" baseline="0" dirty="0" smtClean="0"/>
          </a:p>
          <a:p>
            <a:pPr marL="0" marR="0" lvl="0" indent="0" algn="just" defTabSz="914400" eaLnBrk="1" fontAlgn="auto" latinLnBrk="0" hangingPunct="1">
              <a:lnSpc>
                <a:spcPct val="100000"/>
              </a:lnSpc>
              <a:spcBef>
                <a:spcPts val="400"/>
              </a:spcBef>
              <a:spcAft>
                <a:spcPts val="0"/>
              </a:spcAft>
              <a:buClrTx/>
              <a:buSzTx/>
              <a:buFont typeface="Arial" panose="020B0604020202020204" pitchFamily="34" charset="0"/>
              <a:buNone/>
              <a:tabLst/>
              <a:defRPr/>
            </a:pPr>
            <a:endParaRPr lang="en-US" noProof="1" smtClean="0"/>
          </a:p>
          <a:p>
            <a:pPr marL="0" indent="0" algn="just">
              <a:buFont typeface="+mj-lt"/>
              <a:buNone/>
            </a:pPr>
            <a:endParaRPr lang="fr-FR" baseline="0" dirty="0" smtClean="0">
              <a:solidFill>
                <a:schemeClr val="bg2">
                  <a:lumMod val="90000"/>
                </a:schemeClr>
              </a:solidFill>
              <a:effectLst/>
            </a:endParaRP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11</a:t>
            </a:fld>
            <a:endParaRPr lang="fr-FR"/>
          </a:p>
        </p:txBody>
      </p:sp>
    </p:spTree>
    <p:extLst>
      <p:ext uri="{BB962C8B-B14F-4D97-AF65-F5344CB8AC3E}">
        <p14:creationId xmlns:p14="http://schemas.microsoft.com/office/powerpoint/2010/main" val="4036432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lgn="just">
              <a:buFont typeface="+mj-lt"/>
              <a:buNone/>
            </a:pPr>
            <a:r>
              <a:rPr lang="fr-FR" baseline="0" dirty="0" smtClean="0">
                <a:solidFill>
                  <a:schemeClr val="bg2">
                    <a:lumMod val="90000"/>
                  </a:schemeClr>
                </a:solidFill>
                <a:effectLst/>
              </a:rPr>
              <a:t>Activité pour aider les élèves à comprendre comment fonctionne le paiement par chèque.</a:t>
            </a:r>
          </a:p>
          <a:p>
            <a:pPr marL="0" indent="0" algn="just">
              <a:buFont typeface="+mj-lt"/>
              <a:buNone/>
            </a:pPr>
            <a:r>
              <a:rPr lang="fr-FR" baseline="0" dirty="0" smtClean="0">
                <a:solidFill>
                  <a:schemeClr val="bg2">
                    <a:lumMod val="90000"/>
                  </a:schemeClr>
                </a:solidFill>
                <a:effectLst/>
              </a:rPr>
              <a:t>Imprimer les images dans le Kit d’impression en annexe et leur demander de les placer dans le bon ordre</a:t>
            </a:r>
          </a:p>
          <a:p>
            <a:pPr marL="0" indent="0" algn="just">
              <a:buFont typeface="+mj-lt"/>
              <a:buNone/>
            </a:pPr>
            <a:r>
              <a:rPr lang="fr-FR" baseline="0" dirty="0" smtClean="0">
                <a:solidFill>
                  <a:schemeClr val="bg2">
                    <a:lumMod val="90000"/>
                  </a:schemeClr>
                </a:solidFill>
                <a:effectLst/>
              </a:rPr>
              <a:t>Correction : En mode diaporama, faire apparaitre les images en cliquant sur suivant.</a:t>
            </a: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12</a:t>
            </a:fld>
            <a:endParaRPr lang="fr-FR"/>
          </a:p>
        </p:txBody>
      </p:sp>
    </p:spTree>
    <p:extLst>
      <p:ext uri="{BB962C8B-B14F-4D97-AF65-F5344CB8AC3E}">
        <p14:creationId xmlns:p14="http://schemas.microsoft.com/office/powerpoint/2010/main" val="12668829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lgn="just">
              <a:buFont typeface="+mj-lt"/>
              <a:buNone/>
            </a:pPr>
            <a:r>
              <a:rPr lang="fr-FR" baseline="0" dirty="0" smtClean="0">
                <a:solidFill>
                  <a:schemeClr val="bg2">
                    <a:lumMod val="90000"/>
                  </a:schemeClr>
                </a:solidFill>
                <a:effectLst/>
              </a:rPr>
              <a:t>Imprimer le chèque vierge dans le kit d’impression en annexe et le remplir avec les élèves.</a:t>
            </a:r>
          </a:p>
          <a:p>
            <a:pPr marL="0" indent="0" algn="just">
              <a:buFont typeface="+mj-lt"/>
              <a:buNone/>
            </a:pPr>
            <a:r>
              <a:rPr lang="fr-FR" baseline="0" dirty="0" smtClean="0">
                <a:solidFill>
                  <a:schemeClr val="bg2">
                    <a:lumMod val="90000"/>
                  </a:schemeClr>
                </a:solidFill>
                <a:effectLst/>
              </a:rPr>
              <a:t>Faire apparaitre la correction en mode diaporama en cliquant sur suivant.</a:t>
            </a: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13</a:t>
            </a:fld>
            <a:endParaRPr lang="fr-FR"/>
          </a:p>
        </p:txBody>
      </p:sp>
    </p:spTree>
    <p:extLst>
      <p:ext uri="{BB962C8B-B14F-4D97-AF65-F5344CB8AC3E}">
        <p14:creationId xmlns:p14="http://schemas.microsoft.com/office/powerpoint/2010/main" val="2676998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u="none" noProof="1" smtClean="0"/>
              <a:t>La carte bancaire permet de retirer de l’argent d’un compte bancaire.</a:t>
            </a:r>
            <a:r>
              <a:rPr lang="en-US" u="none" baseline="0" noProof="1" smtClean="0"/>
              <a:t> L’</a:t>
            </a:r>
            <a:r>
              <a:rPr lang="en-US" u="none" noProof="1" smtClean="0"/>
              <a:t>argent sera alors débité de ce compte (l’argent sort du compte)</a:t>
            </a:r>
            <a:endParaRPr lang="en-US" u="none" baseline="0" noProof="1" smtClean="0"/>
          </a:p>
          <a:p>
            <a:pPr marL="0" marR="0" lvl="0" indent="0" algn="just" defTabSz="914400" rtl="0" eaLnBrk="1" fontAlgn="auto" latinLnBrk="0" hangingPunct="1">
              <a:lnSpc>
                <a:spcPct val="100000"/>
              </a:lnSpc>
              <a:spcBef>
                <a:spcPts val="0"/>
              </a:spcBef>
              <a:spcAft>
                <a:spcPts val="0"/>
              </a:spcAft>
              <a:buClrTx/>
              <a:buSzTx/>
              <a:buFontTx/>
              <a:buNone/>
              <a:tabLst/>
              <a:defRPr/>
            </a:pPr>
            <a:r>
              <a:rPr lang="fr-FR" baseline="0" dirty="0" smtClean="0"/>
              <a:t>Il existe plusieurs types de cartes : carte de retrait, de paiement, de crédit etc.</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marR="0" lvl="0" indent="0" algn="just" defTabSz="914400" rtl="0" eaLnBrk="1" fontAlgn="auto" latinLnBrk="0" hangingPunct="1">
              <a:lnSpc>
                <a:spcPct val="100000"/>
              </a:lnSpc>
              <a:spcBef>
                <a:spcPts val="0"/>
              </a:spcBef>
              <a:spcAft>
                <a:spcPts val="0"/>
              </a:spcAft>
              <a:buClrTx/>
              <a:buSzTx/>
              <a:buFontTx/>
              <a:buNone/>
              <a:tabLst/>
              <a:defRPr/>
            </a:pPr>
            <a:r>
              <a:rPr lang="fr-FR" baseline="0" dirty="0" smtClean="0"/>
              <a:t>Un jeune peut obtenir une carte bancaire (carte de retrait ou carte prépayée) à partir de 12 ans et une carte classique rattachée à un compte bancaire (avec autorisation des parents) à partir de 16 ans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marR="0" lvl="0" indent="0" algn="just" defTabSz="914400" rtl="0" eaLnBrk="1" fontAlgn="auto" latinLnBrk="0" hangingPunct="1">
              <a:lnSpc>
                <a:spcPct val="100000"/>
              </a:lnSpc>
              <a:spcBef>
                <a:spcPts val="0"/>
              </a:spcBef>
              <a:spcAft>
                <a:spcPts val="0"/>
              </a:spcAft>
              <a:buClrTx/>
              <a:buSzTx/>
              <a:buFontTx/>
              <a:buNone/>
              <a:tabLst/>
              <a:defRPr/>
            </a:pPr>
            <a:r>
              <a:rPr lang="fr-FR" b="1" baseline="0" dirty="0" smtClean="0"/>
              <a:t>Le sans contact c’est quoi ? </a:t>
            </a:r>
          </a:p>
          <a:p>
            <a:pPr marL="0" marR="0" lvl="0" indent="0" algn="just" defTabSz="914400" rtl="0" eaLnBrk="1" fontAlgn="auto" latinLnBrk="0" hangingPunct="1">
              <a:lnSpc>
                <a:spcPct val="100000"/>
              </a:lnSpc>
              <a:spcBef>
                <a:spcPts val="0"/>
              </a:spcBef>
              <a:spcAft>
                <a:spcPts val="0"/>
              </a:spcAft>
              <a:buClrTx/>
              <a:buSzTx/>
              <a:buFontTx/>
              <a:buNone/>
              <a:tabLst/>
              <a:defRPr/>
            </a:pPr>
            <a:r>
              <a:rPr lang="fr-FR" b="1" baseline="0" dirty="0" smtClean="0"/>
              <a:t>Le sans contact permet de payer avec sa carte bancaire sans taper son code confidentiel (code secret). Il suffit de poser quelques secondes la carte sur le terminal de paiement.</a:t>
            </a:r>
          </a:p>
          <a:p>
            <a:pPr algn="just"/>
            <a:r>
              <a:rPr lang="fr-FR" dirty="0" smtClean="0"/>
              <a:t>Les lettres</a:t>
            </a:r>
            <a:r>
              <a:rPr lang="fr-FR" baseline="0" dirty="0" smtClean="0"/>
              <a:t> (le sigle) </a:t>
            </a:r>
            <a:r>
              <a:rPr lang="fr-FR" dirty="0" smtClean="0"/>
              <a:t>NFC sur la carte indique qu’on peut payer sans contact</a:t>
            </a:r>
          </a:p>
          <a:p>
            <a:pPr algn="just"/>
            <a:r>
              <a:rPr lang="fr-FR" dirty="0" smtClean="0"/>
              <a:t>Le paiement par carte sans contact limité à 50 euros</a:t>
            </a:r>
            <a:r>
              <a:rPr lang="fr-FR" baseline="0" dirty="0" smtClean="0"/>
              <a:t> </a:t>
            </a:r>
            <a:r>
              <a:rPr lang="fr-FR" dirty="0" smtClean="0"/>
              <a:t>par opération. Ca veut dire qu’au-delà de 50 euros il faut</a:t>
            </a:r>
            <a:r>
              <a:rPr lang="fr-FR" baseline="0" dirty="0" smtClean="0"/>
              <a:t> insérer sa carte dans le terminal de paiement et taper son code </a:t>
            </a:r>
            <a:r>
              <a:rPr lang="fr-FR" baseline="0" dirty="0" err="1" smtClean="0"/>
              <a:t>secreit</a:t>
            </a:r>
            <a:r>
              <a:rPr lang="fr-FR" baseline="0" dirty="0" smtClean="0"/>
              <a:t>.</a:t>
            </a:r>
            <a:endParaRPr lang="fr-FR" dirty="0" smtClean="0"/>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b="0" baseline="0" dirty="0" smtClean="0"/>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u="sng" baseline="0" dirty="0" smtClean="0"/>
          </a:p>
          <a:p>
            <a:pPr>
              <a:spcBef>
                <a:spcPts val="0"/>
              </a:spcBef>
              <a:defRPr u="sng">
                <a:solidFill>
                  <a:srgbClr val="002060"/>
                </a:solidFill>
              </a:defRPr>
            </a:pPr>
            <a:r>
              <a:rPr lang="en-US" b="1" u="none" baseline="0" noProof="1" smtClean="0"/>
              <a:t>À  savoir : </a:t>
            </a:r>
            <a:endParaRPr lang="en-US" b="1" u="none" noProof="1" smtClean="0"/>
          </a:p>
          <a:p>
            <a:endParaRPr lang="fr-FR" dirty="0" smtClean="0">
              <a:effectLst/>
            </a:endParaRPr>
          </a:p>
          <a:p>
            <a:pPr algn="just"/>
            <a:r>
              <a:rPr lang="fr-FR" altLang="fr-FR" baseline="0" dirty="0" smtClean="0">
                <a:latin typeface="Times" panose="02020603050405020304" pitchFamily="18" charset="0"/>
              </a:rPr>
              <a:t>En cas de vol ou de perte de sa carte bancaire, il faut faire immédiatement opposition en appelant sa banque.  </a:t>
            </a:r>
          </a:p>
          <a:p>
            <a:pPr algn="just"/>
            <a:endParaRPr lang="fr-FR" baseline="0" dirty="0" smtClean="0"/>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lang="fr-FR" baseline="0" dirty="0" smtClean="0"/>
              <a:t>Facultatif : parler rapidement des autres moyens de paiement </a:t>
            </a:r>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lang="fr-FR" b="1" baseline="0" dirty="0" smtClean="0"/>
              <a:t>Virement : </a:t>
            </a:r>
            <a:r>
              <a:rPr lang="fr-FR" baseline="0" dirty="0" smtClean="0"/>
              <a:t>je donne l’ordre à ma banque d’envoyer de l’argent sur le compte bancaire d’une autre personne</a:t>
            </a:r>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lang="fr-FR" b="1" baseline="0" dirty="0" smtClean="0"/>
              <a:t>Prélèvement : </a:t>
            </a:r>
            <a:r>
              <a:rPr lang="fr-FR" b="0" baseline="0" dirty="0" smtClean="0"/>
              <a:t>j’autorise la personne à qui je dois de l’argent à prélever (prendre) la somme de mon compte bancaire vers son compte bancaire</a:t>
            </a:r>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lang="fr-FR" b="1" baseline="0" dirty="0" smtClean="0"/>
              <a:t>Paiement par mobile : se fait en posant le téléphone sur le boitier de paiement (terminal de paiement) grâce à une appli (</a:t>
            </a:r>
            <a:r>
              <a:rPr lang="fr-FR" b="1" baseline="0" dirty="0" err="1" smtClean="0"/>
              <a:t>apple</a:t>
            </a:r>
            <a:r>
              <a:rPr lang="fr-FR" b="1" baseline="0" dirty="0" smtClean="0"/>
              <a:t> </a:t>
            </a:r>
            <a:r>
              <a:rPr lang="fr-FR" b="1" baseline="0" dirty="0" err="1" smtClean="0"/>
              <a:t>pay</a:t>
            </a:r>
            <a:r>
              <a:rPr lang="fr-FR" b="1" baseline="0" dirty="0" smtClean="0"/>
              <a:t>, </a:t>
            </a:r>
            <a:r>
              <a:rPr lang="fr-FR" b="1" baseline="0" dirty="0" err="1" smtClean="0"/>
              <a:t>google</a:t>
            </a:r>
            <a:r>
              <a:rPr lang="fr-FR" b="1" baseline="0" dirty="0" smtClean="0"/>
              <a:t> </a:t>
            </a:r>
            <a:r>
              <a:rPr lang="fr-FR" b="1" baseline="0" dirty="0" err="1" smtClean="0"/>
              <a:t>pay</a:t>
            </a:r>
            <a:r>
              <a:rPr lang="fr-FR" b="1" baseline="0" dirty="0" smtClean="0"/>
              <a:t>,…), le téléphone va fonctionner comme le sans-contact d'une carte bancaire</a:t>
            </a:r>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endParaRPr lang="fr-FR" baseline="0" dirty="0" smtClean="0"/>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endParaRPr lang="fr-FR" baseline="0" dirty="0" smtClean="0"/>
          </a:p>
          <a:p>
            <a:pPr marL="0" marR="0" lvl="0" indent="0" algn="just" defTabSz="914400" eaLnBrk="1" fontAlgn="auto" latinLnBrk="0" hangingPunct="1">
              <a:lnSpc>
                <a:spcPct val="100000"/>
              </a:lnSpc>
              <a:spcBef>
                <a:spcPts val="400"/>
              </a:spcBef>
              <a:spcAft>
                <a:spcPts val="0"/>
              </a:spcAft>
              <a:buClrTx/>
              <a:buSzTx/>
              <a:buFont typeface="Arial" panose="020B0604020202020204" pitchFamily="34" charset="0"/>
              <a:buNone/>
              <a:tabLst/>
              <a:defRPr/>
            </a:pPr>
            <a:endParaRPr lang="en-US" noProof="1" smtClean="0"/>
          </a:p>
          <a:p>
            <a:pPr marL="0" indent="0" algn="just">
              <a:buFont typeface="+mj-lt"/>
              <a:buNone/>
            </a:pPr>
            <a:endParaRPr lang="fr-FR" baseline="0" dirty="0" smtClean="0">
              <a:solidFill>
                <a:schemeClr val="bg2">
                  <a:lumMod val="90000"/>
                </a:schemeClr>
              </a:solidFill>
              <a:effectLst/>
            </a:endParaRP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14</a:t>
            </a:fld>
            <a:endParaRPr lang="fr-FR"/>
          </a:p>
        </p:txBody>
      </p:sp>
    </p:spTree>
    <p:extLst>
      <p:ext uri="{BB962C8B-B14F-4D97-AF65-F5344CB8AC3E}">
        <p14:creationId xmlns:p14="http://schemas.microsoft.com/office/powerpoint/2010/main" val="400207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lgn="just">
              <a:buFont typeface="+mj-lt"/>
              <a:buNone/>
            </a:pPr>
            <a:r>
              <a:rPr lang="fr-FR" baseline="0" dirty="0" smtClean="0">
                <a:solidFill>
                  <a:schemeClr val="bg2">
                    <a:lumMod val="90000"/>
                  </a:schemeClr>
                </a:solidFill>
                <a:effectLst/>
              </a:rPr>
              <a:t>Activité pour aider les élèves à comprendre comment fonctionne le paiement par mobile (alternative au paiement par chèque)</a:t>
            </a:r>
          </a:p>
          <a:p>
            <a:pPr marL="0" indent="0" algn="just">
              <a:buFont typeface="+mj-lt"/>
              <a:buNone/>
            </a:pPr>
            <a:r>
              <a:rPr lang="fr-FR" baseline="0" dirty="0" smtClean="0">
                <a:solidFill>
                  <a:schemeClr val="bg2">
                    <a:lumMod val="90000"/>
                  </a:schemeClr>
                </a:solidFill>
                <a:effectLst/>
              </a:rPr>
              <a:t>Imprimer les images dans le Kit d’impression en annexe et leur demander de les placer dans le bon ordre</a:t>
            </a:r>
          </a:p>
          <a:p>
            <a:pPr marL="0" indent="0" algn="just">
              <a:buFont typeface="+mj-lt"/>
              <a:buNone/>
            </a:pPr>
            <a:r>
              <a:rPr lang="fr-FR" baseline="0" dirty="0" smtClean="0">
                <a:solidFill>
                  <a:schemeClr val="bg2">
                    <a:lumMod val="90000"/>
                  </a:schemeClr>
                </a:solidFill>
                <a:effectLst/>
              </a:rPr>
              <a:t>Correction : En mode diaporama, faire apparaitre les images en cliquant sur suivant.</a:t>
            </a:r>
          </a:p>
          <a:p>
            <a:pPr marL="0" indent="0" algn="just">
              <a:buFont typeface="+mj-lt"/>
              <a:buNone/>
            </a:pPr>
            <a:r>
              <a:rPr lang="fr-FR" baseline="0" dirty="0" smtClean="0">
                <a:solidFill>
                  <a:schemeClr val="bg2">
                    <a:lumMod val="90000"/>
                  </a:schemeClr>
                </a:solidFill>
                <a:effectLst/>
              </a:rPr>
              <a:t>La demande d’autorisation n’est pas systématique, par exemple en cas d’autorisation de découvert.</a:t>
            </a:r>
          </a:p>
          <a:p>
            <a:pPr marL="0" indent="0" algn="just">
              <a:buFont typeface="+mj-lt"/>
              <a:buNone/>
            </a:pPr>
            <a:r>
              <a:rPr lang="fr-FR" baseline="0" dirty="0" smtClean="0">
                <a:solidFill>
                  <a:schemeClr val="bg2">
                    <a:lumMod val="90000"/>
                  </a:schemeClr>
                </a:solidFill>
                <a:effectLst/>
              </a:rPr>
              <a:t>Attention : expliquer ce qu’est un terminal de paiement avec des mots simples : c’</a:t>
            </a:r>
            <a:r>
              <a:rPr lang="fr-FR" sz="1200" b="0" i="0" kern="1200" dirty="0" smtClean="0">
                <a:solidFill>
                  <a:schemeClr val="tx1"/>
                </a:solidFill>
                <a:effectLst/>
                <a:latin typeface="+mn-lt"/>
                <a:ea typeface="+mn-ea"/>
                <a:cs typeface="+mn-cs"/>
              </a:rPr>
              <a:t>est un appareil électronique qui peut lire les infos d'une carte bancaire, d'enregistrer un achat, et de communiquer avec la </a:t>
            </a:r>
            <a:r>
              <a:rPr lang="fr-FR" sz="1200" b="0" i="0" kern="1200" baseline="0" dirty="0" smtClean="0">
                <a:solidFill>
                  <a:schemeClr val="tx1"/>
                </a:solidFill>
                <a:effectLst/>
                <a:latin typeface="+mn-lt"/>
                <a:ea typeface="+mn-ea"/>
                <a:cs typeface="+mn-cs"/>
              </a:rPr>
              <a:t>banque de l’acheteur.</a:t>
            </a:r>
            <a:endParaRPr lang="fr-FR" baseline="0" dirty="0" smtClean="0">
              <a:solidFill>
                <a:schemeClr val="bg2">
                  <a:lumMod val="90000"/>
                </a:schemeClr>
              </a:solidFill>
              <a:effectLst/>
            </a:endParaRP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15</a:t>
            </a:fld>
            <a:endParaRPr lang="fr-FR"/>
          </a:p>
        </p:txBody>
      </p:sp>
    </p:spTree>
    <p:extLst>
      <p:ext uri="{BB962C8B-B14F-4D97-AF65-F5344CB8AC3E}">
        <p14:creationId xmlns:p14="http://schemas.microsoft.com/office/powerpoint/2010/main" val="12622272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Laisser</a:t>
            </a:r>
            <a:r>
              <a:rPr lang="fr-FR" baseline="0" dirty="0" smtClean="0"/>
              <a:t> les élèves réfléchir sur les bons gestes à adopter avant d’afficher les réponses</a:t>
            </a:r>
            <a:endParaRPr lang="fr-FR" dirty="0" smtClean="0"/>
          </a:p>
          <a:p>
            <a:r>
              <a:rPr lang="fr-FR" dirty="0" smtClean="0"/>
              <a:t>Quelques précautions à prendre (liste non exhaustive) :</a:t>
            </a:r>
          </a:p>
          <a:p>
            <a:endParaRPr lang="fr-FR" dirty="0" smtClean="0"/>
          </a:p>
          <a:p>
            <a:pPr>
              <a:buFont typeface="Wingdings" panose="05000000000000000000" pitchFamily="2" charset="2"/>
              <a:buNone/>
            </a:pPr>
            <a:r>
              <a:rPr lang="fr-FR" sz="2200" b="1" dirty="0" smtClean="0">
                <a:solidFill>
                  <a:srgbClr val="002060"/>
                </a:solidFill>
                <a:cs typeface="Arial" panose="020B0604020202020204" pitchFamily="34" charset="0"/>
              </a:rPr>
              <a:t>Retraits au distributeur de billets</a:t>
            </a:r>
          </a:p>
          <a:p>
            <a:pPr marL="171450" lvl="1" indent="-171450">
              <a:buFont typeface="Arial" panose="020B0604020202020204" pitchFamily="34" charset="0"/>
              <a:buChar char="•"/>
            </a:pPr>
            <a:r>
              <a:rPr lang="fr-FR" dirty="0" smtClean="0"/>
              <a:t>Composer le code à l’abri des regards indiscrets, en plaçant sa main au dessus du clavier pour taper</a:t>
            </a:r>
            <a:r>
              <a:rPr lang="fr-FR" baseline="0" dirty="0" smtClean="0"/>
              <a:t> le code, </a:t>
            </a:r>
            <a:r>
              <a:rPr lang="fr-FR" dirty="0" smtClean="0"/>
              <a:t>ne pas le communiquer</a:t>
            </a:r>
          </a:p>
          <a:p>
            <a:pPr marL="171450" lvl="1" indent="-171450">
              <a:buFont typeface="Arial" panose="020B0604020202020204" pitchFamily="34" charset="0"/>
              <a:buChar char="•"/>
            </a:pPr>
            <a:r>
              <a:rPr lang="fr-FR" dirty="0" smtClean="0"/>
              <a:t>Préférer les distributeurs équipés de caméras de surveillance ou situés à l’intérieur des agences</a:t>
            </a:r>
          </a:p>
          <a:p>
            <a:pPr marL="171450" lvl="1" indent="-171450">
              <a:buFont typeface="Arial" panose="020B0604020202020204" pitchFamily="34" charset="0"/>
              <a:buChar char="•"/>
            </a:pPr>
            <a:r>
              <a:rPr lang="fr-FR" dirty="0" smtClean="0"/>
              <a:t>Ne pas se laisser distraire par des inconnus au moment où on fait l’opération</a:t>
            </a:r>
            <a:r>
              <a:rPr lang="fr-FR" baseline="0" dirty="0" smtClean="0"/>
              <a:t> (cela peut être une technique pour faire diversion pendant qu’un complice va prendre les billets ou la carte)</a:t>
            </a:r>
            <a:endParaRPr lang="fr-FR" dirty="0" smtClean="0"/>
          </a:p>
          <a:p>
            <a:pPr marL="171450" lvl="1" indent="-171450">
              <a:buFont typeface="Arial" panose="020B0604020202020204" pitchFamily="34" charset="0"/>
              <a:buChar char="•"/>
            </a:pPr>
            <a:r>
              <a:rPr lang="fr-FR" dirty="0" smtClean="0"/>
              <a:t>Vérifier si l’appareil n’est pas altéré (cassé ou trafiqué)</a:t>
            </a:r>
          </a:p>
          <a:p>
            <a:pPr marL="171450" lvl="1" indent="-171450">
              <a:buFont typeface="Arial" panose="020B0604020202020204" pitchFamily="34" charset="0"/>
              <a:buChar char="•"/>
            </a:pPr>
            <a:endParaRPr lang="fr-FR" dirty="0" smtClean="0"/>
          </a:p>
          <a:p>
            <a:pPr>
              <a:buFont typeface="Wingdings" panose="05000000000000000000" pitchFamily="2" charset="2"/>
              <a:buNone/>
            </a:pPr>
            <a:r>
              <a:rPr lang="fr-FR" sz="2200" b="1" dirty="0" smtClean="0">
                <a:solidFill>
                  <a:srgbClr val="002060"/>
                </a:solidFill>
                <a:cs typeface="Arial" panose="020B0604020202020204" pitchFamily="34" charset="0"/>
              </a:rPr>
              <a:t>Utilisation d’une carte bancaire : </a:t>
            </a:r>
          </a:p>
          <a:p>
            <a:pPr marL="180000" marR="0" lvl="1" indent="-180000" defTabSz="914400" eaLnBrk="1" fontAlgn="auto" latinLnBrk="0" hangingPunct="1">
              <a:lnSpc>
                <a:spcPct val="100000"/>
              </a:lnSpc>
              <a:spcBef>
                <a:spcPts val="400"/>
              </a:spcBef>
              <a:spcAft>
                <a:spcPts val="0"/>
              </a:spcAft>
              <a:buClrTx/>
              <a:buSzTx/>
              <a:buFont typeface="Arial" panose="020B0604020202020204" pitchFamily="34" charset="0"/>
              <a:buChar char="•"/>
              <a:tabLst/>
              <a:defRPr/>
            </a:pPr>
            <a:r>
              <a:rPr lang="fr-FR" sz="2000" dirty="0" smtClean="0"/>
              <a:t>Dès réception de sa carte, apposer/écrire sa signature au dos</a:t>
            </a:r>
          </a:p>
          <a:p>
            <a:pPr marL="180000" lvl="1" indent="-180000">
              <a:buFont typeface="Arial" panose="020B0604020202020204" pitchFamily="34" charset="0"/>
              <a:buChar char="•"/>
            </a:pPr>
            <a:r>
              <a:rPr lang="fr-FR" sz="2000" b="0" dirty="0" smtClean="0">
                <a:solidFill>
                  <a:srgbClr val="002060"/>
                </a:solidFill>
                <a:cs typeface="Arial" panose="020B0604020202020204" pitchFamily="34" charset="0"/>
              </a:rPr>
              <a:t>La conserver dans un lieu sûr : ne pas la laisser trainer</a:t>
            </a:r>
          </a:p>
          <a:p>
            <a:pPr marL="180000" lvl="1" indent="-180000">
              <a:buFont typeface="Arial" panose="020B0604020202020204" pitchFamily="34" charset="0"/>
              <a:buChar char="•"/>
            </a:pPr>
            <a:r>
              <a:rPr lang="fr-FR" sz="2000" b="0" dirty="0" smtClean="0">
                <a:solidFill>
                  <a:srgbClr val="002060"/>
                </a:solidFill>
                <a:cs typeface="Arial" panose="020B0604020202020204" pitchFamily="34" charset="0"/>
              </a:rPr>
              <a:t>Ne pas communiquer son code : ne pas l’écrire mais l’apprendre par </a:t>
            </a:r>
            <a:r>
              <a:rPr lang="en-US" sz="2000" b="0" noProof="1" smtClean="0">
                <a:solidFill>
                  <a:srgbClr val="002060"/>
                </a:solidFill>
                <a:cs typeface="Arial" panose="020B0604020202020204" pitchFamily="34" charset="0"/>
              </a:rPr>
              <a:t>coeur</a:t>
            </a:r>
          </a:p>
          <a:p>
            <a:pPr marL="180000" lvl="1" indent="-180000">
              <a:buFont typeface="Arial" panose="020B0604020202020204" pitchFamily="34" charset="0"/>
              <a:buChar char="•"/>
            </a:pPr>
            <a:r>
              <a:rPr lang="fr-FR" sz="2000" b="0" dirty="0" smtClean="0">
                <a:solidFill>
                  <a:srgbClr val="002060"/>
                </a:solidFill>
                <a:cs typeface="Arial" panose="020B0604020202020204" pitchFamily="34" charset="0"/>
              </a:rPr>
              <a:t>Ne pas prêter sa carte </a:t>
            </a:r>
            <a:endParaRPr lang="fr-FR" dirty="0" smtClean="0"/>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fr-FR" sz="2000" b="1" strike="sngStrike" dirty="0" smtClean="0"/>
          </a:p>
          <a:p>
            <a:pPr>
              <a:buFont typeface="Wingdings" panose="05000000000000000000" pitchFamily="2" charset="2"/>
              <a:buNone/>
            </a:pPr>
            <a:r>
              <a:rPr lang="fr-FR" sz="2200" b="1" dirty="0" smtClean="0">
                <a:solidFill>
                  <a:srgbClr val="002060"/>
                </a:solidFill>
                <a:cs typeface="Arial" panose="020B0604020202020204" pitchFamily="34" charset="0"/>
              </a:rPr>
              <a:t>Achats en ligne</a:t>
            </a:r>
          </a:p>
          <a:p>
            <a:pPr marL="171450" indent="-171450">
              <a:buFont typeface="Arial" panose="020B0604020202020204" pitchFamily="34" charset="0"/>
              <a:buChar char="•"/>
            </a:pPr>
            <a:r>
              <a:rPr lang="fr-FR" sz="1200" dirty="0" smtClean="0">
                <a:effectLst/>
                <a:latin typeface="+mn-lt"/>
                <a:ea typeface="+mn-ea"/>
                <a:cs typeface="+mn-cs"/>
                <a:sym typeface="Calibri"/>
              </a:rPr>
              <a:t>Ne pas stocker/garder de coordonnées bancaires sur son ordinateur (numéro de carte, numéro de compte, relevé d’identité bancaire, etc...), éviter de les transmettre par mail</a:t>
            </a:r>
          </a:p>
          <a:p>
            <a:pPr marL="171450" indent="-171450">
              <a:buFont typeface="Arial" panose="020B0604020202020204" pitchFamily="34" charset="0"/>
              <a:buChar char="•"/>
            </a:pPr>
            <a:r>
              <a:rPr lang="fr-FR" sz="1200" dirty="0" smtClean="0">
                <a:effectLst/>
                <a:latin typeface="+mn-lt"/>
                <a:ea typeface="+mn-ea"/>
                <a:cs typeface="+mn-cs"/>
                <a:sym typeface="Calibri"/>
              </a:rPr>
              <a:t>Vérifier que le site internet est sécurisé</a:t>
            </a:r>
            <a:r>
              <a:rPr lang="fr-FR" sz="1200" baseline="0" dirty="0" smtClean="0">
                <a:effectLst/>
                <a:latin typeface="+mn-lt"/>
                <a:ea typeface="+mn-ea"/>
                <a:cs typeface="+mn-cs"/>
                <a:sym typeface="Calibri"/>
              </a:rPr>
              <a:t> </a:t>
            </a:r>
            <a:r>
              <a:rPr lang="fr-FR" sz="1200" dirty="0" smtClean="0">
                <a:effectLst/>
                <a:latin typeface="+mn-lt"/>
                <a:ea typeface="+mn-ea"/>
                <a:cs typeface="+mn-cs"/>
                <a:sym typeface="Calibri"/>
              </a:rPr>
              <a:t>(voir si un cadenas apparaît bien en bas de la fenêtre, si l’adresse commence par « http</a:t>
            </a:r>
            <a:r>
              <a:rPr lang="fr-FR" sz="1200" u="sng" dirty="0" smtClean="0">
                <a:effectLst/>
                <a:latin typeface="+mn-lt"/>
                <a:ea typeface="+mn-ea"/>
                <a:cs typeface="+mn-cs"/>
                <a:sym typeface="Calibri"/>
              </a:rPr>
              <a:t>s</a:t>
            </a:r>
            <a:r>
              <a:rPr lang="fr-FR" sz="1200" dirty="0" smtClean="0">
                <a:effectLst/>
                <a:latin typeface="+mn-lt"/>
                <a:ea typeface="+mn-ea"/>
                <a:cs typeface="+mn-cs"/>
                <a:sym typeface="Calibri"/>
              </a:rPr>
              <a:t> » (et non http), etc…</a:t>
            </a:r>
          </a:p>
          <a:p>
            <a:pPr marL="171450" indent="-171450">
              <a:buFont typeface="Arial" panose="020B0604020202020204" pitchFamily="34" charset="0"/>
              <a:buChar char="•"/>
            </a:pPr>
            <a:r>
              <a:rPr lang="fr-FR" sz="1200" dirty="0" smtClean="0">
                <a:effectLst/>
                <a:latin typeface="+mn-lt"/>
                <a:ea typeface="+mn-ea"/>
                <a:cs typeface="+mn-cs"/>
                <a:sym typeface="Calibri"/>
              </a:rPr>
              <a:t>S’assurer du sérieux du commerçant, vérifier que l’on est sur le bon site, lire attentivement les mentions légales du commerçant ainsi que ses conditions générales de vente</a:t>
            </a:r>
          </a:p>
          <a:p>
            <a:pPr marL="171450" indent="-171450">
              <a:buFont typeface="Arial" panose="020B0604020202020204" pitchFamily="34" charset="0"/>
              <a:buChar char="•"/>
            </a:pPr>
            <a:r>
              <a:rPr lang="fr-FR" sz="1200" dirty="0" smtClean="0">
                <a:effectLst/>
                <a:latin typeface="+mn-lt"/>
                <a:ea typeface="+mn-ea"/>
                <a:cs typeface="+mn-cs"/>
                <a:sym typeface="Calibri"/>
              </a:rPr>
              <a:t>Ne jamais saisir son code confidentiel à 4 chiffres</a:t>
            </a:r>
            <a:r>
              <a:rPr lang="fr-FR" sz="1200" baseline="0" dirty="0" smtClean="0">
                <a:effectLst/>
                <a:latin typeface="+mn-lt"/>
                <a:ea typeface="+mn-ea"/>
                <a:cs typeface="+mn-cs"/>
                <a:sym typeface="Calibri"/>
              </a:rPr>
              <a:t> (celui utilisé en magasin) sur internet </a:t>
            </a:r>
            <a:endParaRPr lang="fr-FR" sz="1200" dirty="0" smtClean="0">
              <a:effectLst/>
              <a:latin typeface="+mn-lt"/>
              <a:ea typeface="+mn-ea"/>
              <a:cs typeface="+mn-cs"/>
              <a:sym typeface="Calibri"/>
            </a:endParaRPr>
          </a:p>
          <a:p>
            <a:pPr marL="171450" indent="-171450">
              <a:buFont typeface="Arial" panose="020B0604020202020204" pitchFamily="34" charset="0"/>
              <a:buChar char="•"/>
            </a:pPr>
            <a:r>
              <a:rPr lang="fr-FR" sz="1200" dirty="0" smtClean="0">
                <a:effectLst/>
                <a:latin typeface="+mn-lt"/>
                <a:ea typeface="+mn-ea"/>
                <a:cs typeface="+mn-cs"/>
                <a:sym typeface="Calibri"/>
              </a:rPr>
              <a:t>Ne jamais répondre à un courriel, SMS, appel téléphonique ou autre invitation qui parait douteux. En particulier, ne jamais cliquer sur un lien inclus dans un message référençant un site bancaire.</a:t>
            </a:r>
            <a:endParaRPr lang="fr-FR" baseline="0" dirty="0" smtClean="0">
              <a:solidFill>
                <a:schemeClr val="bg2">
                  <a:lumMod val="90000"/>
                </a:schemeClr>
              </a:solidFill>
              <a:effectLst/>
            </a:endParaRP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16</a:t>
            </a:fld>
            <a:endParaRPr lang="fr-FR"/>
          </a:p>
        </p:txBody>
      </p:sp>
    </p:spTree>
    <p:extLst>
      <p:ext uri="{BB962C8B-B14F-4D97-AF65-F5344CB8AC3E}">
        <p14:creationId xmlns:p14="http://schemas.microsoft.com/office/powerpoint/2010/main" val="3135246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Correction</a:t>
            </a:r>
            <a:r>
              <a:rPr lang="fr-FR" baseline="0" dirty="0" smtClean="0"/>
              <a:t> : En mode diaporama, faites apparaitre les mots en cliquant sur suivant</a:t>
            </a:r>
          </a:p>
          <a:p>
            <a:pPr marL="0" marR="0" lvl="0" indent="0" defTabSz="914400" eaLnBrk="1" fontAlgn="auto" latinLnBrk="0" hangingPunct="1">
              <a:lnSpc>
                <a:spcPct val="100000"/>
              </a:lnSpc>
              <a:spcBef>
                <a:spcPts val="400"/>
              </a:spcBef>
              <a:spcAft>
                <a:spcPts val="0"/>
              </a:spcAft>
              <a:buClrTx/>
              <a:buSzTx/>
              <a:buFontTx/>
              <a:buNone/>
              <a:tabLst/>
              <a:defRPr/>
            </a:pPr>
            <a:endParaRPr lang="fr-FR" baseline="0" dirty="0" smtClean="0"/>
          </a:p>
          <a:p>
            <a:pPr marL="0" marR="0" lvl="0" indent="0" defTabSz="914400" eaLnBrk="1" fontAlgn="auto" latinLnBrk="0" hangingPunct="1">
              <a:lnSpc>
                <a:spcPct val="100000"/>
              </a:lnSpc>
              <a:spcBef>
                <a:spcPts val="400"/>
              </a:spcBef>
              <a:spcAft>
                <a:spcPts val="0"/>
              </a:spcAft>
              <a:buClrTx/>
              <a:buSzTx/>
              <a:buFontTx/>
              <a:buNone/>
              <a:tabLst/>
              <a:defRPr/>
            </a:pPr>
            <a:endParaRPr lang="fr-FR" baseline="0" dirty="0" smtClean="0"/>
          </a:p>
          <a:p>
            <a:pPr marL="0" marR="0" lvl="0" indent="0" algn="l" defTabSz="914400" rtl="0" eaLnBrk="1" fontAlgn="auto" latinLnBrk="0" hangingPunct="1">
              <a:lnSpc>
                <a:spcPct val="100000"/>
              </a:lnSpc>
              <a:spcBef>
                <a:spcPts val="400"/>
              </a:spcBef>
              <a:spcAft>
                <a:spcPts val="0"/>
              </a:spcAft>
              <a:buClrTx/>
              <a:buSzTx/>
              <a:buFontTx/>
              <a:buNone/>
              <a:tabLst/>
              <a:defRPr/>
            </a:pPr>
            <a:r>
              <a:rPr lang="fr-FR" baseline="0" dirty="0" smtClean="0"/>
              <a:t>Bille – Haie – Deux – Banc- Queue = Billet de banque </a:t>
            </a:r>
          </a:p>
          <a:p>
            <a:pPr marL="0" marR="0" lvl="0" indent="0" defTabSz="914400" eaLnBrk="1" fontAlgn="auto" latinLnBrk="0" hangingPunct="1">
              <a:lnSpc>
                <a:spcPct val="100000"/>
              </a:lnSpc>
              <a:spcBef>
                <a:spcPts val="400"/>
              </a:spcBef>
              <a:spcAft>
                <a:spcPts val="0"/>
              </a:spcAft>
              <a:buClrTx/>
              <a:buSzTx/>
              <a:buFontTx/>
              <a:buNone/>
              <a:tabLst/>
              <a:defRPr/>
            </a:pPr>
            <a:endParaRPr lang="fr-FR" baseline="0" dirty="0" smtClean="0"/>
          </a:p>
          <a:p>
            <a:pPr marL="0" marR="0" lvl="0" indent="0" defTabSz="914400" eaLnBrk="1" fontAlgn="auto" latinLnBrk="0" hangingPunct="1">
              <a:lnSpc>
                <a:spcPct val="100000"/>
              </a:lnSpc>
              <a:spcBef>
                <a:spcPts val="400"/>
              </a:spcBef>
              <a:spcAft>
                <a:spcPts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17</a:t>
            </a:fld>
            <a:endParaRPr lang="fr-FR"/>
          </a:p>
        </p:txBody>
      </p:sp>
    </p:spTree>
    <p:extLst>
      <p:ext uri="{BB962C8B-B14F-4D97-AF65-F5344CB8AC3E}">
        <p14:creationId xmlns:p14="http://schemas.microsoft.com/office/powerpoint/2010/main" val="1622594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aseline="0" dirty="0" smtClean="0">
                <a:solidFill>
                  <a:schemeClr val="bg2">
                    <a:lumMod val="90000"/>
                  </a:schemeClr>
                </a:solidFill>
                <a:effectLst/>
              </a:rPr>
              <a:t>Activité à faire pour introduire le budget : demander au élèves de reconstituer le budget en plaçant les bons éléments dans les cases.</a:t>
            </a:r>
          </a:p>
          <a:p>
            <a:r>
              <a:rPr lang="fr-FR" baseline="0" dirty="0" smtClean="0">
                <a:solidFill>
                  <a:schemeClr val="bg2">
                    <a:lumMod val="90000"/>
                  </a:schemeClr>
                </a:solidFill>
                <a:effectLst/>
              </a:rPr>
              <a:t>Imprimer le fond du puzzle et les pièces à placer dans le kit d’impression en annexe.</a:t>
            </a:r>
          </a:p>
          <a:p>
            <a:r>
              <a:rPr lang="fr-FR" baseline="0" dirty="0" smtClean="0">
                <a:solidFill>
                  <a:schemeClr val="bg2">
                    <a:lumMod val="90000"/>
                  </a:schemeClr>
                </a:solidFill>
                <a:effectLst/>
              </a:rPr>
              <a:t>Faire apparaitre les réponses en </a:t>
            </a:r>
            <a:r>
              <a:rPr lang="fr-FR" baseline="0" smtClean="0">
                <a:solidFill>
                  <a:schemeClr val="bg2">
                    <a:lumMod val="90000"/>
                  </a:schemeClr>
                </a:solidFill>
                <a:effectLst/>
              </a:rPr>
              <a:t>mode diaporama </a:t>
            </a:r>
            <a:r>
              <a:rPr lang="fr-FR" baseline="0" dirty="0" smtClean="0">
                <a:solidFill>
                  <a:schemeClr val="bg2">
                    <a:lumMod val="90000"/>
                  </a:schemeClr>
                </a:solidFill>
                <a:effectLst/>
              </a:rPr>
              <a:t>en cliquant sur suivant </a:t>
            </a: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18</a:t>
            </a:fld>
            <a:endParaRPr lang="fr-FR"/>
          </a:p>
        </p:txBody>
      </p:sp>
    </p:spTree>
    <p:extLst>
      <p:ext uri="{BB962C8B-B14F-4D97-AF65-F5344CB8AC3E}">
        <p14:creationId xmlns:p14="http://schemas.microsoft.com/office/powerpoint/2010/main" val="24249417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spcBef>
                <a:spcPts val="0"/>
              </a:spcBef>
              <a:defRPr b="1"/>
            </a:pPr>
            <a:r>
              <a:rPr lang="fr-FR" b="0" baseline="0" noProof="0" dirty="0" smtClean="0"/>
              <a:t>Laissez les élèves réfléchir et faire apparaitre ensuite les réponses</a:t>
            </a:r>
          </a:p>
          <a:p>
            <a:pPr>
              <a:spcBef>
                <a:spcPts val="0"/>
              </a:spcBef>
              <a:defRPr b="1"/>
            </a:pPr>
            <a:endParaRPr lang="fr-FR" b="0" baseline="0" noProof="0" dirty="0" smtClean="0"/>
          </a:p>
          <a:p>
            <a:pPr>
              <a:spcBef>
                <a:spcPts val="0"/>
              </a:spcBef>
              <a:defRPr b="1"/>
            </a:pPr>
            <a:r>
              <a:rPr lang="fr-FR" b="0" baseline="0" noProof="0" dirty="0" smtClean="0"/>
              <a:t>Quand tu as gagné de l’argent, tu peux l’utiliser de plusieurs façons :</a:t>
            </a:r>
          </a:p>
          <a:p>
            <a:pPr marL="171450" indent="-171450">
              <a:spcBef>
                <a:spcPts val="0"/>
              </a:spcBef>
              <a:buFontTx/>
              <a:buChar char="-"/>
              <a:defRPr b="1"/>
            </a:pPr>
            <a:r>
              <a:rPr lang="fr-FR" b="0" baseline="0" noProof="0" dirty="0" smtClean="0"/>
              <a:t>Tu peux le dépenser tout de suite pour te faire plaisir</a:t>
            </a:r>
          </a:p>
          <a:p>
            <a:pPr marL="171450" indent="-171450">
              <a:spcBef>
                <a:spcPts val="0"/>
              </a:spcBef>
              <a:buFontTx/>
              <a:buChar char="-"/>
              <a:defRPr b="1"/>
            </a:pPr>
            <a:r>
              <a:rPr lang="fr-FR" b="0" baseline="0" noProof="0" dirty="0" smtClean="0"/>
              <a:t>Tu peux l’économiser = le garder pour plus tard</a:t>
            </a:r>
          </a:p>
          <a:p>
            <a:pPr marL="171450" indent="-171450">
              <a:spcBef>
                <a:spcPts val="0"/>
              </a:spcBef>
              <a:buFontTx/>
              <a:buChar char="-"/>
              <a:defRPr b="1"/>
            </a:pPr>
            <a:r>
              <a:rPr lang="fr-FR" b="0" baseline="0" noProof="0" dirty="0" smtClean="0"/>
              <a:t>Tu peux le prêter = la personne à qui tu prêtes de l’argent devra te rembourser plus tard </a:t>
            </a:r>
          </a:p>
          <a:p>
            <a:pPr marL="171450" indent="-171450">
              <a:spcBef>
                <a:spcPts val="0"/>
              </a:spcBef>
              <a:buFontTx/>
              <a:buChar char="-"/>
              <a:defRPr b="1"/>
            </a:pPr>
            <a:endParaRPr lang="fr-FR" b="0" baseline="0" noProof="0" dirty="0" smtClean="0"/>
          </a:p>
          <a:p>
            <a:pPr marL="0" indent="0">
              <a:spcBef>
                <a:spcPts val="0"/>
              </a:spcBef>
              <a:buFontTx/>
              <a:buNone/>
              <a:defRPr b="1"/>
            </a:pPr>
            <a:r>
              <a:rPr lang="fr-FR" b="0" baseline="0" noProof="0" dirty="0" smtClean="0"/>
              <a:t>Pour savoir ce que tu peux faire avec ton argent (le dépenser, l’épargner ou le prêter) il est important de faire d’abord ton budget. </a:t>
            </a:r>
          </a:p>
          <a:p>
            <a:pPr marL="171450" indent="-171450">
              <a:spcBef>
                <a:spcPts val="0"/>
              </a:spcBef>
              <a:buFontTx/>
              <a:buChar char="-"/>
              <a:defRPr b="1"/>
            </a:pPr>
            <a:endParaRPr lang="fr-FR" b="1" baseline="0" noProof="0" dirty="0" smtClean="0"/>
          </a:p>
          <a:p>
            <a:pPr marL="171450" indent="-171450">
              <a:spcBef>
                <a:spcPts val="0"/>
              </a:spcBef>
              <a:buFontTx/>
              <a:buChar char="-"/>
              <a:defRPr b="1"/>
            </a:pPr>
            <a:r>
              <a:rPr lang="fr-FR" b="1" baseline="0" noProof="0" dirty="0" smtClean="0"/>
              <a:t>Pourquoi faire un budget ?  </a:t>
            </a:r>
            <a:endParaRPr lang="fr-FR" noProof="0" dirty="0" smtClean="0"/>
          </a:p>
          <a:p>
            <a:pPr marL="171450" marR="0" lvl="0" indent="-171450" algn="l" defTabSz="914400" rtl="0" eaLnBrk="1" fontAlgn="auto" latinLnBrk="0" hangingPunct="1">
              <a:lnSpc>
                <a:spcPct val="100000"/>
              </a:lnSpc>
              <a:spcBef>
                <a:spcPts val="0"/>
              </a:spcBef>
              <a:spcAft>
                <a:spcPts val="0"/>
              </a:spcAft>
              <a:buClrTx/>
              <a:buSzPct val="100000"/>
              <a:buFont typeface="Arial"/>
              <a:buChar char="•"/>
              <a:tabLst/>
              <a:defRPr/>
            </a:pPr>
            <a:r>
              <a:rPr lang="fr-FR" noProof="0" dirty="0" smtClean="0"/>
              <a:t>Mieux gérer son</a:t>
            </a:r>
            <a:r>
              <a:rPr lang="fr-FR" baseline="0" noProof="0" dirty="0" smtClean="0"/>
              <a:t> argent </a:t>
            </a:r>
            <a:r>
              <a:rPr lang="fr-FR" dirty="0" smtClean="0">
                <a:solidFill>
                  <a:srgbClr val="002060"/>
                </a:solidFill>
              </a:rPr>
              <a:t>en dépensant selon ses priorités</a:t>
            </a:r>
            <a:endParaRPr lang="fr-FR" baseline="0" noProof="0" dirty="0" smtClean="0"/>
          </a:p>
          <a:p>
            <a:pPr marL="171450" indent="-171450">
              <a:spcBef>
                <a:spcPts val="0"/>
              </a:spcBef>
              <a:buSzPct val="100000"/>
              <a:buFont typeface="Arial"/>
              <a:buChar char="•"/>
            </a:pPr>
            <a:r>
              <a:rPr lang="fr-FR" noProof="0" dirty="0" smtClean="0"/>
              <a:t>Maîtriser ses dépenses =</a:t>
            </a:r>
            <a:r>
              <a:rPr lang="fr-FR" baseline="0" noProof="0" dirty="0" smtClean="0"/>
              <a:t> </a:t>
            </a:r>
            <a:r>
              <a:rPr lang="fr-FR" noProof="0" dirty="0" smtClean="0"/>
              <a:t>faire attention à</a:t>
            </a:r>
            <a:r>
              <a:rPr lang="fr-FR" baseline="0" noProof="0" dirty="0" smtClean="0"/>
              <a:t> ce que tu dépenses</a:t>
            </a:r>
            <a:endParaRPr lang="fr-FR" noProof="0" dirty="0" smtClean="0"/>
          </a:p>
          <a:p>
            <a:pPr marL="171450" indent="-171450">
              <a:spcBef>
                <a:spcPts val="0"/>
              </a:spcBef>
              <a:buSzPct val="100000"/>
              <a:buFont typeface="Arial"/>
              <a:buChar char="•"/>
            </a:pPr>
            <a:r>
              <a:rPr lang="fr-FR" noProof="0" dirty="0" smtClean="0"/>
              <a:t>Connaître sa situation financière =</a:t>
            </a:r>
            <a:r>
              <a:rPr lang="fr-FR" baseline="0" noProof="0" dirty="0" smtClean="0"/>
              <a:t> </a:t>
            </a:r>
            <a:r>
              <a:rPr lang="fr-FR" noProof="0" dirty="0" smtClean="0"/>
              <a:t>savoir ce qu’il te</a:t>
            </a:r>
            <a:r>
              <a:rPr lang="fr-FR" baseline="0" noProof="0" dirty="0" smtClean="0"/>
              <a:t> reste</a:t>
            </a:r>
            <a:endParaRPr lang="fr-FR" noProof="0" dirty="0" smtClean="0"/>
          </a:p>
          <a:p>
            <a:pPr marL="171450" indent="-171450">
              <a:spcBef>
                <a:spcPts val="0"/>
              </a:spcBef>
              <a:buSzPct val="100000"/>
              <a:buFont typeface="Arial"/>
              <a:buChar char="•"/>
            </a:pPr>
            <a:r>
              <a:rPr lang="fr-FR" noProof="0" dirty="0" smtClean="0"/>
              <a:t>Planifier des projets = réfléchir à combien d’argent</a:t>
            </a:r>
            <a:r>
              <a:rPr lang="fr-FR" baseline="0" noProof="0" dirty="0" smtClean="0"/>
              <a:t> tu auras besoin pour acheter telle bande dessinée ou telle figurine</a:t>
            </a:r>
            <a:endParaRPr lang="fr-FR" b="1" noProof="0" dirty="0" smtClean="0"/>
          </a:p>
          <a:p>
            <a:pPr marL="171450" indent="-171450">
              <a:spcBef>
                <a:spcPts val="0"/>
              </a:spcBef>
              <a:buSzPct val="100000"/>
              <a:buFont typeface="Arial"/>
              <a:buChar char="•"/>
            </a:pPr>
            <a:r>
              <a:rPr lang="fr-FR" noProof="0" dirty="0" smtClean="0"/>
              <a:t>Anticiper</a:t>
            </a:r>
            <a:r>
              <a:rPr lang="fr-FR" baseline="0" noProof="0" dirty="0" smtClean="0"/>
              <a:t> </a:t>
            </a:r>
            <a:r>
              <a:rPr lang="fr-FR" noProof="0" dirty="0" smtClean="0"/>
              <a:t>les imprévus</a:t>
            </a:r>
            <a:r>
              <a:rPr lang="fr-FR" baseline="0" noProof="0" dirty="0" smtClean="0"/>
              <a:t> = avoir de l’argent de côté pour le jour où tu en auras vraiment besoin</a:t>
            </a:r>
            <a:endParaRPr lang="fr-FR" noProof="0" dirty="0" smtClean="0"/>
          </a:p>
          <a:p>
            <a:endParaRPr lang="fr-FR" baseline="0" dirty="0" smtClean="0">
              <a:solidFill>
                <a:schemeClr val="bg2">
                  <a:lumMod val="90000"/>
                </a:schemeClr>
              </a:solidFill>
              <a:effectLst/>
            </a:endParaRPr>
          </a:p>
          <a:p>
            <a:r>
              <a:rPr lang="fr-FR" b="1" baseline="0" dirty="0" smtClean="0">
                <a:solidFill>
                  <a:schemeClr val="bg2">
                    <a:lumMod val="90000"/>
                  </a:schemeClr>
                </a:solidFill>
                <a:effectLst/>
              </a:rPr>
              <a:t>Le savais-tu : </a:t>
            </a:r>
            <a:r>
              <a:rPr lang="fr-FR" baseline="0" dirty="0" smtClean="0">
                <a:solidFill>
                  <a:schemeClr val="bg2">
                    <a:lumMod val="90000"/>
                  </a:schemeClr>
                </a:solidFill>
                <a:effectLst/>
              </a:rPr>
              <a:t>la première tirelire a été inventée il y a plus de 2000 ans en Grèce et elle avait une forme de Temple. Les tirelires en forme de cochon sont apparues plus tard au 18eme siècle à la campagne : à cette époque, posséder un cochon était signe de richesse.</a:t>
            </a: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19</a:t>
            </a:fld>
            <a:endParaRPr lang="fr-FR"/>
          </a:p>
        </p:txBody>
      </p:sp>
    </p:spTree>
    <p:extLst>
      <p:ext uri="{BB962C8B-B14F-4D97-AF65-F5344CB8AC3E}">
        <p14:creationId xmlns:p14="http://schemas.microsoft.com/office/powerpoint/2010/main" val="1727057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2</a:t>
            </a:fld>
            <a:endParaRPr lang="fr-FR"/>
          </a:p>
        </p:txBody>
      </p:sp>
    </p:spTree>
    <p:extLst>
      <p:ext uri="{BB962C8B-B14F-4D97-AF65-F5344CB8AC3E}">
        <p14:creationId xmlns:p14="http://schemas.microsoft.com/office/powerpoint/2010/main" val="4267989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baseline="0" dirty="0" smtClean="0">
              <a:solidFill>
                <a:schemeClr val="bg2">
                  <a:lumMod val="90000"/>
                </a:schemeClr>
              </a:solidFill>
              <a:effectLst/>
            </a:endParaRP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20</a:t>
            </a:fld>
            <a:endParaRPr lang="fr-FR"/>
          </a:p>
        </p:txBody>
      </p:sp>
    </p:spTree>
    <p:extLst>
      <p:ext uri="{BB962C8B-B14F-4D97-AF65-F5344CB8AC3E}">
        <p14:creationId xmlns:p14="http://schemas.microsoft.com/office/powerpoint/2010/main" val="35867208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aseline="0" dirty="0" smtClean="0">
                <a:solidFill>
                  <a:schemeClr val="bg2">
                    <a:lumMod val="90000"/>
                  </a:schemeClr>
                </a:solidFill>
                <a:effectLst/>
              </a:rPr>
              <a:t>Une banque est une entreprise comme une autre, mais au lieu de vendre ou fabriquer des produits, elle prête de l’argent et vend des services liés à l’argent.</a:t>
            </a:r>
          </a:p>
          <a:p>
            <a:endParaRPr lang="fr-FR" baseline="0" dirty="0" smtClean="0">
              <a:solidFill>
                <a:schemeClr val="bg2">
                  <a:lumMod val="90000"/>
                </a:schemeClr>
              </a:solidFill>
              <a:effectLst/>
            </a:endParaRPr>
          </a:p>
          <a:p>
            <a:r>
              <a:rPr lang="fr-FR" baseline="0" dirty="0" smtClean="0">
                <a:solidFill>
                  <a:schemeClr val="bg2">
                    <a:lumMod val="90000"/>
                  </a:schemeClr>
                </a:solidFill>
                <a:effectLst/>
              </a:rPr>
              <a:t>Crédit : Si tes parents souhaitent acheter quelque chose (une voiture, une maison etc.) et qu’ils n’ont pas assez d’argent sur leur compte, ils peuvent demander à la banque de leur prêter de l’argent. Ils rembourseront tous les mois une somme d’argent à la banque et payeront en plus des intérêts. C’est grâce à ces intérêts que la banque gagne de l’argent.</a:t>
            </a:r>
          </a:p>
          <a:p>
            <a:endParaRPr lang="fr-FR" baseline="0" dirty="0" smtClean="0">
              <a:solidFill>
                <a:schemeClr val="bg2">
                  <a:lumMod val="90000"/>
                </a:schemeClr>
              </a:solidFill>
              <a:effectLst/>
            </a:endParaRPr>
          </a:p>
          <a:p>
            <a:r>
              <a:rPr lang="fr-FR" baseline="0" dirty="0" smtClean="0">
                <a:solidFill>
                  <a:schemeClr val="bg2">
                    <a:lumMod val="90000"/>
                  </a:schemeClr>
                </a:solidFill>
                <a:effectLst/>
              </a:rPr>
              <a:t>Attention : un crédit ça se rembourse et ce n’est pas gratuit (les intérêts) il ne faut pas s’engager si on n’est pas sure de pouvoir le rembourser jusqu’au bout.</a:t>
            </a:r>
          </a:p>
          <a:p>
            <a:endParaRPr lang="fr-FR" baseline="0" dirty="0" smtClean="0">
              <a:solidFill>
                <a:schemeClr val="bg2">
                  <a:lumMod val="90000"/>
                </a:schemeClr>
              </a:solidFill>
              <a:effectLst/>
            </a:endParaRPr>
          </a:p>
          <a:p>
            <a:endParaRPr lang="fr-FR" baseline="0" dirty="0" smtClean="0">
              <a:solidFill>
                <a:schemeClr val="bg2">
                  <a:lumMod val="90000"/>
                </a:schemeClr>
              </a:solidFill>
              <a:effectLst/>
            </a:endParaRP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21</a:t>
            </a:fld>
            <a:endParaRPr lang="fr-FR"/>
          </a:p>
        </p:txBody>
      </p:sp>
    </p:spTree>
    <p:extLst>
      <p:ext uri="{BB962C8B-B14F-4D97-AF65-F5344CB8AC3E}">
        <p14:creationId xmlns:p14="http://schemas.microsoft.com/office/powerpoint/2010/main" val="9441291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aseline="0" dirty="0" smtClean="0">
                <a:solidFill>
                  <a:schemeClr val="bg2">
                    <a:lumMod val="90000"/>
                  </a:schemeClr>
                </a:solidFill>
                <a:effectLst/>
              </a:rPr>
              <a:t>C’est la banque qui fournit aux client les comptes bancaires.</a:t>
            </a:r>
          </a:p>
          <a:p>
            <a:r>
              <a:rPr lang="fr-FR" baseline="0" dirty="0" smtClean="0">
                <a:solidFill>
                  <a:schemeClr val="bg2">
                    <a:lumMod val="90000"/>
                  </a:schemeClr>
                </a:solidFill>
                <a:effectLst/>
              </a:rPr>
              <a:t>Un compte c’est un peu comme une grande tirelire où on peut mettre de l’argent et le sortir quand on en a besoin.</a:t>
            </a:r>
          </a:p>
          <a:p>
            <a:endParaRPr lang="fr-FR" baseline="0" dirty="0" smtClean="0">
              <a:solidFill>
                <a:schemeClr val="bg2">
                  <a:lumMod val="90000"/>
                </a:schemeClr>
              </a:solidFill>
              <a:effectLst/>
            </a:endParaRPr>
          </a:p>
          <a:p>
            <a:r>
              <a:rPr lang="fr-FR" baseline="0" dirty="0" smtClean="0">
                <a:solidFill>
                  <a:schemeClr val="bg2">
                    <a:lumMod val="90000"/>
                  </a:schemeClr>
                </a:solidFill>
                <a:effectLst/>
              </a:rPr>
              <a:t>Les enfants ont le droit d’avoir un compte en banque à partir de 16 ans. Avant, ils peuvent avoir des comptes d’épargne jeune sous la responsabilité de leurs parents.</a:t>
            </a: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22</a:t>
            </a:fld>
            <a:endParaRPr lang="fr-FR"/>
          </a:p>
        </p:txBody>
      </p:sp>
    </p:spTree>
    <p:extLst>
      <p:ext uri="{BB962C8B-B14F-4D97-AF65-F5344CB8AC3E}">
        <p14:creationId xmlns:p14="http://schemas.microsoft.com/office/powerpoint/2010/main" val="19115211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aseline="0" dirty="0" smtClean="0">
                <a:solidFill>
                  <a:schemeClr val="bg2">
                    <a:lumMod val="90000"/>
                  </a:schemeClr>
                </a:solidFill>
                <a:effectLst/>
              </a:rPr>
              <a:t>Réponse : Troc</a:t>
            </a:r>
          </a:p>
          <a:p>
            <a:endParaRPr lang="fr-FR" baseline="0" dirty="0" smtClean="0">
              <a:solidFill>
                <a:schemeClr val="bg2">
                  <a:lumMod val="90000"/>
                </a:schemeClr>
              </a:solidFill>
              <a:effectLst/>
            </a:endParaRPr>
          </a:p>
          <a:p>
            <a:endParaRPr lang="fr-FR" baseline="0" dirty="0" smtClean="0">
              <a:solidFill>
                <a:schemeClr val="bg2">
                  <a:lumMod val="90000"/>
                </a:schemeClr>
              </a:solidFill>
              <a:effectLst/>
            </a:endParaRP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23</a:t>
            </a:fld>
            <a:endParaRPr lang="fr-FR"/>
          </a:p>
        </p:txBody>
      </p:sp>
    </p:spTree>
    <p:extLst>
      <p:ext uri="{BB962C8B-B14F-4D97-AF65-F5344CB8AC3E}">
        <p14:creationId xmlns:p14="http://schemas.microsoft.com/office/powerpoint/2010/main" val="5730778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Tx/>
              <a:buNone/>
            </a:pPr>
            <a:r>
              <a:rPr lang="fr-FR" baseline="0" dirty="0" smtClean="0">
                <a:sym typeface="Wingdings" panose="05000000000000000000" pitchFamily="2" charset="2"/>
              </a:rPr>
              <a:t>Liste des questions et réponses de l’activité :</a:t>
            </a:r>
          </a:p>
          <a:p>
            <a:pPr marL="0" indent="0">
              <a:buFontTx/>
              <a:buNone/>
            </a:pPr>
            <a:r>
              <a:rPr lang="fr-FR" baseline="0" dirty="0" smtClean="0">
                <a:sym typeface="Wingdings" panose="05000000000000000000" pitchFamily="2" charset="2"/>
              </a:rPr>
              <a:t>A quoi sert l’argent ?</a:t>
            </a:r>
            <a:endParaRPr lang="fr-FR" baseline="0" dirty="0" smtClean="0">
              <a:sym typeface="Wingdings" panose="05000000000000000000" pitchFamily="2" charset="2"/>
            </a:endParaRPr>
          </a:p>
          <a:p>
            <a:pPr marL="171450" indent="-171450">
              <a:buFontTx/>
              <a:buChar char="-"/>
            </a:pPr>
            <a:r>
              <a:rPr lang="fr-FR" baseline="0" dirty="0" smtClean="0">
                <a:sym typeface="Wingdings" panose="05000000000000000000" pitchFamily="2" charset="2"/>
              </a:rPr>
              <a:t>Trouver un synonyme du mot Argent </a:t>
            </a:r>
          </a:p>
          <a:p>
            <a:pPr marL="0" indent="0">
              <a:buFontTx/>
              <a:buNone/>
            </a:pPr>
            <a:r>
              <a:rPr lang="fr-FR" baseline="0" dirty="0" smtClean="0">
                <a:sym typeface="Wingdings" panose="05000000000000000000" pitchFamily="2" charset="2"/>
              </a:rPr>
              <a:t>     Réponse : monnaie</a:t>
            </a:r>
          </a:p>
          <a:p>
            <a:pPr marL="171450" indent="-171450">
              <a:buFontTx/>
              <a:buChar char="-"/>
            </a:pPr>
            <a:r>
              <a:rPr lang="fr-FR" baseline="0" dirty="0" smtClean="0">
                <a:sym typeface="Wingdings" panose="05000000000000000000" pitchFamily="2" charset="2"/>
              </a:rPr>
              <a:t>A quoi sert la monnaie ? </a:t>
            </a:r>
          </a:p>
          <a:p>
            <a:pPr marL="0" indent="0">
              <a:buFontTx/>
              <a:buNone/>
            </a:pPr>
            <a:r>
              <a:rPr lang="fr-FR" baseline="0" dirty="0" smtClean="0">
                <a:sym typeface="Wingdings" panose="05000000000000000000" pitchFamily="2" charset="2"/>
              </a:rPr>
              <a:t>    Réponse : Payer – Compter – </a:t>
            </a:r>
            <a:r>
              <a:rPr lang="fr-FR" baseline="0" dirty="0" err="1" smtClean="0">
                <a:sym typeface="Wingdings" panose="05000000000000000000" pitchFamily="2" charset="2"/>
              </a:rPr>
              <a:t>Economiser</a:t>
            </a:r>
            <a:r>
              <a:rPr lang="fr-FR" baseline="0" dirty="0" smtClean="0">
                <a:sym typeface="Wingdings" panose="05000000000000000000" pitchFamily="2" charset="2"/>
              </a:rPr>
              <a:t> – </a:t>
            </a:r>
            <a:r>
              <a:rPr lang="fr-FR" strike="sngStrike" baseline="0" dirty="0" smtClean="0">
                <a:sym typeface="Wingdings" panose="05000000000000000000" pitchFamily="2" charset="2"/>
              </a:rPr>
              <a:t>Jouer</a:t>
            </a:r>
            <a:r>
              <a:rPr lang="fr-FR" baseline="0" dirty="0" smtClean="0">
                <a:sym typeface="Wingdings" panose="05000000000000000000" pitchFamily="2" charset="2"/>
              </a:rPr>
              <a:t> </a:t>
            </a:r>
          </a:p>
          <a:p>
            <a:pPr marL="0" indent="0">
              <a:buFontTx/>
              <a:buNone/>
            </a:pPr>
            <a:endParaRPr lang="fr-FR" baseline="0" dirty="0" smtClean="0">
              <a:sym typeface="Wingdings" panose="05000000000000000000" pitchFamily="2" charset="2"/>
            </a:endParaRPr>
          </a:p>
          <a:p>
            <a:pPr marL="0" indent="0">
              <a:buFontTx/>
              <a:buNone/>
            </a:pPr>
            <a:r>
              <a:rPr lang="fr-FR" baseline="0" dirty="0" smtClean="0">
                <a:sym typeface="Wingdings" panose="05000000000000000000" pitchFamily="2" charset="2"/>
              </a:rPr>
              <a:t>Comment paie-t-on ?</a:t>
            </a:r>
            <a:endParaRPr lang="fr-FR" baseline="0" dirty="0" smtClean="0">
              <a:sym typeface="Wingdings" panose="05000000000000000000" pitchFamily="2" charset="2"/>
            </a:endParaRPr>
          </a:p>
          <a:p>
            <a:pPr marL="171450" indent="-171450">
              <a:buFontTx/>
              <a:buChar char="-"/>
            </a:pPr>
            <a:r>
              <a:rPr lang="fr-FR" baseline="0" dirty="0" smtClean="0">
                <a:sym typeface="Wingdings" panose="05000000000000000000" pitchFamily="2" charset="2"/>
              </a:rPr>
              <a:t>Il me manque 10 euros pour acheter le tome 5 de ma BD préférée. Je peux photocopier un billet pour me l'offrir. Vrai ou Faux ?</a:t>
            </a:r>
          </a:p>
          <a:p>
            <a:pPr marL="0" indent="0">
              <a:buFontTx/>
              <a:buNone/>
            </a:pPr>
            <a:r>
              <a:rPr lang="fr-FR" baseline="0" dirty="0" smtClean="0">
                <a:sym typeface="Wingdings" panose="05000000000000000000" pitchFamily="2" charset="2"/>
              </a:rPr>
              <a:t>    Réponse : Faux</a:t>
            </a:r>
          </a:p>
          <a:p>
            <a:pPr marL="171450" indent="-171450">
              <a:buFontTx/>
              <a:buChar char="-"/>
            </a:pPr>
            <a:r>
              <a:rPr lang="fr-FR" baseline="0" dirty="0" smtClean="0">
                <a:sym typeface="Wingdings" panose="05000000000000000000" pitchFamily="2" charset="2"/>
              </a:rPr>
              <a:t>A partir de quel âge puis-je payer avec des espèces (pièces et billets) ?</a:t>
            </a:r>
          </a:p>
          <a:p>
            <a:pPr marL="0" indent="0">
              <a:buFontTx/>
              <a:buNone/>
            </a:pPr>
            <a:r>
              <a:rPr lang="fr-FR" baseline="0" dirty="0" smtClean="0">
                <a:sym typeface="Wingdings" panose="05000000000000000000" pitchFamily="2" charset="2"/>
              </a:rPr>
              <a:t>    Réponse : </a:t>
            </a:r>
            <a:r>
              <a:rPr lang="fr-FR" strike="sngStrike" baseline="0" dirty="0" smtClean="0">
                <a:sym typeface="Wingdings" panose="05000000000000000000" pitchFamily="2" charset="2"/>
              </a:rPr>
              <a:t>A partir de 12 ans </a:t>
            </a:r>
            <a:r>
              <a:rPr lang="fr-FR" baseline="0" dirty="0" smtClean="0">
                <a:sym typeface="Wingdings" panose="05000000000000000000" pitchFamily="2" charset="2"/>
              </a:rPr>
              <a:t>– </a:t>
            </a:r>
            <a:r>
              <a:rPr lang="fr-FR" strike="sngStrike" baseline="0" dirty="0" smtClean="0">
                <a:sym typeface="Wingdings" panose="05000000000000000000" pitchFamily="2" charset="2"/>
              </a:rPr>
              <a:t>A partir de 18 ans </a:t>
            </a:r>
            <a:r>
              <a:rPr lang="fr-FR" baseline="0" dirty="0" smtClean="0">
                <a:sym typeface="Wingdings" panose="05000000000000000000" pitchFamily="2" charset="2"/>
              </a:rPr>
              <a:t>– Il n’y a pas de limite d’âge</a:t>
            </a:r>
          </a:p>
          <a:p>
            <a:pPr marL="0" indent="0">
              <a:buFontTx/>
              <a:buNone/>
            </a:pPr>
            <a:r>
              <a:rPr lang="fr-FR" baseline="0" dirty="0" smtClean="0">
                <a:sym typeface="Wingdings" panose="05000000000000000000" pitchFamily="2" charset="2"/>
              </a:rPr>
              <a:t>-  La meilleure façon de connaitre mon code de carte bancaire est de :</a:t>
            </a:r>
          </a:p>
          <a:p>
            <a:pPr marL="0" indent="0">
              <a:buFontTx/>
              <a:buNone/>
            </a:pPr>
            <a:r>
              <a:rPr lang="fr-FR" baseline="0" dirty="0" smtClean="0"/>
              <a:t>   Réponse : L’apprendre par cœur – </a:t>
            </a:r>
            <a:r>
              <a:rPr lang="fr-FR" strike="sngStrike" baseline="0" dirty="0" smtClean="0"/>
              <a:t>Le noter dans mon cahier de texte </a:t>
            </a:r>
            <a:r>
              <a:rPr lang="fr-FR" baseline="0" dirty="0" smtClean="0"/>
              <a:t>– </a:t>
            </a:r>
            <a:r>
              <a:rPr lang="fr-FR" strike="sngStrike" baseline="0" dirty="0" smtClean="0"/>
              <a:t>Le donner à 3 copains </a:t>
            </a:r>
          </a:p>
          <a:p>
            <a:pPr marL="171450" indent="-171450">
              <a:buFontTx/>
              <a:buChar char="-"/>
            </a:pPr>
            <a:r>
              <a:rPr lang="fr-FR" strike="noStrike" baseline="0" dirty="0" smtClean="0"/>
              <a:t>Est-ce que je suis un moyen de paiement ?</a:t>
            </a:r>
          </a:p>
          <a:p>
            <a:pPr marL="0" indent="0">
              <a:buFontTx/>
              <a:buNone/>
            </a:pPr>
            <a:r>
              <a:rPr lang="fr-FR" strike="noStrike" baseline="0" dirty="0" smtClean="0"/>
              <a:t>   Réponse : Un billet de 10 euros : Je suis un moyen de paiement</a:t>
            </a:r>
          </a:p>
          <a:p>
            <a:pPr marL="0" indent="0">
              <a:buFontTx/>
              <a:buNone/>
            </a:pPr>
            <a:r>
              <a:rPr lang="fr-FR" strike="noStrike" baseline="0" dirty="0" smtClean="0"/>
              <a:t>Une carte bancaire : je suis un moyen de paiement</a:t>
            </a:r>
          </a:p>
          <a:p>
            <a:pPr marL="0" indent="0">
              <a:buFontTx/>
              <a:buNone/>
            </a:pPr>
            <a:r>
              <a:rPr lang="fr-FR" strike="noStrike" baseline="0" dirty="0" smtClean="0"/>
              <a:t>Un chèque : je suis un moyen de paiement</a:t>
            </a:r>
          </a:p>
          <a:p>
            <a:pPr marL="0" indent="0">
              <a:buFontTx/>
              <a:buNone/>
            </a:pPr>
            <a:r>
              <a:rPr lang="fr-FR" strike="noStrike" baseline="0" dirty="0" smtClean="0"/>
              <a:t>Une bille : je ne suis pas un moyen de paiement</a:t>
            </a:r>
          </a:p>
          <a:p>
            <a:pPr marL="0" indent="0">
              <a:buFontTx/>
              <a:buNone/>
            </a:pPr>
            <a:r>
              <a:rPr lang="fr-FR" strike="noStrike" baseline="0" dirty="0" smtClean="0"/>
              <a:t>Une tomate : je ne suis pas un moyen de paiement</a:t>
            </a:r>
          </a:p>
          <a:p>
            <a:pPr marL="0" indent="0">
              <a:buFontTx/>
              <a:buNone/>
            </a:pPr>
            <a:r>
              <a:rPr lang="fr-FR" strike="noStrike" baseline="0" dirty="0" smtClean="0"/>
              <a:t>Une pièce de 10 centimes : je suis un moyen de paiement</a:t>
            </a:r>
          </a:p>
          <a:p>
            <a:pPr marL="0" indent="0">
              <a:buFontTx/>
              <a:buNone/>
            </a:pPr>
            <a:endParaRPr lang="fr-FR" strike="noStrike" baseline="0" dirty="0" smtClean="0"/>
          </a:p>
          <a:p>
            <a:pPr marL="0" indent="0">
              <a:buFontTx/>
              <a:buNone/>
            </a:pPr>
            <a:r>
              <a:rPr lang="fr-FR" strike="noStrike" baseline="0" dirty="0" smtClean="0"/>
              <a:t>Mon premier budget</a:t>
            </a:r>
            <a:endParaRPr lang="fr-FR" strike="noStrike" baseline="0" dirty="0" smtClean="0"/>
          </a:p>
          <a:p>
            <a:pPr marL="171450" indent="-171450">
              <a:buFontTx/>
              <a:buChar char="-"/>
            </a:pPr>
            <a:r>
              <a:rPr lang="fr-FR" strike="noStrike" baseline="0" dirty="0" smtClean="0"/>
              <a:t>A quoi sert un budget ?</a:t>
            </a:r>
          </a:p>
          <a:p>
            <a:pPr marL="0" indent="0">
              <a:buFontTx/>
              <a:buNone/>
            </a:pPr>
            <a:r>
              <a:rPr lang="fr-FR" strike="noStrike" baseline="0" dirty="0" smtClean="0"/>
              <a:t>   Réponse : A savoir combien d’argent on a – </a:t>
            </a:r>
            <a:r>
              <a:rPr lang="fr-FR" strike="sngStrike" baseline="0" dirty="0" smtClean="0"/>
              <a:t>A gagner de l’argent </a:t>
            </a:r>
            <a:r>
              <a:rPr lang="fr-FR" strike="noStrike" baseline="0" dirty="0" smtClean="0"/>
              <a:t>– </a:t>
            </a:r>
            <a:r>
              <a:rPr lang="fr-FR" strike="sngStrike" baseline="0" dirty="0" smtClean="0"/>
              <a:t>A rien</a:t>
            </a:r>
          </a:p>
          <a:p>
            <a:pPr marL="171450" indent="-171450">
              <a:buFontTx/>
              <a:buChar char="-"/>
            </a:pPr>
            <a:r>
              <a:rPr lang="fr-FR" strike="noStrike" baseline="0" dirty="0" smtClean="0"/>
              <a:t>Comment faire des économies ?</a:t>
            </a:r>
          </a:p>
          <a:p>
            <a:pPr marL="0" indent="0">
              <a:buFontTx/>
              <a:buNone/>
            </a:pPr>
            <a:r>
              <a:rPr lang="fr-FR" strike="noStrike" baseline="0" dirty="0" smtClean="0"/>
              <a:t>    Réponse : </a:t>
            </a:r>
            <a:r>
              <a:rPr lang="fr-FR" strike="sngStrike" baseline="0" dirty="0" smtClean="0"/>
              <a:t>Je dépense de l’argent </a:t>
            </a:r>
            <a:r>
              <a:rPr lang="fr-FR" strike="noStrike" baseline="0" dirty="0" smtClean="0"/>
              <a:t>-  </a:t>
            </a:r>
            <a:r>
              <a:rPr lang="fr-FR" strike="sngStrike" baseline="0" dirty="0" smtClean="0"/>
              <a:t>Je demande de l’argent à mes parents </a:t>
            </a:r>
            <a:r>
              <a:rPr lang="fr-FR" strike="noStrike" baseline="0" dirty="0" smtClean="0"/>
              <a:t>– Je mets de l’argent dans ma tirelire ou sur un compte bancaire</a:t>
            </a:r>
          </a:p>
          <a:p>
            <a:pPr marL="171450" indent="-171450">
              <a:buFontTx/>
              <a:buChar char="-"/>
            </a:pPr>
            <a:r>
              <a:rPr lang="fr-FR" strike="noStrike" baseline="0" dirty="0" smtClean="0"/>
              <a:t>Mon premier est un cube à 6 faces. Mon deuxième réfléchit. Mon tout est l'argent utilisé pour obtenir quelque chose. Que suis-je ?</a:t>
            </a:r>
          </a:p>
          <a:p>
            <a:pPr marL="0" indent="0">
              <a:buFontTx/>
              <a:buNone/>
            </a:pPr>
            <a:r>
              <a:rPr lang="fr-FR" strike="noStrike" baseline="0" dirty="0" smtClean="0"/>
              <a:t>    Réponse : </a:t>
            </a:r>
            <a:r>
              <a:rPr lang="fr-FR" strike="noStrike" baseline="0" dirty="0" err="1" smtClean="0"/>
              <a:t>Dé-Pense</a:t>
            </a:r>
            <a:r>
              <a:rPr lang="fr-FR" strike="noStrike" baseline="0" dirty="0" smtClean="0"/>
              <a:t> = Dépense</a:t>
            </a:r>
          </a:p>
          <a:p>
            <a:pPr marL="0" indent="0">
              <a:buFontTx/>
              <a:buNone/>
            </a:pPr>
            <a:endParaRPr lang="fr-FR" strike="noStrike" baseline="0" dirty="0" smtClean="0"/>
          </a:p>
          <a:p>
            <a:pPr marL="0" indent="0">
              <a:buFontTx/>
              <a:buNone/>
            </a:pPr>
            <a:r>
              <a:rPr lang="fr-FR" strike="noStrike" baseline="0" dirty="0" smtClean="0"/>
              <a:t>La banque, c’est quoi ?</a:t>
            </a:r>
            <a:endParaRPr lang="fr-FR" strike="noStrike" baseline="0" dirty="0" smtClean="0"/>
          </a:p>
          <a:p>
            <a:pPr marL="171450" indent="-171450">
              <a:buFontTx/>
              <a:buChar char="-"/>
            </a:pPr>
            <a:r>
              <a:rPr lang="fr-FR" strike="noStrike" baseline="0" dirty="0" smtClean="0"/>
              <a:t>Pour chaque situation, choisissez si l'argent entre ou sort du compte bancaire</a:t>
            </a:r>
          </a:p>
          <a:p>
            <a:pPr marL="0" indent="0">
              <a:buFontTx/>
              <a:buNone/>
            </a:pPr>
            <a:r>
              <a:rPr lang="fr-FR" strike="noStrike" baseline="0" dirty="0" smtClean="0"/>
              <a:t>    Réponse : Maman me donne de l’argent : l’argent entre sur le compte</a:t>
            </a:r>
          </a:p>
          <a:p>
            <a:pPr marL="0" indent="0">
              <a:buFontTx/>
              <a:buNone/>
            </a:pPr>
            <a:r>
              <a:rPr lang="fr-FR" strike="noStrike" baseline="0" dirty="0" smtClean="0"/>
              <a:t>J’achète des bonbons : l’argent sort du compte</a:t>
            </a:r>
          </a:p>
          <a:p>
            <a:pPr marL="0" indent="0">
              <a:buFontTx/>
              <a:buNone/>
            </a:pPr>
            <a:r>
              <a:rPr lang="fr-FR" strike="noStrike" baseline="0" dirty="0" smtClean="0"/>
              <a:t>J’achète un cadeau pour l’anniversaire d’un copain : l’argent sort du compte</a:t>
            </a:r>
          </a:p>
          <a:p>
            <a:pPr marL="0" indent="0">
              <a:buFontTx/>
              <a:buNone/>
            </a:pPr>
            <a:r>
              <a:rPr lang="fr-FR" strike="noStrike" baseline="0" dirty="0" smtClean="0"/>
              <a:t>Je gagne 10 euros en lavant la voiture de mon papy : l’argent entre sur le compte</a:t>
            </a:r>
          </a:p>
          <a:p>
            <a:pPr marL="171450" indent="-171450">
              <a:buFontTx/>
              <a:buChar char="-"/>
            </a:pPr>
            <a:r>
              <a:rPr lang="fr-FR" strike="noStrike" baseline="0" dirty="0" smtClean="0"/>
              <a:t>Mes parents ont besoin d'argent pour acheter une maison. Ils demandent à la banque :</a:t>
            </a:r>
          </a:p>
          <a:p>
            <a:pPr marL="0" indent="0">
              <a:buFontTx/>
              <a:buNone/>
            </a:pPr>
            <a:r>
              <a:rPr lang="fr-FR" strike="noStrike" baseline="0" dirty="0" smtClean="0"/>
              <a:t>Réponse : Un crédit – </a:t>
            </a:r>
            <a:r>
              <a:rPr lang="fr-FR" strike="sngStrike" baseline="0" dirty="0" smtClean="0"/>
              <a:t>Un dépôt </a:t>
            </a:r>
            <a:r>
              <a:rPr lang="fr-FR" strike="noStrike" baseline="0" dirty="0" smtClean="0"/>
              <a:t>– </a:t>
            </a:r>
            <a:r>
              <a:rPr lang="fr-FR" strike="sngStrike" baseline="0" dirty="0" smtClean="0"/>
              <a:t>Une épargne</a:t>
            </a:r>
          </a:p>
          <a:p>
            <a:pPr marL="171450" indent="-171450">
              <a:buFontTx/>
              <a:buChar char="-"/>
            </a:pPr>
            <a:r>
              <a:rPr lang="fr-FR" strike="noStrike" baseline="0" dirty="0" smtClean="0"/>
              <a:t>Compléter la phrase : Pour mettre l'argent en sécurité on peut le déposer à la - - - - - - sur un - - - - - -    </a:t>
            </a:r>
          </a:p>
          <a:p>
            <a:pPr marL="0" indent="0">
              <a:buFontTx/>
              <a:buNone/>
            </a:pPr>
            <a:r>
              <a:rPr lang="fr-FR" strike="noStrike" baseline="0" dirty="0" smtClean="0"/>
              <a:t>Réponse : banque – compte</a:t>
            </a:r>
          </a:p>
          <a:p>
            <a:endParaRPr lang="fr-FR" dirty="0" smtClean="0"/>
          </a:p>
          <a:p>
            <a:r>
              <a:rPr lang="fr-FR" dirty="0" smtClean="0"/>
              <a:t>Sujet Mystère : vous</a:t>
            </a:r>
            <a:r>
              <a:rPr lang="fr-FR" baseline="0" dirty="0" smtClean="0"/>
              <a:t> pouvez choisir une question parmi tous les thèmes</a:t>
            </a:r>
            <a:endParaRPr lang="fr-FR" dirty="0"/>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24</a:t>
            </a:fld>
            <a:endParaRPr lang="fr-FR"/>
          </a:p>
        </p:txBody>
      </p:sp>
    </p:spTree>
    <p:extLst>
      <p:ext uri="{BB962C8B-B14F-4D97-AF65-F5344CB8AC3E}">
        <p14:creationId xmlns:p14="http://schemas.microsoft.com/office/powerpoint/2010/main" val="2202801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Activité facultative </a:t>
            </a:r>
            <a:r>
              <a:rPr lang="fr-FR" baseline="0" dirty="0" smtClean="0"/>
              <a:t>pour laisser les élèves construire eux-mêmes la frise chronologique de la monnaie.</a:t>
            </a:r>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Imprimer la frise et découper les éléments dans le kit d’impression en annexe.</a:t>
            </a:r>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Si vous ne souhaitez pas faire l’activité :  Passez directement la slide suivante pour faire apparaitre la frise</a:t>
            </a:r>
            <a:endParaRPr lang="fr-FR" dirty="0"/>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3</a:t>
            </a:fld>
            <a:endParaRPr lang="fr-FR"/>
          </a:p>
        </p:txBody>
      </p:sp>
    </p:spTree>
    <p:extLst>
      <p:ext uri="{BB962C8B-B14F-4D97-AF65-F5344CB8AC3E}">
        <p14:creationId xmlns:p14="http://schemas.microsoft.com/office/powerpoint/2010/main" val="4004201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sz="1200" dirty="0" smtClean="0"/>
              <a:t>Pour échanger des biens, de la nourriture, il y a eu </a:t>
            </a:r>
            <a:r>
              <a:rPr lang="fr-FR" sz="1200" b="1" dirty="0" smtClean="0"/>
              <a:t>le troc</a:t>
            </a:r>
            <a:r>
              <a:rPr lang="fr-FR" sz="1200" dirty="0" smtClean="0"/>
              <a:t>… on échange une chose contre une autre.</a:t>
            </a:r>
          </a:p>
          <a:p>
            <a:pPr algn="just"/>
            <a:r>
              <a:rPr lang="fr-FR" sz="1200" dirty="0" smtClean="0"/>
              <a:t>Ensuite il y a eu l’utilisation de </a:t>
            </a:r>
            <a:r>
              <a:rPr lang="fr-FR" sz="1200" b="1" dirty="0" smtClean="0"/>
              <a:t>coquillages</a:t>
            </a:r>
            <a:r>
              <a:rPr lang="fr-FR" sz="1200" dirty="0" smtClean="0"/>
              <a:t>, du sel… En</a:t>
            </a:r>
            <a:r>
              <a:rPr lang="fr-FR" sz="1200" baseline="0" dirty="0" smtClean="0"/>
              <a:t> parlant du sel, le nom « salaire » vient du latin </a:t>
            </a:r>
            <a:r>
              <a:rPr lang="fr-FR" sz="1200" baseline="0" dirty="0" err="1" smtClean="0"/>
              <a:t>salarium</a:t>
            </a:r>
            <a:r>
              <a:rPr lang="fr-FR" sz="1200" baseline="0" dirty="0" smtClean="0"/>
              <a:t> (ratio de sel), en référence à cette période où on était payé en sel, car sans sel, on ne pouvait pas conserver les aliments, donc on ne pouvait pas vivre. C’était le bien le plus précieux.</a:t>
            </a:r>
            <a:endParaRPr lang="fr-FR" sz="1200" dirty="0" smtClean="0"/>
          </a:p>
          <a:p>
            <a:pPr algn="just"/>
            <a:endParaRPr lang="fr-FR" sz="1200" dirty="0" smtClean="0"/>
          </a:p>
          <a:p>
            <a:pPr algn="just"/>
            <a:r>
              <a:rPr lang="fr-FR" sz="1200" dirty="0" smtClean="0"/>
              <a:t>Et enfin les hommes ont commencé à échanger des métaux comme l’or, l’argent, le cuivre, le plomb ou le fer.</a:t>
            </a:r>
            <a:r>
              <a:rPr lang="fr-FR" sz="1200" baseline="0" dirty="0" smtClean="0"/>
              <a:t> </a:t>
            </a:r>
            <a:r>
              <a:rPr lang="fr-FR" sz="1200" dirty="0" smtClean="0"/>
              <a:t>Cette monnaie avait un avantage de ne pas prendre beaucoup de place, de ne pas risquer de perdre sa valeur d’un seul coup, de pouvoir se diviser. On l’échangeait au poids, avec une balance, sous différentes formes (pépites, poudre…)</a:t>
            </a:r>
          </a:p>
          <a:p>
            <a:pPr algn="just"/>
            <a:r>
              <a:rPr lang="fr-FR" sz="1200" dirty="0" smtClean="0"/>
              <a:t>Puis les pièces sont apparues (en or et en argent. Crésus</a:t>
            </a:r>
            <a:r>
              <a:rPr lang="fr-FR" sz="1200" baseline="0" dirty="0" smtClean="0"/>
              <a:t> frappe des pièces d’or au Ve siècle avant JC. </a:t>
            </a:r>
            <a:r>
              <a:rPr lang="fr-FR" sz="1200" dirty="0" smtClean="0"/>
              <a:t>On n’avait plus besoin de les peser lors des échanges, il suffisait de les compter puisqu’elles avaient un poids précis de métal. </a:t>
            </a:r>
          </a:p>
          <a:p>
            <a:pPr algn="just"/>
            <a:endParaRPr lang="fr-FR" sz="1200" dirty="0" smtClean="0"/>
          </a:p>
          <a:p>
            <a:pPr algn="just"/>
            <a:r>
              <a:rPr lang="fr-FR" sz="1200" dirty="0" smtClean="0"/>
              <a:t>Mais c’était lourd, pas très pratique pour les grosses sommes, la monnaie papier est donc apparue</a:t>
            </a:r>
          </a:p>
          <a:p>
            <a:pPr algn="just"/>
            <a:r>
              <a:rPr lang="fr-FR" sz="1200" dirty="0" smtClean="0"/>
              <a:t>Et pour plus de sécurité et de facilité, la monnaie « qu’on ne voit pas »</a:t>
            </a:r>
            <a:r>
              <a:rPr lang="fr-FR" sz="1200" baseline="0" dirty="0" smtClean="0"/>
              <a:t> a été créée.</a:t>
            </a:r>
            <a:r>
              <a:rPr lang="fr-FR" sz="1200" dirty="0" smtClean="0"/>
              <a:t> C’est celle qu’on utilise par exemple quand on fait un achat par carte bancaire sur internet  (mais il y a aussi les virements, les prélèvements, tous ces mouvements qui se font de </a:t>
            </a:r>
            <a:r>
              <a:rPr lang="fr-FR" sz="1200" u="sng" dirty="0" smtClean="0"/>
              <a:t>compte à compte </a:t>
            </a:r>
            <a:r>
              <a:rPr lang="fr-FR" sz="1200" dirty="0" smtClean="0"/>
              <a:t>avec les ordinateurs…).</a:t>
            </a:r>
          </a:p>
          <a:p>
            <a:pPr marL="0" marR="0" lvl="0" indent="0" defTabSz="914400" eaLnBrk="1" fontAlgn="auto" latinLnBrk="0" hangingPunct="1">
              <a:lnSpc>
                <a:spcPct val="100000"/>
              </a:lnSpc>
              <a:spcBef>
                <a:spcPts val="400"/>
              </a:spcBef>
              <a:spcAft>
                <a:spcPts val="0"/>
              </a:spcAft>
              <a:buClrTx/>
              <a:buSzTx/>
              <a:buFontTx/>
              <a:buNone/>
              <a:tabLst/>
              <a:defRPr/>
            </a:pPr>
            <a:endParaRPr lang="fr-FR" dirty="0" smtClean="0"/>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4</a:t>
            </a:fld>
            <a:endParaRPr lang="fr-FR"/>
          </a:p>
        </p:txBody>
      </p:sp>
    </p:spTree>
    <p:extLst>
      <p:ext uri="{BB962C8B-B14F-4D97-AF65-F5344CB8AC3E}">
        <p14:creationId xmlns:p14="http://schemas.microsoft.com/office/powerpoint/2010/main" val="551349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a:pPr>
            <a:r>
              <a:rPr lang="fr-FR" sz="1200" b="0" kern="1200" dirty="0" smtClean="0">
                <a:solidFill>
                  <a:schemeClr val="tx1"/>
                </a:solidFill>
                <a:effectLst/>
                <a:latin typeface="+mn-lt"/>
                <a:ea typeface="+mn-ea"/>
                <a:cs typeface="+mn-cs"/>
              </a:rPr>
              <a:t>Animation : Interrogez les élèves « A votre avis, à quoi sert l’argent ? Laissez-les</a:t>
            </a:r>
            <a:r>
              <a:rPr lang="fr-FR" sz="1200" b="0" kern="1200" baseline="0" dirty="0" smtClean="0">
                <a:solidFill>
                  <a:schemeClr val="tx1"/>
                </a:solidFill>
                <a:effectLst/>
                <a:latin typeface="+mn-lt"/>
                <a:ea typeface="+mn-ea"/>
                <a:cs typeface="+mn-cs"/>
              </a:rPr>
              <a:t> réfléchir avant de faire apparaitre les 3 fonctions de la monnaie.</a:t>
            </a:r>
          </a:p>
          <a:p>
            <a:pPr marL="0" marR="0" lvl="0" indent="0" defTabSz="914400" eaLnBrk="1" fontAlgn="auto" latinLnBrk="0" hangingPunct="1">
              <a:lnSpc>
                <a:spcPct val="100000"/>
              </a:lnSpc>
              <a:spcBef>
                <a:spcPts val="400"/>
              </a:spcBef>
              <a:spcAft>
                <a:spcPts val="0"/>
              </a:spcAft>
              <a:buClrTx/>
              <a:buSzTx/>
              <a:buFontTx/>
              <a:buNone/>
              <a:tabLst/>
              <a:defRPr/>
            </a:pPr>
            <a:endParaRPr lang="fr-FR" sz="1200" b="0" kern="1200" dirty="0" smtClean="0">
              <a:solidFill>
                <a:schemeClr val="tx1"/>
              </a:solidFill>
              <a:effectLst/>
              <a:latin typeface="+mn-lt"/>
              <a:ea typeface="+mn-ea"/>
              <a:cs typeface="+mn-cs"/>
            </a:endParaRPr>
          </a:p>
          <a:p>
            <a:pPr marL="0" marR="0" lvl="0" indent="0" defTabSz="914400" eaLnBrk="1" fontAlgn="auto" latinLnBrk="0" hangingPunct="1">
              <a:lnSpc>
                <a:spcPct val="100000"/>
              </a:lnSpc>
              <a:spcBef>
                <a:spcPts val="400"/>
              </a:spcBef>
              <a:spcAft>
                <a:spcPts val="0"/>
              </a:spcAft>
              <a:buClrTx/>
              <a:buSzTx/>
              <a:buFontTx/>
              <a:buNone/>
              <a:tabLst/>
              <a:defRPr/>
            </a:pPr>
            <a:r>
              <a:rPr lang="fr-FR" sz="1200" b="0" kern="1200" dirty="0" smtClean="0">
                <a:solidFill>
                  <a:schemeClr val="tx1"/>
                </a:solidFill>
                <a:effectLst/>
                <a:latin typeface="+mn-lt"/>
                <a:ea typeface="+mn-ea"/>
                <a:cs typeface="+mn-cs"/>
              </a:rPr>
              <a:t>Acheter son pain, payer son loyer, ses factures, faire des achats sur internet …  Ces gestes de la vie de tous les jours nécessitent l’utilisation de</a:t>
            </a:r>
            <a:r>
              <a:rPr lang="fr-FR" sz="1200" b="0" kern="1200" baseline="0" dirty="0" smtClean="0">
                <a:solidFill>
                  <a:schemeClr val="tx1"/>
                </a:solidFill>
                <a:effectLst/>
                <a:latin typeface="+mn-lt"/>
                <a:ea typeface="+mn-ea"/>
                <a:cs typeface="+mn-cs"/>
              </a:rPr>
              <a:t> l’</a:t>
            </a:r>
            <a:r>
              <a:rPr lang="fr-FR" sz="1200" b="0" kern="1200" dirty="0" smtClean="0">
                <a:solidFill>
                  <a:schemeClr val="tx1"/>
                </a:solidFill>
                <a:effectLst/>
                <a:latin typeface="+mn-lt"/>
                <a:ea typeface="+mn-ea"/>
                <a:cs typeface="+mn-cs"/>
              </a:rPr>
              <a:t>argent, de la monnaie. </a:t>
            </a:r>
          </a:p>
          <a:p>
            <a:pPr marL="0" marR="0" lvl="0" indent="0" defTabSz="914400" eaLnBrk="1" fontAlgn="auto" latinLnBrk="0" hangingPunct="1">
              <a:lnSpc>
                <a:spcPct val="100000"/>
              </a:lnSpc>
              <a:spcBef>
                <a:spcPts val="400"/>
              </a:spcBef>
              <a:spcAft>
                <a:spcPts val="0"/>
              </a:spcAft>
              <a:buClrTx/>
              <a:buSzTx/>
              <a:buFontTx/>
              <a:buNone/>
              <a:tabLst/>
              <a:defRPr/>
            </a:pPr>
            <a:r>
              <a:rPr lang="fr-FR" sz="1200" b="0" kern="1200" dirty="0" smtClean="0">
                <a:solidFill>
                  <a:schemeClr val="tx1"/>
                </a:solidFill>
                <a:effectLst/>
                <a:latin typeface="+mn-lt"/>
                <a:ea typeface="+mn-ea"/>
                <a:cs typeface="+mn-cs"/>
              </a:rPr>
              <a:t>La monnaie a 3 fonctions : </a:t>
            </a:r>
          </a:p>
          <a:p>
            <a:pPr marL="0" marR="0" lvl="0" indent="0" defTabSz="914400" eaLnBrk="1" fontAlgn="auto" latinLnBrk="0" hangingPunct="1">
              <a:lnSpc>
                <a:spcPct val="100000"/>
              </a:lnSpc>
              <a:spcBef>
                <a:spcPts val="400"/>
              </a:spcBef>
              <a:spcAft>
                <a:spcPts val="0"/>
              </a:spcAft>
              <a:buClrTx/>
              <a:buSzTx/>
              <a:buFontTx/>
              <a:buNone/>
              <a:tabLst/>
              <a:defRPr/>
            </a:pPr>
            <a:endParaRPr lang="fr-FR" sz="1200" b="0" kern="1200" dirty="0" smtClean="0">
              <a:solidFill>
                <a:schemeClr val="tx1"/>
              </a:solidFill>
              <a:effectLst/>
              <a:latin typeface="+mn-lt"/>
              <a:ea typeface="+mn-ea"/>
              <a:cs typeface="+mn-cs"/>
            </a:endParaRPr>
          </a:p>
          <a:p>
            <a:pPr marL="0" marR="0" lvl="0" indent="0" defTabSz="914400" eaLnBrk="1" fontAlgn="auto" latinLnBrk="0" hangingPunct="1">
              <a:lnSpc>
                <a:spcPct val="100000"/>
              </a:lnSpc>
              <a:spcBef>
                <a:spcPts val="400"/>
              </a:spcBef>
              <a:spcAft>
                <a:spcPts val="0"/>
              </a:spcAft>
              <a:buClrTx/>
              <a:buSzTx/>
              <a:buFontTx/>
              <a:buNone/>
              <a:tabLst/>
              <a:defRPr/>
            </a:pPr>
            <a:r>
              <a:rPr lang="fr-FR" sz="1200" b="1" kern="1200" dirty="0" smtClean="0">
                <a:solidFill>
                  <a:schemeClr val="tx1"/>
                </a:solidFill>
                <a:effectLst/>
                <a:latin typeface="+mn-lt"/>
                <a:ea typeface="+mn-ea"/>
                <a:cs typeface="+mn-cs"/>
              </a:rPr>
              <a:t>-PAYER </a:t>
            </a:r>
            <a:r>
              <a:rPr lang="fr-FR" sz="1200" b="0" kern="1200" dirty="0" smtClean="0">
                <a:solidFill>
                  <a:schemeClr val="tx1"/>
                </a:solidFill>
                <a:effectLst/>
                <a:latin typeface="+mn-lt"/>
                <a:ea typeface="+mn-ea"/>
                <a:cs typeface="+mn-cs"/>
              </a:rPr>
              <a:t>ce que l’on doit, pour un achat (des baskets, un livre)  ou une facture</a:t>
            </a:r>
            <a:r>
              <a:rPr lang="fr-FR" sz="1200" b="0" kern="1200" baseline="0" dirty="0" smtClean="0">
                <a:solidFill>
                  <a:schemeClr val="tx1"/>
                </a:solidFill>
                <a:effectLst/>
                <a:latin typeface="+mn-lt"/>
                <a:ea typeface="+mn-ea"/>
                <a:cs typeface="+mn-cs"/>
              </a:rPr>
              <a:t> (payer la cantine). C’est un i</a:t>
            </a:r>
            <a:r>
              <a:rPr lang="fr-FR" sz="1200" b="0" kern="1200" dirty="0" smtClean="0">
                <a:solidFill>
                  <a:schemeClr val="tx1"/>
                </a:solidFill>
                <a:effectLst/>
                <a:latin typeface="+mn-lt"/>
                <a:ea typeface="+mn-ea"/>
                <a:cs typeface="+mn-cs"/>
              </a:rPr>
              <a:t>nstrument d’échange, un moyen de paiement.</a:t>
            </a:r>
          </a:p>
          <a:p>
            <a:pPr marL="0" marR="0" lvl="0" indent="0" defTabSz="914400" eaLnBrk="1" fontAlgn="auto" latinLnBrk="0" hangingPunct="1">
              <a:lnSpc>
                <a:spcPct val="100000"/>
              </a:lnSpc>
              <a:spcBef>
                <a:spcPts val="400"/>
              </a:spcBef>
              <a:spcAft>
                <a:spcPts val="0"/>
              </a:spcAft>
              <a:buClrTx/>
              <a:buSzTx/>
              <a:buFontTx/>
              <a:buNone/>
              <a:tabLst/>
              <a:defRPr/>
            </a:pPr>
            <a:r>
              <a:rPr lang="fr-FR" sz="1200" b="1" kern="1200" dirty="0" smtClean="0">
                <a:solidFill>
                  <a:schemeClr val="tx1"/>
                </a:solidFill>
                <a:effectLst/>
                <a:latin typeface="+mn-lt"/>
                <a:ea typeface="+mn-ea"/>
                <a:cs typeface="+mn-cs"/>
              </a:rPr>
              <a:t>-COMPTER ou mesurer</a:t>
            </a:r>
            <a:r>
              <a:rPr lang="fr-FR" sz="1200" b="0" kern="1200" dirty="0" smtClean="0">
                <a:solidFill>
                  <a:schemeClr val="tx1"/>
                </a:solidFill>
                <a:effectLst/>
                <a:latin typeface="+mn-lt"/>
                <a:ea typeface="+mn-ea"/>
                <a:cs typeface="+mn-cs"/>
              </a:rPr>
              <a:t> : </a:t>
            </a:r>
            <a:r>
              <a:rPr lang="fr-FR" sz="1200" b="0" kern="1200" baseline="0" dirty="0" smtClean="0">
                <a:solidFill>
                  <a:schemeClr val="tx1"/>
                </a:solidFill>
                <a:effectLst/>
                <a:latin typeface="+mn-lt"/>
                <a:ea typeface="+mn-ea"/>
                <a:cs typeface="+mn-cs"/>
              </a:rPr>
              <a:t>on dit que l’argent (la monnaie) est une u</a:t>
            </a:r>
            <a:r>
              <a:rPr lang="fr-FR" sz="1200" b="0" kern="1200" dirty="0" smtClean="0">
                <a:solidFill>
                  <a:schemeClr val="tx1"/>
                </a:solidFill>
                <a:effectLst/>
                <a:latin typeface="+mn-lt"/>
                <a:ea typeface="+mn-ea"/>
                <a:cs typeface="+mn-cs"/>
              </a:rPr>
              <a:t>nité de compte, on exprime la valeur des biens et des services en euro par exemple.</a:t>
            </a:r>
          </a:p>
          <a:p>
            <a:pPr marL="0" marR="0" lvl="0" indent="0" defTabSz="914400" eaLnBrk="1" fontAlgn="auto" latinLnBrk="0" hangingPunct="1">
              <a:lnSpc>
                <a:spcPct val="100000"/>
              </a:lnSpc>
              <a:spcBef>
                <a:spcPts val="400"/>
              </a:spcBef>
              <a:spcAft>
                <a:spcPts val="0"/>
              </a:spcAft>
              <a:buClrTx/>
              <a:buSzTx/>
              <a:buFontTx/>
              <a:buNone/>
              <a:tabLst/>
              <a:defRPr/>
            </a:pPr>
            <a:r>
              <a:rPr lang="fr-FR" sz="1200" b="1" kern="1200" dirty="0" smtClean="0">
                <a:solidFill>
                  <a:schemeClr val="tx1"/>
                </a:solidFill>
                <a:effectLst/>
                <a:latin typeface="+mn-lt"/>
                <a:ea typeface="+mn-ea"/>
                <a:cs typeface="+mn-cs"/>
              </a:rPr>
              <a:t>-ECONOMISER</a:t>
            </a:r>
            <a:r>
              <a:rPr lang="fr-FR" sz="1200" b="1" kern="1200" baseline="0" dirty="0" smtClean="0">
                <a:solidFill>
                  <a:schemeClr val="tx1"/>
                </a:solidFill>
                <a:effectLst/>
                <a:latin typeface="+mn-lt"/>
                <a:ea typeface="+mn-ea"/>
                <a:cs typeface="+mn-cs"/>
              </a:rPr>
              <a:t> : </a:t>
            </a:r>
            <a:r>
              <a:rPr lang="fr-FR" sz="1200" b="0" kern="1200" baseline="0" dirty="0" smtClean="0">
                <a:solidFill>
                  <a:schemeClr val="tx1"/>
                </a:solidFill>
                <a:effectLst/>
                <a:latin typeface="+mn-lt"/>
                <a:ea typeface="+mn-ea"/>
                <a:cs typeface="+mn-cs"/>
              </a:rPr>
              <a:t>La monnaie peut être gardée (stockée) afin d’être utilisée dès qu’on en a besoin. C’est ce qu’on appelle une r</a:t>
            </a:r>
            <a:r>
              <a:rPr lang="fr-FR" sz="1200" b="0" kern="1200" dirty="0" smtClean="0">
                <a:solidFill>
                  <a:schemeClr val="tx1"/>
                </a:solidFill>
                <a:effectLst/>
                <a:latin typeface="+mn-lt"/>
                <a:ea typeface="+mn-ea"/>
                <a:cs typeface="+mn-cs"/>
              </a:rPr>
              <a:t>éserve de valeur : elle permet de faire des économies pour</a:t>
            </a:r>
            <a:r>
              <a:rPr lang="fr-FR" sz="1200" b="0" kern="1200" baseline="0" dirty="0" smtClean="0">
                <a:solidFill>
                  <a:schemeClr val="tx1"/>
                </a:solidFill>
                <a:effectLst/>
                <a:latin typeface="+mn-lt"/>
                <a:ea typeface="+mn-ea"/>
                <a:cs typeface="+mn-cs"/>
              </a:rPr>
              <a:t> acheter quelque chose ou régler des factures dans le futur.</a:t>
            </a:r>
          </a:p>
          <a:p>
            <a:pPr marL="0" marR="0" lvl="0" indent="0" defTabSz="914400" eaLnBrk="1" fontAlgn="auto" latinLnBrk="0" hangingPunct="1">
              <a:lnSpc>
                <a:spcPct val="100000"/>
              </a:lnSpc>
              <a:spcBef>
                <a:spcPts val="400"/>
              </a:spcBef>
              <a:spcAft>
                <a:spcPts val="0"/>
              </a:spcAft>
              <a:buClrTx/>
              <a:buSzTx/>
              <a:buFontTx/>
              <a:buNone/>
              <a:tabLst/>
              <a:defRPr/>
            </a:pPr>
            <a:endParaRPr lang="fr-FR" sz="1200" b="0" kern="1200" baseline="0" dirty="0" smtClean="0">
              <a:solidFill>
                <a:schemeClr val="tx1"/>
              </a:solidFill>
              <a:effectLst/>
              <a:latin typeface="+mn-lt"/>
              <a:ea typeface="+mn-ea"/>
              <a:cs typeface="+mn-cs"/>
            </a:endParaRPr>
          </a:p>
          <a:p>
            <a:pPr marL="0" marR="0" lvl="0" indent="0" defTabSz="914400" eaLnBrk="1" fontAlgn="auto" latinLnBrk="0" hangingPunct="1">
              <a:lnSpc>
                <a:spcPct val="100000"/>
              </a:lnSpc>
              <a:spcBef>
                <a:spcPts val="400"/>
              </a:spcBef>
              <a:spcAft>
                <a:spcPts val="0"/>
              </a:spcAft>
              <a:buClrTx/>
              <a:buSzTx/>
              <a:buFontTx/>
              <a:buNone/>
              <a:tabLst/>
              <a:defRPr/>
            </a:pPr>
            <a:r>
              <a:rPr lang="fr-FR" b="1" dirty="0" smtClean="0"/>
              <a:t>Et</a:t>
            </a:r>
            <a:r>
              <a:rPr lang="fr-FR" b="1" baseline="0" dirty="0" smtClean="0"/>
              <a:t> comment on obtient de l’argent ?</a:t>
            </a:r>
            <a:r>
              <a:rPr lang="fr-FR" baseline="0" dirty="0" smtClean="0"/>
              <a:t> L’argent ne s’achète pas, il se « gagne ». Il y a plusieurs façons de gagner de l’argent : travailler, vendre des objets, proposer des services. </a:t>
            </a:r>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Question pour les élèves : Et toi ? Que fais-tu pour gagner de l’argent ?</a:t>
            </a:r>
            <a:endParaRPr lang="fr-FR" dirty="0"/>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5</a:t>
            </a:fld>
            <a:endParaRPr lang="fr-FR"/>
          </a:p>
        </p:txBody>
      </p:sp>
    </p:spTree>
    <p:extLst>
      <p:ext uri="{BB962C8B-B14F-4D97-AF65-F5344CB8AC3E}">
        <p14:creationId xmlns:p14="http://schemas.microsoft.com/office/powerpoint/2010/main" val="2982146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Activité à</a:t>
            </a:r>
            <a:r>
              <a:rPr lang="fr-FR" baseline="0" dirty="0" smtClean="0"/>
              <a:t> imprimer dans le kit d’impression en annexe</a:t>
            </a:r>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Les réponses s’affichent en cliquant une première fois pour faire apparaitre les mots à deviner puis une deuxième fois pour faire apparaitre le mot mystère.</a:t>
            </a:r>
          </a:p>
          <a:p>
            <a:pPr marL="0" marR="0" lvl="0" indent="0" defTabSz="914400" eaLnBrk="1" fontAlgn="auto" latinLnBrk="0" hangingPunct="1">
              <a:lnSpc>
                <a:spcPct val="100000"/>
              </a:lnSpc>
              <a:spcBef>
                <a:spcPts val="400"/>
              </a:spcBef>
              <a:spcAft>
                <a:spcPts val="0"/>
              </a:spcAft>
              <a:buClrTx/>
              <a:buSzTx/>
              <a:buFontTx/>
              <a:buNone/>
              <a:tabLst/>
              <a:defRPr/>
            </a:pPr>
            <a:endParaRPr lang="fr-FR" baseline="0" dirty="0" smtClean="0"/>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Correction :</a:t>
            </a:r>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Vertical </a:t>
            </a:r>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1: Troc</a:t>
            </a:r>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3: Pièce</a:t>
            </a:r>
          </a:p>
          <a:p>
            <a:pPr marL="0" marR="0" lvl="0" indent="0" defTabSz="914400" eaLnBrk="1" fontAlgn="auto" latinLnBrk="0" hangingPunct="1">
              <a:lnSpc>
                <a:spcPct val="100000"/>
              </a:lnSpc>
              <a:spcBef>
                <a:spcPts val="400"/>
              </a:spcBef>
              <a:spcAft>
                <a:spcPts val="0"/>
              </a:spcAft>
              <a:buClrTx/>
              <a:buSzTx/>
              <a:buFontTx/>
              <a:buNone/>
              <a:tabLst/>
              <a:defRPr/>
            </a:pPr>
            <a:endParaRPr lang="fr-FR" baseline="0" dirty="0" smtClean="0"/>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Horizontal :</a:t>
            </a:r>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2: Monnaie</a:t>
            </a:r>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4 : Cheque</a:t>
            </a:r>
          </a:p>
          <a:p>
            <a:pPr marL="0" marR="0" lvl="0" indent="0" defTabSz="914400" eaLnBrk="1" fontAlgn="auto" latinLnBrk="0" hangingPunct="1">
              <a:lnSpc>
                <a:spcPct val="100000"/>
              </a:lnSpc>
              <a:spcBef>
                <a:spcPts val="400"/>
              </a:spcBef>
              <a:spcAft>
                <a:spcPts val="0"/>
              </a:spcAft>
              <a:buClrTx/>
              <a:buSzTx/>
              <a:buFontTx/>
              <a:buNone/>
              <a:tabLst/>
              <a:defRPr/>
            </a:pPr>
            <a:endParaRPr lang="fr-FR" baseline="0" dirty="0" smtClean="0"/>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Mot mystère à trouver : Euro </a:t>
            </a:r>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t>Expliquez brièvement ce qu’est l’Euro : c’est la monnaie unique européenne. Elle est en circulation depuis le 1</a:t>
            </a:r>
            <a:r>
              <a:rPr lang="fr-FR" baseline="30000" dirty="0" smtClean="0"/>
              <a:t>er</a:t>
            </a:r>
            <a:r>
              <a:rPr lang="fr-FR" baseline="0" dirty="0" smtClean="0"/>
              <a:t> janvier 2022. Grâce à l’Euro on peut payer avec la même monnaie dans 20 pays de la zone Euro. (la zone Euro sera vue plus tard dans le diaporama)</a:t>
            </a:r>
            <a:endParaRPr lang="fr-FR" dirty="0"/>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6</a:t>
            </a:fld>
            <a:endParaRPr lang="fr-FR"/>
          </a:p>
        </p:txBody>
      </p:sp>
    </p:spTree>
    <p:extLst>
      <p:ext uri="{BB962C8B-B14F-4D97-AF65-F5344CB8AC3E}">
        <p14:creationId xmlns:p14="http://schemas.microsoft.com/office/powerpoint/2010/main" val="1961741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Questionnez</a:t>
            </a:r>
            <a:r>
              <a:rPr lang="fr-FR" baseline="0" dirty="0" smtClean="0"/>
              <a:t> les enfants sur les moyens de paiement qu’ils connaissent avant de les faire apparaitre sur le diaporama</a:t>
            </a:r>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lang="fr-FR" baseline="0" dirty="0" smtClean="0"/>
              <a:t>Facultatif : parler rapidement des autres moyens de paiement </a:t>
            </a:r>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lang="fr-FR" b="1" baseline="0" dirty="0" smtClean="0"/>
              <a:t>Virement : </a:t>
            </a:r>
            <a:r>
              <a:rPr lang="fr-FR" baseline="0" dirty="0" smtClean="0"/>
              <a:t>je donne l’ordre à ma banque d’envoyer de l’argent sur le compte bancaire d’une autre personne</a:t>
            </a:r>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lang="fr-FR" b="1" baseline="0" dirty="0" smtClean="0"/>
              <a:t>Prélèvement : </a:t>
            </a:r>
            <a:r>
              <a:rPr lang="fr-FR" b="0" baseline="0" dirty="0" smtClean="0"/>
              <a:t>j’autorise la personne à qui je dois de l’argent à prélever (prendre) la somme de mon compte bancaire vers son compte bancaire</a:t>
            </a:r>
          </a:p>
          <a:p>
            <a:pPr marL="0" marR="0" lvl="0" indent="0" algn="just"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lang="fr-FR" b="1" baseline="0" dirty="0" smtClean="0"/>
              <a:t>Paiement par mobile : se fait en posant le téléphone sur le boitier de paiement (terminal de paiement) grâce à une appli (</a:t>
            </a:r>
            <a:r>
              <a:rPr lang="fr-FR" b="1" baseline="0" dirty="0" err="1" smtClean="0"/>
              <a:t>apple</a:t>
            </a:r>
            <a:r>
              <a:rPr lang="fr-FR" b="1" baseline="0" dirty="0" smtClean="0"/>
              <a:t> </a:t>
            </a:r>
            <a:r>
              <a:rPr lang="fr-FR" b="1" baseline="0" dirty="0" err="1" smtClean="0"/>
              <a:t>pay</a:t>
            </a:r>
            <a:r>
              <a:rPr lang="fr-FR" b="1" baseline="0" dirty="0" smtClean="0"/>
              <a:t>, </a:t>
            </a:r>
            <a:r>
              <a:rPr lang="fr-FR" b="1" baseline="0" dirty="0" err="1" smtClean="0"/>
              <a:t>google</a:t>
            </a:r>
            <a:r>
              <a:rPr lang="fr-FR" b="1" baseline="0" dirty="0" smtClean="0"/>
              <a:t> </a:t>
            </a:r>
            <a:r>
              <a:rPr lang="fr-FR" b="1" baseline="0" dirty="0" err="1" smtClean="0"/>
              <a:t>pay</a:t>
            </a:r>
            <a:r>
              <a:rPr lang="fr-FR" b="1" baseline="0" dirty="0" smtClean="0"/>
              <a:t>,…), le téléphone va fonctionner comme le sans-contact d'une carte bancaire</a:t>
            </a:r>
          </a:p>
          <a:p>
            <a:pPr marL="0" marR="0" lvl="0" indent="0" defTabSz="914400" eaLnBrk="1" fontAlgn="auto" latinLnBrk="0" hangingPunct="1">
              <a:lnSpc>
                <a:spcPct val="100000"/>
              </a:lnSpc>
              <a:spcBef>
                <a:spcPts val="400"/>
              </a:spcBef>
              <a:spcAft>
                <a:spcPts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7</a:t>
            </a:fld>
            <a:endParaRPr lang="fr-FR"/>
          </a:p>
        </p:txBody>
      </p:sp>
    </p:spTree>
    <p:extLst>
      <p:ext uri="{BB962C8B-B14F-4D97-AF65-F5344CB8AC3E}">
        <p14:creationId xmlns:p14="http://schemas.microsoft.com/office/powerpoint/2010/main" val="3728360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 typeface="+mj-lt"/>
              <a:buNone/>
              <a:tabLst/>
              <a:defRPr/>
            </a:pPr>
            <a:r>
              <a:rPr lang="fr-FR" altLang="fr-FR" dirty="0" smtClean="0"/>
              <a:t>Info</a:t>
            </a:r>
            <a:r>
              <a:rPr lang="fr-FR" altLang="fr-FR" baseline="0" dirty="0" smtClean="0"/>
              <a:t> animation : la carte de la zone Euro glisse en cliquant une fois puis disparait en cliquant une autre fois.</a:t>
            </a:r>
          </a:p>
          <a:p>
            <a:pPr marL="0" marR="0" indent="0" algn="just" defTabSz="914400" rtl="0" eaLnBrk="1" fontAlgn="auto" latinLnBrk="0" hangingPunct="1">
              <a:lnSpc>
                <a:spcPct val="100000"/>
              </a:lnSpc>
              <a:spcBef>
                <a:spcPts val="0"/>
              </a:spcBef>
              <a:spcAft>
                <a:spcPts val="0"/>
              </a:spcAft>
              <a:buClrTx/>
              <a:buSzTx/>
              <a:buFont typeface="+mj-lt"/>
              <a:buNone/>
              <a:tabLst/>
              <a:defRPr/>
            </a:pPr>
            <a:endParaRPr lang="fr-FR" altLang="fr-FR" dirty="0" smtClean="0"/>
          </a:p>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fr-FR" b="1" u="sng" baseline="0" dirty="0" smtClean="0">
                <a:solidFill>
                  <a:schemeClr val="bg2">
                    <a:lumMod val="90000"/>
                  </a:schemeClr>
                </a:solidFill>
                <a:effectLst/>
              </a:rPr>
              <a:t>A savoir : </a:t>
            </a:r>
            <a:r>
              <a:rPr lang="fr-FR" baseline="0" dirty="0" smtClean="0">
                <a:solidFill>
                  <a:schemeClr val="bg2">
                    <a:lumMod val="90000"/>
                  </a:schemeClr>
                </a:solidFill>
                <a:effectLst/>
              </a:rPr>
              <a:t>en France, ce sont les ouvriers de la monnaie de Paris qui fabriquent les pièces avec des machines qu’on appelle des presses monétaires.</a:t>
            </a:r>
            <a:endParaRPr lang="fr-FR" dirty="0" smtClean="0"/>
          </a:p>
          <a:p>
            <a:pPr marL="0" marR="0" indent="0" algn="just" defTabSz="914400" rtl="0" eaLnBrk="1" fontAlgn="auto" latinLnBrk="0" hangingPunct="1">
              <a:lnSpc>
                <a:spcPct val="100000"/>
              </a:lnSpc>
              <a:spcBef>
                <a:spcPts val="0"/>
              </a:spcBef>
              <a:spcAft>
                <a:spcPts val="0"/>
              </a:spcAft>
              <a:buClrTx/>
              <a:buSzTx/>
              <a:buFont typeface="+mj-lt"/>
              <a:buNone/>
              <a:tabLst/>
              <a:defRPr/>
            </a:pPr>
            <a:endParaRPr lang="fr-FR" altLang="fr-FR" dirty="0" smtClean="0"/>
          </a:p>
          <a:p>
            <a:pPr marL="228600" marR="0" indent="-228600" algn="just" defTabSz="914400" rtl="0" eaLnBrk="1" fontAlgn="auto" latinLnBrk="0" hangingPunct="1">
              <a:lnSpc>
                <a:spcPct val="100000"/>
              </a:lnSpc>
              <a:spcBef>
                <a:spcPts val="0"/>
              </a:spcBef>
              <a:spcAft>
                <a:spcPts val="0"/>
              </a:spcAft>
              <a:buClrTx/>
              <a:buSzTx/>
              <a:buFont typeface="+mj-lt"/>
              <a:buAutoNum type="arabicPeriod"/>
              <a:tabLst/>
              <a:defRPr/>
            </a:pPr>
            <a:r>
              <a:rPr lang="fr-FR" altLang="fr-FR" dirty="0" smtClean="0"/>
              <a:t>Les pièces en euro </a:t>
            </a:r>
            <a:r>
              <a:rPr lang="fr-FR" dirty="0" smtClean="0"/>
              <a:t>portent une des 8 valeurs suivantes : </a:t>
            </a:r>
            <a:r>
              <a:rPr lang="fr-FR" dirty="0" smtClean="0">
                <a:hlinkClick r:id="rId3" tooltip="Pièce de 1 centime d'euro"/>
              </a:rPr>
              <a:t>1 centime</a:t>
            </a:r>
            <a:r>
              <a:rPr lang="fr-FR" dirty="0" smtClean="0"/>
              <a:t>, </a:t>
            </a:r>
            <a:r>
              <a:rPr lang="fr-FR" dirty="0" smtClean="0">
                <a:hlinkClick r:id="rId4" tooltip="Pièce de 2 centimes d'euro"/>
              </a:rPr>
              <a:t>2 centimes</a:t>
            </a:r>
            <a:r>
              <a:rPr lang="fr-FR" dirty="0" smtClean="0"/>
              <a:t>, </a:t>
            </a:r>
            <a:r>
              <a:rPr lang="fr-FR" dirty="0" smtClean="0">
                <a:hlinkClick r:id="rId5" tooltip="Pièce de 5 centimes d'euro"/>
              </a:rPr>
              <a:t>5 centimes</a:t>
            </a:r>
            <a:r>
              <a:rPr lang="fr-FR" dirty="0" smtClean="0"/>
              <a:t>, </a:t>
            </a:r>
            <a:r>
              <a:rPr lang="fr-FR" dirty="0" smtClean="0">
                <a:hlinkClick r:id="rId6" tooltip="Pièce de 10 centimes d'euro"/>
              </a:rPr>
              <a:t>10 centimes</a:t>
            </a:r>
            <a:r>
              <a:rPr lang="fr-FR" dirty="0" smtClean="0"/>
              <a:t>, </a:t>
            </a:r>
            <a:r>
              <a:rPr lang="fr-FR" dirty="0" smtClean="0">
                <a:hlinkClick r:id="rId7" tooltip="Pièce de 20 centimes d'euro"/>
              </a:rPr>
              <a:t>20 centimes</a:t>
            </a:r>
            <a:r>
              <a:rPr lang="fr-FR" dirty="0" smtClean="0"/>
              <a:t>, </a:t>
            </a:r>
            <a:r>
              <a:rPr lang="fr-FR" dirty="0" smtClean="0">
                <a:hlinkClick r:id="rId8" tooltip="Pièce de 50 centimes d'euro"/>
              </a:rPr>
              <a:t>50 centimes</a:t>
            </a:r>
            <a:r>
              <a:rPr lang="fr-FR" dirty="0" smtClean="0"/>
              <a:t>, </a:t>
            </a:r>
            <a:r>
              <a:rPr lang="fr-FR" dirty="0" smtClean="0">
                <a:hlinkClick r:id="rId9" tooltip="Pièce de 1 euro"/>
              </a:rPr>
              <a:t>1 euro</a:t>
            </a:r>
            <a:r>
              <a:rPr lang="fr-FR" dirty="0" smtClean="0"/>
              <a:t> ou </a:t>
            </a:r>
            <a:r>
              <a:rPr lang="fr-FR" dirty="0" smtClean="0">
                <a:hlinkClick r:id="rId10" tooltip="Pièce de 2 euros"/>
              </a:rPr>
              <a:t>2 euros</a:t>
            </a:r>
            <a:r>
              <a:rPr lang="fr-FR" dirty="0" smtClean="0"/>
              <a:t> . Les</a:t>
            </a:r>
            <a:r>
              <a:rPr lang="fr-FR" baseline="0" dirty="0" smtClean="0"/>
              <a:t> pièces de 1 et 2 centimes vont peut être disparaitre car le cout de fabrication revient cher (plus de la valeur de la pièce) et certains pays ne les utilisent déjà pas.</a:t>
            </a:r>
            <a:endParaRPr lang="fr-FR" dirty="0" smtClean="0"/>
          </a:p>
          <a:p>
            <a:pPr marL="228600" marR="0" indent="-228600" algn="just" defTabSz="914400" rtl="0" eaLnBrk="1" fontAlgn="auto" latinLnBrk="0" hangingPunct="1">
              <a:lnSpc>
                <a:spcPct val="100000"/>
              </a:lnSpc>
              <a:spcBef>
                <a:spcPts val="0"/>
              </a:spcBef>
              <a:spcAft>
                <a:spcPts val="0"/>
              </a:spcAft>
              <a:buClrTx/>
              <a:buSzTx/>
              <a:buFont typeface="+mj-lt"/>
              <a:buAutoNum type="arabicPeriod"/>
              <a:tabLst/>
              <a:defRPr/>
            </a:pPr>
            <a:r>
              <a:rPr lang="fr-FR" altLang="fr-FR" dirty="0" smtClean="0"/>
              <a:t>Les</a:t>
            </a:r>
            <a:r>
              <a:rPr lang="fr-FR" altLang="fr-FR" baseline="0" dirty="0" smtClean="0"/>
              <a:t> pièces ont une face commune et une face nationale, ça veut dire que les pièces ont des dessins différents dans chaque pays de la zone Euro (expliquer ce qu’est la zone Euro)</a:t>
            </a:r>
            <a:endParaRPr lang="fr-FR" altLang="fr-FR" dirty="0" smtClean="0"/>
          </a:p>
          <a:p>
            <a:pPr marL="228600" indent="-228600" algn="just">
              <a:buFont typeface="+mj-lt"/>
              <a:buAutoNum type="arabicPeriod"/>
            </a:pPr>
            <a:r>
              <a:rPr lang="fr-FR" altLang="fr-FR" dirty="0" smtClean="0"/>
              <a:t>Attention : si on souhaite payer avec plus</a:t>
            </a:r>
            <a:r>
              <a:rPr lang="fr-FR" altLang="fr-FR" baseline="0" dirty="0" smtClean="0"/>
              <a:t> de </a:t>
            </a:r>
            <a:r>
              <a:rPr lang="fr-FR" altLang="fr-FR" dirty="0" smtClean="0"/>
              <a:t>50 pièces, alors le</a:t>
            </a:r>
            <a:r>
              <a:rPr lang="fr-FR" altLang="fr-FR" baseline="0" dirty="0" smtClean="0"/>
              <a:t> commerçant peut refuser </a:t>
            </a:r>
          </a:p>
          <a:p>
            <a:pPr marL="228600" indent="-228600" algn="just">
              <a:buFont typeface="+mj-lt"/>
              <a:buAutoNum type="arabicPeriod"/>
            </a:pPr>
            <a:endParaRPr lang="fr-FR" baseline="0" dirty="0" smtClean="0">
              <a:solidFill>
                <a:schemeClr val="bg2">
                  <a:lumMod val="90000"/>
                </a:schemeClr>
              </a:solidFill>
              <a:effectLst/>
            </a:endParaRPr>
          </a:p>
          <a:p>
            <a:pPr marL="0" indent="0" algn="just">
              <a:buFont typeface="+mj-lt"/>
              <a:buNone/>
            </a:pPr>
            <a:r>
              <a:rPr lang="fr-FR" dirty="0" smtClean="0">
                <a:solidFill>
                  <a:schemeClr val="bg2">
                    <a:lumMod val="90000"/>
                  </a:schemeClr>
                </a:solidFill>
                <a:effectLst/>
              </a:rPr>
              <a:t>Avantages et inconvénients : </a:t>
            </a:r>
          </a:p>
          <a:p>
            <a:pPr marL="0" indent="0" algn="just">
              <a:buFont typeface="+mj-lt"/>
              <a:buNone/>
            </a:pPr>
            <a:r>
              <a:rPr lang="fr-FR" baseline="0" dirty="0" smtClean="0">
                <a:solidFill>
                  <a:schemeClr val="bg2">
                    <a:lumMod val="90000"/>
                  </a:schemeClr>
                </a:solidFill>
                <a:effectLst/>
              </a:rPr>
              <a:t> - Avantages : gratuité d’utilisation, pratique et simple à utiliser, largement accepté (cours légal),  permet de payer tout de suite. Aucune limite d’âge pour les utiliser</a:t>
            </a:r>
          </a:p>
          <a:p>
            <a:pPr marL="171450" marR="0" lvl="0" indent="-171450" defTabSz="914400" eaLnBrk="1" fontAlgn="auto" latinLnBrk="0" hangingPunct="1">
              <a:lnSpc>
                <a:spcPct val="100000"/>
              </a:lnSpc>
              <a:spcBef>
                <a:spcPts val="400"/>
              </a:spcBef>
              <a:spcAft>
                <a:spcPts val="0"/>
              </a:spcAft>
              <a:buClrTx/>
              <a:buSzTx/>
              <a:buFontTx/>
              <a:buChar char="-"/>
              <a:tabLst/>
              <a:defRPr/>
            </a:pPr>
            <a:r>
              <a:rPr lang="fr-FR" baseline="0" dirty="0" smtClean="0">
                <a:solidFill>
                  <a:schemeClr val="bg2">
                    <a:lumMod val="90000"/>
                  </a:schemeClr>
                </a:solidFill>
                <a:effectLst/>
              </a:rPr>
              <a:t>Inconvénients : conservation risquée = on peut les perdre facilement,  limitation de montant pour certains paiements.</a:t>
            </a:r>
          </a:p>
          <a:p>
            <a:pPr marL="0" marR="0" lvl="0" indent="0" defTabSz="914400" eaLnBrk="1" fontAlgn="auto" latinLnBrk="0" hangingPunct="1">
              <a:lnSpc>
                <a:spcPct val="100000"/>
              </a:lnSpc>
              <a:spcBef>
                <a:spcPts val="400"/>
              </a:spcBef>
              <a:spcAft>
                <a:spcPts val="0"/>
              </a:spcAft>
              <a:buClrTx/>
              <a:buSzTx/>
              <a:buFontTx/>
              <a:buNone/>
              <a:tabLst/>
              <a:defRPr/>
            </a:pPr>
            <a:endParaRPr lang="fr-FR" baseline="0" dirty="0" smtClean="0">
              <a:solidFill>
                <a:schemeClr val="bg2">
                  <a:lumMod val="90000"/>
                </a:schemeClr>
              </a:solidFill>
              <a:effectLst/>
            </a:endParaRPr>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solidFill>
                  <a:schemeClr val="bg2">
                    <a:lumMod val="90000"/>
                  </a:schemeClr>
                </a:solidFill>
                <a:effectLst/>
              </a:rPr>
              <a:t> =&gt;On utilise les pièces pour les achats courants de petits montants</a:t>
            </a:r>
          </a:p>
          <a:p>
            <a:pPr marL="0" marR="0" lvl="0" indent="0" defTabSz="914400" eaLnBrk="1" fontAlgn="auto" latinLnBrk="0" hangingPunct="1">
              <a:lnSpc>
                <a:spcPct val="100000"/>
              </a:lnSpc>
              <a:spcBef>
                <a:spcPts val="400"/>
              </a:spcBef>
              <a:spcAft>
                <a:spcPts val="0"/>
              </a:spcAft>
              <a:buClrTx/>
              <a:buSzTx/>
              <a:buFontTx/>
              <a:buNone/>
              <a:tabLst/>
              <a:defRPr/>
            </a:pPr>
            <a:endParaRPr lang="fr-FR" baseline="0" dirty="0" smtClean="0">
              <a:solidFill>
                <a:schemeClr val="bg2">
                  <a:lumMod val="90000"/>
                </a:schemeClr>
              </a:solidFill>
              <a:effectLst/>
            </a:endParaRPr>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8</a:t>
            </a:fld>
            <a:endParaRPr lang="fr-FR"/>
          </a:p>
        </p:txBody>
      </p:sp>
    </p:spTree>
    <p:extLst>
      <p:ext uri="{BB962C8B-B14F-4D97-AF65-F5344CB8AC3E}">
        <p14:creationId xmlns:p14="http://schemas.microsoft.com/office/powerpoint/2010/main" val="11522017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lgn="just">
              <a:buFont typeface="+mj-lt"/>
              <a:buNone/>
            </a:pPr>
            <a:r>
              <a:rPr lang="fr-FR" baseline="0" dirty="0" smtClean="0">
                <a:solidFill>
                  <a:schemeClr val="bg2">
                    <a:lumMod val="90000"/>
                  </a:schemeClr>
                </a:solidFill>
                <a:effectLst/>
              </a:rPr>
              <a:t>En France, c’est la Banque de France qui fabrique et met en circulation les billets.</a:t>
            </a:r>
          </a:p>
          <a:p>
            <a:pPr marL="0" indent="0" algn="just">
              <a:buFont typeface="+mj-lt"/>
              <a:buNone/>
            </a:pPr>
            <a:r>
              <a:rPr lang="fr-FR" baseline="0" dirty="0" smtClean="0">
                <a:solidFill>
                  <a:schemeClr val="bg2">
                    <a:lumMod val="90000"/>
                  </a:schemeClr>
                </a:solidFill>
                <a:effectLst/>
              </a:rPr>
              <a:t>Le billet de 500 euros n’est plus fabriqué depuis avril 2019 pour lutter contre les activités illégales, mais il peut toujours être utilisé.</a:t>
            </a:r>
          </a:p>
          <a:p>
            <a:pPr marL="0" indent="0" algn="just">
              <a:buFont typeface="+mj-lt"/>
              <a:buNone/>
            </a:pPr>
            <a:endParaRPr lang="fr-FR" baseline="0" dirty="0" smtClean="0">
              <a:solidFill>
                <a:schemeClr val="bg2">
                  <a:lumMod val="90000"/>
                </a:schemeClr>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Les billets ont « cours légal », ça veut dire que les commerçants sont obligés de les accepter. S’ils ne le font pas, ils sont passibles d’amendes.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smtClean="0">
              <a:solidFill>
                <a:schemeClr val="tx1"/>
              </a:solidFill>
              <a:effectLst/>
              <a:latin typeface="+mn-lt"/>
              <a:ea typeface="+mn-ea"/>
              <a:cs typeface="+mn-cs"/>
            </a:endParaRPr>
          </a:p>
          <a:p>
            <a:pPr marL="0" indent="0" algn="l">
              <a:buFont typeface="Wingdings" panose="05000000000000000000" pitchFamily="2" charset="2"/>
              <a:buNone/>
            </a:pPr>
            <a:r>
              <a:rPr lang="fr-FR" sz="1200" b="1" dirty="0" smtClean="0">
                <a:latin typeface="Myriad Pro"/>
                <a:cs typeface="Myanmar Text" panose="020B0502040204020203" pitchFamily="34" charset="0"/>
              </a:rPr>
              <a:t>Cas de refus chez un commerçant :</a:t>
            </a:r>
          </a:p>
          <a:p>
            <a:pPr marL="0" indent="0" algn="l">
              <a:buFont typeface="Wingdings" panose="05000000000000000000" pitchFamily="2" charset="2"/>
              <a:buNone/>
            </a:pPr>
            <a:r>
              <a:rPr lang="fr-FR" sz="1200" dirty="0" smtClean="0">
                <a:latin typeface="Myriad Pro"/>
                <a:cs typeface="Myanmar Text" panose="020B0502040204020203" pitchFamily="34" charset="0"/>
              </a:rPr>
              <a:t>Le billet est d’une collection qui n’a plus cours légal (un billet de 100 francs)</a:t>
            </a:r>
          </a:p>
          <a:p>
            <a:pPr marL="0" indent="0" algn="l">
              <a:buFont typeface="Wingdings" panose="05000000000000000000" pitchFamily="2" charset="2"/>
              <a:buNone/>
            </a:pPr>
            <a:r>
              <a:rPr lang="fr-FR" sz="1200" dirty="0" smtClean="0">
                <a:latin typeface="Myriad Pro"/>
                <a:cs typeface="Myanmar Text" panose="020B0502040204020203" pitchFamily="34" charset="0"/>
              </a:rPr>
              <a:t>Le billet</a:t>
            </a:r>
            <a:r>
              <a:rPr lang="fr-FR" sz="1200" baseline="0" dirty="0" smtClean="0">
                <a:latin typeface="Myriad Pro"/>
                <a:cs typeface="Myanmar Text" panose="020B0502040204020203" pitchFamily="34" charset="0"/>
              </a:rPr>
              <a:t> est endommagé</a:t>
            </a:r>
            <a:endParaRPr lang="fr-FR" sz="1200" dirty="0" smtClean="0">
              <a:latin typeface="Myriad Pro"/>
              <a:cs typeface="Myanmar Text" panose="020B0502040204020203" pitchFamily="34" charset="0"/>
            </a:endParaRPr>
          </a:p>
          <a:p>
            <a:pPr marL="0" indent="0" algn="l">
              <a:buFont typeface="Wingdings" panose="05000000000000000000" pitchFamily="2" charset="2"/>
              <a:buNone/>
            </a:pPr>
            <a:r>
              <a:rPr lang="fr-FR" sz="1200" dirty="0" smtClean="0">
                <a:latin typeface="Myriad Pro"/>
                <a:cs typeface="Myanmar Text" panose="020B0502040204020203" pitchFamily="34" charset="0"/>
              </a:rPr>
              <a:t>Le commerçant</a:t>
            </a:r>
            <a:r>
              <a:rPr lang="fr-FR" sz="1200" baseline="0" dirty="0" smtClean="0">
                <a:latin typeface="Myriad Pro"/>
                <a:cs typeface="Myanmar Text" panose="020B0502040204020203" pitchFamily="34" charset="0"/>
              </a:rPr>
              <a:t> n’a pas l’appoint</a:t>
            </a:r>
            <a:endParaRPr lang="fr-FR"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On ne peut pas payer un commerçant en espèces pour une somme de plus de 1000 euros. C’est pour lutter contre la fraude. </a:t>
            </a:r>
          </a:p>
          <a:p>
            <a:pPr marL="0" indent="0" algn="just">
              <a:buFont typeface="+mj-lt"/>
              <a:buNone/>
            </a:pPr>
            <a:endParaRPr lang="fr-FR" baseline="0" dirty="0" smtClean="0">
              <a:solidFill>
                <a:schemeClr val="bg2">
                  <a:lumMod val="90000"/>
                </a:schemeClr>
              </a:solidFill>
              <a:effectLst/>
            </a:endParaRPr>
          </a:p>
          <a:p>
            <a:pPr marL="0" indent="0" algn="just">
              <a:buFont typeface="+mj-lt"/>
              <a:buNone/>
            </a:pPr>
            <a:r>
              <a:rPr lang="fr-FR" dirty="0" smtClean="0">
                <a:solidFill>
                  <a:schemeClr val="bg2">
                    <a:lumMod val="90000"/>
                  </a:schemeClr>
                </a:solidFill>
                <a:effectLst/>
              </a:rPr>
              <a:t>Avantages et inconvénients : </a:t>
            </a:r>
          </a:p>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fr-FR" baseline="0" dirty="0" smtClean="0">
                <a:solidFill>
                  <a:schemeClr val="bg2">
                    <a:lumMod val="90000"/>
                  </a:schemeClr>
                </a:solidFill>
                <a:effectLst/>
              </a:rPr>
              <a:t> - Avantages : gratuité d’utilisation, pratique et simple à utiliser, largement accepté (cours légal),  permet de payer tout de suite. Aucune limite d’âge pour les utiliser</a:t>
            </a:r>
          </a:p>
          <a:p>
            <a:pPr marL="0" indent="0" algn="just">
              <a:buFont typeface="+mj-lt"/>
              <a:buNone/>
            </a:pPr>
            <a:endParaRPr lang="fr-FR" baseline="0" dirty="0" smtClean="0">
              <a:solidFill>
                <a:schemeClr val="bg2">
                  <a:lumMod val="90000"/>
                </a:schemeClr>
              </a:solidFill>
              <a:effectLst/>
            </a:endParaRPr>
          </a:p>
          <a:p>
            <a:pPr marL="171450" marR="0" lvl="0" indent="-171450" defTabSz="914400" eaLnBrk="1" fontAlgn="auto" latinLnBrk="0" hangingPunct="1">
              <a:lnSpc>
                <a:spcPct val="100000"/>
              </a:lnSpc>
              <a:spcBef>
                <a:spcPts val="400"/>
              </a:spcBef>
              <a:spcAft>
                <a:spcPts val="0"/>
              </a:spcAft>
              <a:buClrTx/>
              <a:buSzTx/>
              <a:buFontTx/>
              <a:buChar char="-"/>
              <a:tabLst/>
              <a:defRPr/>
            </a:pPr>
            <a:r>
              <a:rPr lang="fr-FR" baseline="0" dirty="0" smtClean="0">
                <a:solidFill>
                  <a:schemeClr val="bg2">
                    <a:lumMod val="90000"/>
                  </a:schemeClr>
                </a:solidFill>
                <a:effectLst/>
              </a:rPr>
              <a:t>Inconvénients : conservation risquée = tu peux les perdre facilement, limitation de montant pour certains paiements </a:t>
            </a:r>
          </a:p>
          <a:p>
            <a:pPr marL="0" marR="0" lvl="0" indent="0" defTabSz="914400" eaLnBrk="1" fontAlgn="auto" latinLnBrk="0" hangingPunct="1">
              <a:lnSpc>
                <a:spcPct val="100000"/>
              </a:lnSpc>
              <a:spcBef>
                <a:spcPts val="400"/>
              </a:spcBef>
              <a:spcAft>
                <a:spcPts val="0"/>
              </a:spcAft>
              <a:buClrTx/>
              <a:buSzTx/>
              <a:buFontTx/>
              <a:buNone/>
              <a:tabLst/>
              <a:defRPr/>
            </a:pPr>
            <a:endParaRPr lang="fr-FR" baseline="0" dirty="0" smtClean="0">
              <a:solidFill>
                <a:schemeClr val="bg2">
                  <a:lumMod val="90000"/>
                </a:schemeClr>
              </a:solidFill>
              <a:effectLst/>
            </a:endParaRPr>
          </a:p>
          <a:p>
            <a:pPr marL="0" marR="0" lvl="0" indent="0" defTabSz="914400" eaLnBrk="1" fontAlgn="auto" latinLnBrk="0" hangingPunct="1">
              <a:lnSpc>
                <a:spcPct val="100000"/>
              </a:lnSpc>
              <a:spcBef>
                <a:spcPts val="400"/>
              </a:spcBef>
              <a:spcAft>
                <a:spcPts val="0"/>
              </a:spcAft>
              <a:buClrTx/>
              <a:buSzTx/>
              <a:buFontTx/>
              <a:buNone/>
              <a:tabLst/>
              <a:defRPr/>
            </a:pPr>
            <a:r>
              <a:rPr lang="fr-FR" baseline="0" dirty="0" smtClean="0">
                <a:solidFill>
                  <a:schemeClr val="bg2">
                    <a:lumMod val="90000"/>
                  </a:schemeClr>
                </a:solidFill>
                <a:effectLst/>
              </a:rPr>
              <a:t> =&gt;A utiliser pour les achats courants de petits montants</a:t>
            </a:r>
          </a:p>
          <a:p>
            <a:pPr marL="0" marR="0" lvl="0" indent="0" defTabSz="914400" eaLnBrk="1" fontAlgn="auto" latinLnBrk="0" hangingPunct="1">
              <a:lnSpc>
                <a:spcPct val="100000"/>
              </a:lnSpc>
              <a:spcBef>
                <a:spcPts val="400"/>
              </a:spcBef>
              <a:spcAft>
                <a:spcPts val="0"/>
              </a:spcAft>
              <a:buClrTx/>
              <a:buSzTx/>
              <a:buFontTx/>
              <a:buNone/>
              <a:tabLst/>
              <a:defRPr/>
            </a:pPr>
            <a:endParaRPr lang="fr-FR" baseline="0" dirty="0" smtClean="0">
              <a:solidFill>
                <a:schemeClr val="bg2">
                  <a:lumMod val="90000"/>
                </a:schemeClr>
              </a:solidFill>
              <a:effectLst/>
            </a:endParaRPr>
          </a:p>
          <a:p>
            <a:pPr marL="0" marR="0" lvl="0" indent="0" defTabSz="914400" eaLnBrk="1" fontAlgn="auto" latinLnBrk="0" hangingPunct="1">
              <a:lnSpc>
                <a:spcPct val="100000"/>
              </a:lnSpc>
              <a:spcBef>
                <a:spcPts val="400"/>
              </a:spcBef>
              <a:spcAft>
                <a:spcPts val="0"/>
              </a:spcAft>
              <a:buClrTx/>
              <a:buSzTx/>
              <a:buFontTx/>
              <a:buNone/>
              <a:tabLst/>
              <a:defRPr/>
            </a:pPr>
            <a:r>
              <a:rPr lang="fr-FR" b="1" baseline="0" dirty="0" smtClean="0">
                <a:solidFill>
                  <a:schemeClr val="bg2">
                    <a:lumMod val="90000"/>
                  </a:schemeClr>
                </a:solidFill>
                <a:effectLst/>
              </a:rPr>
              <a:t>Méthode TRI : A faire en direct avec les enfants avec un billet ou en distribuant les cartes lenticulaires</a:t>
            </a:r>
          </a:p>
          <a:p>
            <a:pPr marL="0" marR="0" lvl="0" indent="0" defTabSz="914400" eaLnBrk="1" fontAlgn="auto" latinLnBrk="0" hangingPunct="1">
              <a:lnSpc>
                <a:spcPct val="100000"/>
              </a:lnSpc>
              <a:spcBef>
                <a:spcPts val="400"/>
              </a:spcBef>
              <a:spcAft>
                <a:spcPts val="0"/>
              </a:spcAft>
              <a:buClrTx/>
              <a:buSzTx/>
              <a:buFontTx/>
              <a:buNone/>
              <a:tabLst/>
              <a:defRPr/>
            </a:pPr>
            <a:r>
              <a:rPr lang="fr-FR" b="1" dirty="0" smtClean="0"/>
              <a:t>Toucher :</a:t>
            </a:r>
          </a:p>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lorsque vous prenez un billet en main, la première chose que vous sentez c’est le toucher particulier du papier billet. Il a une tactilité et un craquant uniques que l’on ne retrouve pas avec un papier classique.</a:t>
            </a:r>
          </a:p>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la rugosité sur certaines zones du billet sur la valeur du billet (les gros chiffres en haut) sur le motif architectural, sur les marques à droite et à gauche du billet sur sa bordure et enfin sur les initiales de la BCE à gauche du billet. </a:t>
            </a:r>
          </a:p>
          <a:p>
            <a:pPr marL="0" marR="0" lvl="0" indent="0" defTabSz="914400" eaLnBrk="1" fontAlgn="auto" latinLnBrk="0" hangingPunct="1">
              <a:lnSpc>
                <a:spcPct val="100000"/>
              </a:lnSpc>
              <a:spcBef>
                <a:spcPts val="400"/>
              </a:spcBef>
              <a:spcAft>
                <a:spcPts val="0"/>
              </a:spcAft>
              <a:buClrTx/>
              <a:buSzTx/>
              <a:buFontTx/>
              <a:buNone/>
              <a:tabLst/>
              <a:defRPr/>
            </a:pPr>
            <a:endParaRPr lang="fr-FR" dirty="0" smtClean="0"/>
          </a:p>
          <a:p>
            <a:pPr marL="0" marR="0" lvl="0" indent="0" defTabSz="914400" eaLnBrk="1" fontAlgn="auto" latinLnBrk="0" hangingPunct="1">
              <a:lnSpc>
                <a:spcPct val="100000"/>
              </a:lnSpc>
              <a:spcBef>
                <a:spcPts val="400"/>
              </a:spcBef>
              <a:spcAft>
                <a:spcPts val="0"/>
              </a:spcAft>
              <a:buClrTx/>
              <a:buSzTx/>
              <a:buFontTx/>
              <a:buNone/>
              <a:tabLst/>
              <a:defRPr/>
            </a:pPr>
            <a:r>
              <a:rPr lang="fr-FR" b="1" dirty="0" smtClean="0"/>
              <a:t>Regarder : </a:t>
            </a:r>
          </a:p>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le filigrane, portrait de la princesse Europe ainsi que la valeur faciale du billet.</a:t>
            </a:r>
          </a:p>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la valeur du billet est claire par transparence.</a:t>
            </a:r>
          </a:p>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si on regarde le billet sur la tranche (levée à hauteur des yeux) on constate que malgré sa finesse on arrive à faire encore des différences d’épaisseurs pour obtenir le filigrane.</a:t>
            </a:r>
          </a:p>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lorsqu’on bascule le billet d’avant en arrière, on voit des motifs apparaître et disparaître.</a:t>
            </a:r>
          </a:p>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on note surtout des variations de couleurs, elles doivent impérativement avoir les couleurs de l’arc en ciel.</a:t>
            </a:r>
          </a:p>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 </a:t>
            </a:r>
          </a:p>
          <a:p>
            <a:pPr marL="0" marR="0" lvl="0" indent="0" defTabSz="914400" eaLnBrk="1" fontAlgn="auto" latinLnBrk="0" hangingPunct="1">
              <a:lnSpc>
                <a:spcPct val="100000"/>
              </a:lnSpc>
              <a:spcBef>
                <a:spcPts val="400"/>
              </a:spcBef>
              <a:spcAft>
                <a:spcPts val="0"/>
              </a:spcAft>
              <a:buClrTx/>
              <a:buSzTx/>
              <a:buFontTx/>
              <a:buNone/>
              <a:tabLst/>
              <a:defRPr/>
            </a:pPr>
            <a:r>
              <a:rPr lang="fr-FR" b="1" dirty="0" smtClean="0"/>
              <a:t>Incliner : </a:t>
            </a:r>
          </a:p>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en bas à gauche du billet, au recto, sur la série Europe, on trouve une encre particulière. En inclinant le billet, elle passe du vert au bleu avec un effet roulant lumineux qui se déplace de bas en haut et de haut en bas.</a:t>
            </a:r>
          </a:p>
          <a:p>
            <a:pPr marL="0" marR="0" lvl="0" indent="0" defTabSz="914400" eaLnBrk="1" fontAlgn="auto" latinLnBrk="0" hangingPunct="1">
              <a:lnSpc>
                <a:spcPct val="100000"/>
              </a:lnSpc>
              <a:spcBef>
                <a:spcPts val="400"/>
              </a:spcBef>
              <a:spcAft>
                <a:spcPts val="0"/>
              </a:spcAft>
              <a:buClrTx/>
              <a:buSzTx/>
              <a:buFontTx/>
              <a:buNone/>
              <a:tabLst/>
              <a:defRPr/>
            </a:pPr>
            <a:r>
              <a:rPr lang="fr-FR" dirty="0" smtClean="0"/>
              <a:t>on appelle le nombre émeraude, la valeur du billet imprimée avec cette encre spéciale.</a:t>
            </a:r>
          </a:p>
          <a:p>
            <a:pPr marL="0" marR="0" lvl="0" indent="0" defTabSz="914400" eaLnBrk="1" fontAlgn="auto" latinLnBrk="0" hangingPunct="1">
              <a:lnSpc>
                <a:spcPct val="100000"/>
              </a:lnSpc>
              <a:spcBef>
                <a:spcPts val="400"/>
              </a:spcBef>
              <a:spcAft>
                <a:spcPts val="0"/>
              </a:spcAft>
              <a:buClrTx/>
              <a:buSzTx/>
              <a:buFontTx/>
              <a:buNone/>
              <a:tabLst/>
              <a:defRPr/>
            </a:pPr>
            <a:endParaRPr lang="fr-FR" dirty="0" smtClean="0"/>
          </a:p>
          <a:p>
            <a:pPr marL="0" marR="0" lvl="0" indent="0" algn="l" defTabSz="914400" rtl="0" eaLnBrk="1" fontAlgn="auto" latinLnBrk="0" hangingPunct="1">
              <a:lnSpc>
                <a:spcPct val="100000"/>
              </a:lnSpc>
              <a:spcBef>
                <a:spcPts val="400"/>
              </a:spcBef>
              <a:spcAft>
                <a:spcPts val="0"/>
              </a:spcAft>
              <a:buClrTx/>
              <a:buSzTx/>
              <a:buFontTx/>
              <a:buNone/>
              <a:tabLst/>
              <a:defRPr/>
            </a:pPr>
            <a:r>
              <a:rPr lang="fr-FR" dirty="0" smtClean="0"/>
              <a:t>A savoir : </a:t>
            </a:r>
            <a:r>
              <a:rPr lang="fr-FR" sz="1200" dirty="0" smtClean="0">
                <a:solidFill>
                  <a:srgbClr val="205AA7"/>
                </a:solidFill>
                <a:latin typeface="Arial" panose="020B0604020202020204" pitchFamily="34" charset="0"/>
                <a:cs typeface="Arial" panose="020B0604020202020204" pitchFamily="34" charset="0"/>
                <a:sym typeface="Wingdings" panose="05000000000000000000" pitchFamily="2" charset="2"/>
              </a:rPr>
              <a:t>On détecte chaque année moins de</a:t>
            </a:r>
            <a:r>
              <a:rPr lang="fr-FR" sz="1200"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fr-FR" sz="1200" dirty="0" smtClean="0">
                <a:solidFill>
                  <a:srgbClr val="C00000"/>
                </a:solidFill>
                <a:latin typeface="Arial" panose="020B0604020202020204" pitchFamily="34" charset="0"/>
                <a:cs typeface="Arial" panose="020B0604020202020204" pitchFamily="34" charset="0"/>
                <a:sym typeface="Wingdings" panose="05000000000000000000" pitchFamily="2" charset="2"/>
              </a:rPr>
              <a:t>20 billets faux </a:t>
            </a:r>
            <a:r>
              <a:rPr lang="fr-FR" sz="1200" dirty="0" smtClean="0">
                <a:solidFill>
                  <a:srgbClr val="205AA7"/>
                </a:solidFill>
                <a:latin typeface="Arial" panose="020B0604020202020204" pitchFamily="34" charset="0"/>
                <a:cs typeface="Arial" panose="020B0604020202020204" pitchFamily="34" charset="0"/>
                <a:sym typeface="Wingdings" panose="05000000000000000000" pitchFamily="2" charset="2"/>
              </a:rPr>
              <a:t>en euros </a:t>
            </a:r>
            <a:r>
              <a:rPr lang="fr-FR" sz="1200" dirty="0" smtClean="0">
                <a:solidFill>
                  <a:srgbClr val="C00000"/>
                </a:solidFill>
                <a:latin typeface="Arial" panose="020B0604020202020204" pitchFamily="34" charset="0"/>
                <a:cs typeface="Arial" panose="020B0604020202020204" pitchFamily="34" charset="0"/>
                <a:sym typeface="Wingdings" panose="05000000000000000000" pitchFamily="2" charset="2"/>
              </a:rPr>
              <a:t>sur 1 million </a:t>
            </a:r>
            <a:r>
              <a:rPr lang="fr-FR" sz="1200" dirty="0" smtClean="0">
                <a:solidFill>
                  <a:srgbClr val="205AA7"/>
                </a:solidFill>
                <a:latin typeface="Arial" panose="020B0604020202020204" pitchFamily="34" charset="0"/>
                <a:cs typeface="Arial" panose="020B0604020202020204" pitchFamily="34" charset="0"/>
                <a:sym typeface="Wingdings" panose="05000000000000000000" pitchFamily="2" charset="2"/>
              </a:rPr>
              <a:t>de billets authentiques en circulation</a:t>
            </a:r>
          </a:p>
          <a:p>
            <a:pPr marL="0" marR="0" lvl="0" indent="0" algn="l" defTabSz="914400" rtl="0" eaLnBrk="1" fontAlgn="auto" latinLnBrk="0" hangingPunct="1">
              <a:lnSpc>
                <a:spcPct val="100000"/>
              </a:lnSpc>
              <a:spcBef>
                <a:spcPts val="400"/>
              </a:spcBef>
              <a:spcAft>
                <a:spcPts val="0"/>
              </a:spcAft>
              <a:buClrTx/>
              <a:buSzTx/>
              <a:buFontTx/>
              <a:buNone/>
              <a:tabLst/>
              <a:defRPr/>
            </a:pPr>
            <a:r>
              <a:rPr lang="fr-FR" sz="1200" dirty="0" smtClean="0">
                <a:solidFill>
                  <a:srgbClr val="205AA7"/>
                </a:solidFill>
                <a:latin typeface="Arial" panose="020B0604020202020204" pitchFamily="34" charset="0"/>
                <a:cs typeface="Arial" panose="020B0604020202020204" pitchFamily="34" charset="0"/>
                <a:sym typeface="Wingdings" panose="05000000000000000000" pitchFamily="2" charset="2"/>
              </a:rPr>
              <a:t>On a le droit de reproduire un</a:t>
            </a:r>
            <a:r>
              <a:rPr lang="fr-FR" sz="1200" baseline="0" dirty="0" smtClean="0">
                <a:solidFill>
                  <a:srgbClr val="205AA7"/>
                </a:solidFill>
                <a:latin typeface="Arial" panose="020B0604020202020204" pitchFamily="34" charset="0"/>
                <a:cs typeface="Arial" panose="020B0604020202020204" pitchFamily="34" charset="0"/>
                <a:sym typeface="Wingdings" panose="05000000000000000000" pitchFamily="2" charset="2"/>
              </a:rPr>
              <a:t> billet que s’il ne peut pas être confondu avec un vrai billet. Par exemple un faux billet imprimé sur du carton, un faux billet avec une couleur ou un montant qui n’existe pas etc.</a:t>
            </a:r>
            <a:endParaRPr lang="fr-FR" sz="1200" dirty="0" smtClean="0">
              <a:solidFill>
                <a:srgbClr val="205AA7"/>
              </a:solidFill>
              <a:latin typeface="Arial" panose="020B0604020202020204" pitchFamily="34" charset="0"/>
              <a:cs typeface="Arial" panose="020B0604020202020204" pitchFamily="34" charset="0"/>
              <a:sym typeface="Wingdings" panose="05000000000000000000" pitchFamily="2" charset="2"/>
            </a:endParaRPr>
          </a:p>
          <a:p>
            <a:pPr marL="0" marR="0" lvl="0" indent="0" defTabSz="914400" eaLnBrk="1" fontAlgn="auto" latinLnBrk="0" hangingPunct="1">
              <a:lnSpc>
                <a:spcPct val="100000"/>
              </a:lnSpc>
              <a:spcBef>
                <a:spcPts val="400"/>
              </a:spcBef>
              <a:spcAft>
                <a:spcPts val="0"/>
              </a:spcAft>
              <a:buClrTx/>
              <a:buSzTx/>
              <a:buFontTx/>
              <a:buNone/>
              <a:tabLst/>
              <a:defRPr/>
            </a:pPr>
            <a:endParaRPr lang="fr-FR" dirty="0" smtClean="0"/>
          </a:p>
          <a:p>
            <a:pPr marL="0" marR="0" lvl="0" indent="0" defTabSz="914400" eaLnBrk="1" fontAlgn="auto" latinLnBrk="0" hangingPunct="1">
              <a:lnSpc>
                <a:spcPct val="100000"/>
              </a:lnSpc>
              <a:spcBef>
                <a:spcPts val="400"/>
              </a:spcBef>
              <a:spcAft>
                <a:spcPts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fld id="{F7582281-DB9C-4B0B-9A8B-C934E35F14B5}" type="slidenum">
              <a:rPr lang="fr-FR" smtClean="0"/>
              <a:t>9</a:t>
            </a:fld>
            <a:endParaRPr lang="fr-FR"/>
          </a:p>
        </p:txBody>
      </p:sp>
    </p:spTree>
    <p:extLst>
      <p:ext uri="{BB962C8B-B14F-4D97-AF65-F5344CB8AC3E}">
        <p14:creationId xmlns:p14="http://schemas.microsoft.com/office/powerpoint/2010/main" val="240728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smtClean="0"/>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en-US" dirty="0"/>
          </a:p>
        </p:txBody>
      </p:sp>
      <p:sp>
        <p:nvSpPr>
          <p:cNvPr id="4" name="Date Placeholder 3"/>
          <p:cNvSpPr>
            <a:spLocks noGrp="1"/>
          </p:cNvSpPr>
          <p:nvPr>
            <p:ph type="dt" sz="half" idx="10"/>
          </p:nvPr>
        </p:nvSpPr>
        <p:spPr/>
        <p:txBody>
          <a:bodyPr/>
          <a:lstStyle/>
          <a:p>
            <a:fld id="{0F1E7105-9148-4DD1-9B66-4F170B63EC9D}" type="datetimeFigureOut">
              <a:rPr lang="fr-FR" smtClean="0"/>
              <a:t>18/12/2023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36C78A9D-5FEE-43CE-A6E7-E430E40DB238}" type="slidenum">
              <a:rPr lang="fr-FR" smtClean="0"/>
              <a:t>‹N°›</a:t>
            </a:fld>
            <a:endParaRPr lang="fr-FR"/>
          </a:p>
        </p:txBody>
      </p:sp>
    </p:spTree>
    <p:extLst>
      <p:ext uri="{BB962C8B-B14F-4D97-AF65-F5344CB8AC3E}">
        <p14:creationId xmlns:p14="http://schemas.microsoft.com/office/powerpoint/2010/main" val="3373593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0F1E7105-9148-4DD1-9B66-4F170B63EC9D}" type="datetimeFigureOut">
              <a:rPr lang="fr-FR" smtClean="0"/>
              <a:t>18/12/2023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36C78A9D-5FEE-43CE-A6E7-E430E40DB238}" type="slidenum">
              <a:rPr lang="fr-FR" smtClean="0"/>
              <a:t>‹N°›</a:t>
            </a:fld>
            <a:endParaRPr lang="fr-FR"/>
          </a:p>
        </p:txBody>
      </p:sp>
    </p:spTree>
    <p:extLst>
      <p:ext uri="{BB962C8B-B14F-4D97-AF65-F5344CB8AC3E}">
        <p14:creationId xmlns:p14="http://schemas.microsoft.com/office/powerpoint/2010/main" val="93386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0F1E7105-9148-4DD1-9B66-4F170B63EC9D}" type="datetimeFigureOut">
              <a:rPr lang="fr-FR" smtClean="0"/>
              <a:t>18/12/2023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36C78A9D-5FEE-43CE-A6E7-E430E40DB238}" type="slidenum">
              <a:rPr lang="fr-FR" smtClean="0"/>
              <a:t>‹N°›</a:t>
            </a:fld>
            <a:endParaRPr lang="fr-FR"/>
          </a:p>
        </p:txBody>
      </p:sp>
    </p:spTree>
    <p:extLst>
      <p:ext uri="{BB962C8B-B14F-4D97-AF65-F5344CB8AC3E}">
        <p14:creationId xmlns:p14="http://schemas.microsoft.com/office/powerpoint/2010/main" val="1135380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remière page power point">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2911588" y="1052736"/>
            <a:ext cx="3312368" cy="1143000"/>
          </a:xfrm>
          <a:prstGeom prst="rect">
            <a:avLst/>
          </a:prstGeom>
        </p:spPr>
        <p:txBody>
          <a:bodyPr/>
          <a:lstStyle>
            <a:lvl1pPr>
              <a:defRPr sz="2400" b="1">
                <a:solidFill>
                  <a:srgbClr val="078EE9"/>
                </a:solidFill>
                <a:latin typeface="Myriad Pro" pitchFamily="34" charset="0"/>
              </a:defRPr>
            </a:lvl1pPr>
          </a:lstStyle>
          <a:p>
            <a:r>
              <a:rPr lang="fr-FR" dirty="0" smtClean="0"/>
              <a:t>MODIFIEZ LE STYLE DU TITRE</a:t>
            </a:r>
            <a:endParaRPr lang="fr-FR" dirty="0"/>
          </a:p>
        </p:txBody>
      </p:sp>
    </p:spTree>
    <p:extLst>
      <p:ext uri="{BB962C8B-B14F-4D97-AF65-F5344CB8AC3E}">
        <p14:creationId xmlns:p14="http://schemas.microsoft.com/office/powerpoint/2010/main" val="327747363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0F1E7105-9148-4DD1-9B66-4F170B63EC9D}" type="datetimeFigureOut">
              <a:rPr lang="fr-FR" smtClean="0"/>
              <a:t>18/12/2023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36C78A9D-5FEE-43CE-A6E7-E430E40DB238}" type="slidenum">
              <a:rPr lang="fr-FR" smtClean="0"/>
              <a:t>‹N°›</a:t>
            </a:fld>
            <a:endParaRPr lang="fr-FR"/>
          </a:p>
        </p:txBody>
      </p:sp>
    </p:spTree>
    <p:extLst>
      <p:ext uri="{BB962C8B-B14F-4D97-AF65-F5344CB8AC3E}">
        <p14:creationId xmlns:p14="http://schemas.microsoft.com/office/powerpoint/2010/main" val="3497696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smtClean="0"/>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Date Placeholder 3"/>
          <p:cNvSpPr>
            <a:spLocks noGrp="1"/>
          </p:cNvSpPr>
          <p:nvPr>
            <p:ph type="dt" sz="half" idx="10"/>
          </p:nvPr>
        </p:nvSpPr>
        <p:spPr/>
        <p:txBody>
          <a:bodyPr/>
          <a:lstStyle/>
          <a:p>
            <a:fld id="{0F1E7105-9148-4DD1-9B66-4F170B63EC9D}" type="datetimeFigureOut">
              <a:rPr lang="fr-FR" smtClean="0"/>
              <a:t>18/12/2023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36C78A9D-5FEE-43CE-A6E7-E430E40DB238}" type="slidenum">
              <a:rPr lang="fr-FR" smtClean="0"/>
              <a:t>‹N°›</a:t>
            </a:fld>
            <a:endParaRPr lang="fr-FR"/>
          </a:p>
        </p:txBody>
      </p:sp>
    </p:spTree>
    <p:extLst>
      <p:ext uri="{BB962C8B-B14F-4D97-AF65-F5344CB8AC3E}">
        <p14:creationId xmlns:p14="http://schemas.microsoft.com/office/powerpoint/2010/main" val="3807100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0F1E7105-9148-4DD1-9B66-4F170B63EC9D}" type="datetimeFigureOut">
              <a:rPr lang="fr-FR" smtClean="0"/>
              <a:t>18/12/2023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36C78A9D-5FEE-43CE-A6E7-E430E40DB238}" type="slidenum">
              <a:rPr lang="fr-FR" smtClean="0"/>
              <a:t>‹N°›</a:t>
            </a:fld>
            <a:endParaRPr lang="fr-FR"/>
          </a:p>
        </p:txBody>
      </p:sp>
    </p:spTree>
    <p:extLst>
      <p:ext uri="{BB962C8B-B14F-4D97-AF65-F5344CB8AC3E}">
        <p14:creationId xmlns:p14="http://schemas.microsoft.com/office/powerpoint/2010/main" val="3630218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0F1E7105-9148-4DD1-9B66-4F170B63EC9D}" type="datetimeFigureOut">
              <a:rPr lang="fr-FR" smtClean="0"/>
              <a:t>18/12/2023</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36C78A9D-5FEE-43CE-A6E7-E430E40DB238}" type="slidenum">
              <a:rPr lang="fr-FR" smtClean="0"/>
              <a:t>‹N°›</a:t>
            </a:fld>
            <a:endParaRPr lang="fr-FR"/>
          </a:p>
        </p:txBody>
      </p:sp>
    </p:spTree>
    <p:extLst>
      <p:ext uri="{BB962C8B-B14F-4D97-AF65-F5344CB8AC3E}">
        <p14:creationId xmlns:p14="http://schemas.microsoft.com/office/powerpoint/2010/main" val="4108568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0F1E7105-9148-4DD1-9B66-4F170B63EC9D}" type="datetimeFigureOut">
              <a:rPr lang="fr-FR" smtClean="0"/>
              <a:t>18/12/2023</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36C78A9D-5FEE-43CE-A6E7-E430E40DB238}" type="slidenum">
              <a:rPr lang="fr-FR" smtClean="0"/>
              <a:t>‹N°›</a:t>
            </a:fld>
            <a:endParaRPr lang="fr-FR"/>
          </a:p>
        </p:txBody>
      </p:sp>
    </p:spTree>
    <p:extLst>
      <p:ext uri="{BB962C8B-B14F-4D97-AF65-F5344CB8AC3E}">
        <p14:creationId xmlns:p14="http://schemas.microsoft.com/office/powerpoint/2010/main" val="3761145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1E7105-9148-4DD1-9B66-4F170B63EC9D}" type="datetimeFigureOut">
              <a:rPr lang="fr-FR" smtClean="0"/>
              <a:t>18/12/2023</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36C78A9D-5FEE-43CE-A6E7-E430E40DB238}" type="slidenum">
              <a:rPr lang="fr-FR" smtClean="0"/>
              <a:t>‹N°›</a:t>
            </a:fld>
            <a:endParaRPr lang="fr-FR"/>
          </a:p>
        </p:txBody>
      </p:sp>
    </p:spTree>
    <p:extLst>
      <p:ext uri="{BB962C8B-B14F-4D97-AF65-F5344CB8AC3E}">
        <p14:creationId xmlns:p14="http://schemas.microsoft.com/office/powerpoint/2010/main" val="3691292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smtClean="0"/>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Date Placeholder 4"/>
          <p:cNvSpPr>
            <a:spLocks noGrp="1"/>
          </p:cNvSpPr>
          <p:nvPr>
            <p:ph type="dt" sz="half" idx="10"/>
          </p:nvPr>
        </p:nvSpPr>
        <p:spPr/>
        <p:txBody>
          <a:bodyPr/>
          <a:lstStyle/>
          <a:p>
            <a:fld id="{0F1E7105-9148-4DD1-9B66-4F170B63EC9D}" type="datetimeFigureOut">
              <a:rPr lang="fr-FR" smtClean="0"/>
              <a:t>18/12/2023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36C78A9D-5FEE-43CE-A6E7-E430E40DB238}" type="slidenum">
              <a:rPr lang="fr-FR" smtClean="0"/>
              <a:t>‹N°›</a:t>
            </a:fld>
            <a:endParaRPr lang="fr-FR"/>
          </a:p>
        </p:txBody>
      </p:sp>
    </p:spTree>
    <p:extLst>
      <p:ext uri="{BB962C8B-B14F-4D97-AF65-F5344CB8AC3E}">
        <p14:creationId xmlns:p14="http://schemas.microsoft.com/office/powerpoint/2010/main" val="1745092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Date Placeholder 4"/>
          <p:cNvSpPr>
            <a:spLocks noGrp="1"/>
          </p:cNvSpPr>
          <p:nvPr>
            <p:ph type="dt" sz="half" idx="10"/>
          </p:nvPr>
        </p:nvSpPr>
        <p:spPr/>
        <p:txBody>
          <a:bodyPr/>
          <a:lstStyle/>
          <a:p>
            <a:fld id="{0F1E7105-9148-4DD1-9B66-4F170B63EC9D}" type="datetimeFigureOut">
              <a:rPr lang="fr-FR" smtClean="0"/>
              <a:t>18/12/2023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36C78A9D-5FEE-43CE-A6E7-E430E40DB238}" type="slidenum">
              <a:rPr lang="fr-FR" smtClean="0"/>
              <a:t>‹N°›</a:t>
            </a:fld>
            <a:endParaRPr lang="fr-FR"/>
          </a:p>
        </p:txBody>
      </p:sp>
    </p:spTree>
    <p:extLst>
      <p:ext uri="{BB962C8B-B14F-4D97-AF65-F5344CB8AC3E}">
        <p14:creationId xmlns:p14="http://schemas.microsoft.com/office/powerpoint/2010/main" val="3202771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1E7105-9148-4DD1-9B66-4F170B63EC9D}" type="datetimeFigureOut">
              <a:rPr lang="fr-FR" smtClean="0"/>
              <a:t>18/12/2023</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C78A9D-5FEE-43CE-A6E7-E430E40DB238}" type="slidenum">
              <a:rPr lang="fr-FR" smtClean="0"/>
              <a:t>‹N°›</a:t>
            </a:fld>
            <a:endParaRPr lang="fr-FR"/>
          </a:p>
        </p:txBody>
      </p:sp>
    </p:spTree>
    <p:extLst>
      <p:ext uri="{BB962C8B-B14F-4D97-AF65-F5344CB8AC3E}">
        <p14:creationId xmlns:p14="http://schemas.microsoft.com/office/powerpoint/2010/main" val="388521187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hyperlink" Target="file:///\\intra\partages\ua1446_publi\Entree_Sortie\00-Videos-EDUCFI\02-Videos-BDF\La%20vie%20des%20billets.mp4" TargetMode="Externa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5.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png"/></Relationships>
</file>

<file path=ppt/slides/_rels/slide12.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9.png"/><Relationship Id="rId7"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12.png"/><Relationship Id="rId10" Type="http://schemas.openxmlformats.org/officeDocument/2006/relationships/image" Target="../media/image64.png"/><Relationship Id="rId4" Type="http://schemas.openxmlformats.org/officeDocument/2006/relationships/image" Target="../media/image15.png"/><Relationship Id="rId9" Type="http://schemas.openxmlformats.org/officeDocument/2006/relationships/image" Target="../media/image63.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6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5.png"/><Relationship Id="rId7" Type="http://schemas.openxmlformats.org/officeDocument/2006/relationships/image" Target="../media/image7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15.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59.png"/><Relationship Id="rId7" Type="http://schemas.openxmlformats.org/officeDocument/2006/relationships/image" Target="../media/image7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4.png"/><Relationship Id="rId11" Type="http://schemas.openxmlformats.org/officeDocument/2006/relationships/image" Target="../media/image76.png"/><Relationship Id="rId5" Type="http://schemas.openxmlformats.org/officeDocument/2006/relationships/image" Target="../media/image12.png"/><Relationship Id="rId10" Type="http://schemas.openxmlformats.org/officeDocument/2006/relationships/image" Target="../media/image75.png"/><Relationship Id="rId4" Type="http://schemas.openxmlformats.org/officeDocument/2006/relationships/image" Target="../media/image15.png"/><Relationship Id="rId9" Type="http://schemas.openxmlformats.org/officeDocument/2006/relationships/image" Target="../media/image74.png"/></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5.png"/><Relationship Id="rId7" Type="http://schemas.openxmlformats.org/officeDocument/2006/relationships/image" Target="../media/image80.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7.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15.png"/><Relationship Id="rId7" Type="http://schemas.openxmlformats.org/officeDocument/2006/relationships/image" Target="../media/image8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81.png"/><Relationship Id="rId11" Type="http://schemas.openxmlformats.org/officeDocument/2006/relationships/image" Target="../media/image39.png"/><Relationship Id="rId5" Type="http://schemas.openxmlformats.org/officeDocument/2006/relationships/image" Target="../media/image12.png"/><Relationship Id="rId10" Type="http://schemas.openxmlformats.org/officeDocument/2006/relationships/image" Target="../media/image85.png"/><Relationship Id="rId4" Type="http://schemas.openxmlformats.org/officeDocument/2006/relationships/image" Target="../media/image4.png"/><Relationship Id="rId9" Type="http://schemas.openxmlformats.org/officeDocument/2006/relationships/image" Target="../media/image84.png"/></Relationships>
</file>

<file path=ppt/slides/_rels/slide18.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14.png"/><Relationship Id="rId10" Type="http://schemas.openxmlformats.org/officeDocument/2006/relationships/image" Target="../media/image91.png"/><Relationship Id="rId4" Type="http://schemas.openxmlformats.org/officeDocument/2006/relationships/image" Target="../media/image15.png"/><Relationship Id="rId9" Type="http://schemas.openxmlformats.org/officeDocument/2006/relationships/image" Target="../media/image90.png"/></Relationships>
</file>

<file path=ppt/slides/_rels/slide19.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15.png"/><Relationship Id="rId7" Type="http://schemas.openxmlformats.org/officeDocument/2006/relationships/image" Target="../media/image9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4.png"/><Relationship Id="rId10" Type="http://schemas.openxmlformats.org/officeDocument/2006/relationships/image" Target="../media/image96.png"/><Relationship Id="rId4" Type="http://schemas.openxmlformats.org/officeDocument/2006/relationships/image" Target="../media/image14.png"/><Relationship Id="rId9" Type="http://schemas.openxmlformats.org/officeDocument/2006/relationships/image" Target="../media/image95.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10.jpe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9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5.png"/><Relationship Id="rId7" Type="http://schemas.openxmlformats.org/officeDocument/2006/relationships/image" Target="../media/image102.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01.png"/><Relationship Id="rId5" Type="http://schemas.openxmlformats.org/officeDocument/2006/relationships/image" Target="../media/image100.png"/><Relationship Id="rId10" Type="http://schemas.openxmlformats.org/officeDocument/2006/relationships/image" Target="../media/image104.png"/><Relationship Id="rId4" Type="http://schemas.openxmlformats.org/officeDocument/2006/relationships/image" Target="../media/image13.png"/><Relationship Id="rId9" Type="http://schemas.openxmlformats.org/officeDocument/2006/relationships/image" Target="../media/image103.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0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09.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97.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slideLayout" Target="../slideLayouts/slideLayout1.xml"/><Relationship Id="rId7" Type="http://schemas.openxmlformats.org/officeDocument/2006/relationships/diagramLayout" Target="../diagrams/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diagramData" Target="../diagrams/data1.xml"/><Relationship Id="rId11" Type="http://schemas.openxmlformats.org/officeDocument/2006/relationships/image" Target="../media/image111.png"/><Relationship Id="rId5" Type="http://schemas.openxmlformats.org/officeDocument/2006/relationships/image" Target="../media/image110.png"/><Relationship Id="rId10" Type="http://schemas.microsoft.com/office/2007/relationships/diagramDrawing" Target="../diagrams/drawing1.xml"/><Relationship Id="rId4" Type="http://schemas.openxmlformats.org/officeDocument/2006/relationships/notesSlide" Target="../notesSlides/notesSlide24.xml"/><Relationship Id="rId9" Type="http://schemas.openxmlformats.org/officeDocument/2006/relationships/diagramColors" Target="../diagrams/colors1.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5.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4.png"/><Relationship Id="rId10" Type="http://schemas.openxmlformats.org/officeDocument/2006/relationships/image" Target="../media/image5.png"/><Relationship Id="rId4" Type="http://schemas.openxmlformats.org/officeDocument/2006/relationships/image" Target="../media/image16.jpe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8.png"/><Relationship Id="rId18" Type="http://schemas.openxmlformats.org/officeDocument/2006/relationships/image" Target="../media/image22.jpeg"/><Relationship Id="rId3" Type="http://schemas.openxmlformats.org/officeDocument/2006/relationships/image" Target="../media/image15.png"/><Relationship Id="rId21" Type="http://schemas.microsoft.com/office/2007/relationships/hdphoto" Target="../media/hdphoto2.wdp"/><Relationship Id="rId7" Type="http://schemas.openxmlformats.org/officeDocument/2006/relationships/image" Target="../media/image7.png"/><Relationship Id="rId12" Type="http://schemas.openxmlformats.org/officeDocument/2006/relationships/image" Target="../media/image17.png"/><Relationship Id="rId17" Type="http://schemas.openxmlformats.org/officeDocument/2006/relationships/image" Target="../media/image21.png"/><Relationship Id="rId2" Type="http://schemas.openxmlformats.org/officeDocument/2006/relationships/notesSlide" Target="../notesSlides/notesSlide4.xml"/><Relationship Id="rId16" Type="http://schemas.openxmlformats.org/officeDocument/2006/relationships/image" Target="../media/image20.jpeg"/><Relationship Id="rId20"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4.png"/><Relationship Id="rId15" Type="http://schemas.microsoft.com/office/2007/relationships/hdphoto" Target="../media/hdphoto1.wdp"/><Relationship Id="rId10" Type="http://schemas.openxmlformats.org/officeDocument/2006/relationships/image" Target="../media/image5.png"/><Relationship Id="rId19" Type="http://schemas.openxmlformats.org/officeDocument/2006/relationships/image" Target="../media/image23.png"/><Relationship Id="rId4" Type="http://schemas.openxmlformats.org/officeDocument/2006/relationships/image" Target="../media/image16.jpeg"/><Relationship Id="rId9" Type="http://schemas.openxmlformats.org/officeDocument/2006/relationships/image" Target="../media/image9.png"/><Relationship Id="rId14" Type="http://schemas.openxmlformats.org/officeDocument/2006/relationships/image" Target="../media/image19.png"/><Relationship Id="rId22"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5.png"/><Relationship Id="rId3" Type="http://schemas.openxmlformats.org/officeDocument/2006/relationships/image" Target="../media/image15.png"/><Relationship Id="rId7" Type="http://schemas.openxmlformats.org/officeDocument/2006/relationships/image" Target="../media/image16.jpeg"/><Relationship Id="rId12"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8.png"/><Relationship Id="rId5" Type="http://schemas.openxmlformats.org/officeDocument/2006/relationships/image" Target="../media/image27.png"/><Relationship Id="rId10" Type="http://schemas.openxmlformats.org/officeDocument/2006/relationships/image" Target="../media/image7.png"/><Relationship Id="rId4" Type="http://schemas.openxmlformats.org/officeDocument/2006/relationships/image" Target="../media/image26.png"/><Relationship Id="rId9" Type="http://schemas.openxmlformats.org/officeDocument/2006/relationships/image" Target="../media/image6.png"/><Relationship Id="rId1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30.png"/><Relationship Id="rId3" Type="http://schemas.openxmlformats.org/officeDocument/2006/relationships/image" Target="../media/image4.png"/><Relationship Id="rId7" Type="http://schemas.openxmlformats.org/officeDocument/2006/relationships/image" Target="../media/image7.png"/><Relationship Id="rId12"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16.jpe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34.jpeg"/><Relationship Id="rId13" Type="http://schemas.openxmlformats.org/officeDocument/2006/relationships/image" Target="../media/image39.png"/><Relationship Id="rId3" Type="http://schemas.openxmlformats.org/officeDocument/2006/relationships/image" Target="../media/image15.png"/><Relationship Id="rId7" Type="http://schemas.openxmlformats.org/officeDocument/2006/relationships/image" Target="../media/image12.png"/><Relationship Id="rId12"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3.jpeg"/><Relationship Id="rId11" Type="http://schemas.openxmlformats.org/officeDocument/2006/relationships/image" Target="../media/image37.jpe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jpeg"/><Relationship Id="rId9" Type="http://schemas.openxmlformats.org/officeDocument/2006/relationships/image" Target="../media/image35.jpeg"/></Relationships>
</file>

<file path=ppt/slides/_rels/slide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15.png"/><Relationship Id="rId7"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5.png"/><Relationship Id="rId4" Type="http://schemas.openxmlformats.org/officeDocument/2006/relationships/image" Target="../media/image40.pn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35.jpeg"/><Relationship Id="rId13" Type="http://schemas.openxmlformats.org/officeDocument/2006/relationships/image" Target="../media/image49.png"/><Relationship Id="rId18" Type="http://schemas.openxmlformats.org/officeDocument/2006/relationships/image" Target="../media/image12.png"/><Relationship Id="rId3" Type="http://schemas.openxmlformats.org/officeDocument/2006/relationships/image" Target="../media/image15.png"/><Relationship Id="rId7" Type="http://schemas.openxmlformats.org/officeDocument/2006/relationships/image" Target="../media/image36.png"/><Relationship Id="rId12" Type="http://schemas.openxmlformats.org/officeDocument/2006/relationships/image" Target="../media/image48.jpeg"/><Relationship Id="rId17" Type="http://schemas.openxmlformats.org/officeDocument/2006/relationships/image" Target="../media/image53.png"/><Relationship Id="rId2" Type="http://schemas.openxmlformats.org/officeDocument/2006/relationships/notesSlide" Target="../notesSlides/notesSlide9.xml"/><Relationship Id="rId16"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37.jpeg"/><Relationship Id="rId11" Type="http://schemas.openxmlformats.org/officeDocument/2006/relationships/image" Target="../media/image47.jpeg"/><Relationship Id="rId5" Type="http://schemas.openxmlformats.org/officeDocument/2006/relationships/image" Target="../media/image38.png"/><Relationship Id="rId15" Type="http://schemas.openxmlformats.org/officeDocument/2006/relationships/image" Target="../media/image51.png"/><Relationship Id="rId10" Type="http://schemas.openxmlformats.org/officeDocument/2006/relationships/image" Target="../media/image46.png"/><Relationship Id="rId4" Type="http://schemas.openxmlformats.org/officeDocument/2006/relationships/image" Target="../media/image39.png"/><Relationship Id="rId9" Type="http://schemas.openxmlformats.org/officeDocument/2006/relationships/image" Target="../media/image34.jpeg"/><Relationship Id="rId14" Type="http://schemas.openxmlformats.org/officeDocument/2006/relationships/image" Target="../media/image5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p:cNvSpPr>
          <p:nvPr/>
        </p:nvSpPr>
        <p:spPr>
          <a:xfrm>
            <a:off x="-1" y="1485453"/>
            <a:ext cx="9144001" cy="1367525"/>
          </a:xfrm>
          <a:prstGeom prst="rect">
            <a:avLst/>
          </a:prstGeom>
        </p:spPr>
        <p:txBody>
          <a:bodyPr anchor="t">
            <a:noAutofit/>
          </a:bodyPr>
          <a:lstStyle>
            <a:lvl1pPr algn="ctr" defTabSz="914400" rtl="0" eaLnBrk="1" latinLnBrk="0" hangingPunct="1">
              <a:spcBef>
                <a:spcPct val="0"/>
              </a:spcBef>
              <a:buNone/>
              <a:defRPr sz="2400" b="1" kern="1200">
                <a:solidFill>
                  <a:srgbClr val="078EE9"/>
                </a:solidFill>
                <a:latin typeface="Myriad Pro" pitchFamily="34" charset="0"/>
                <a:ea typeface="+mj-ea"/>
                <a:cs typeface="+mj-cs"/>
              </a:defRPr>
            </a:lvl1pPr>
          </a:lstStyle>
          <a:p>
            <a:pPr>
              <a:spcBef>
                <a:spcPts val="1200"/>
              </a:spcBef>
              <a:spcAft>
                <a:spcPts val="1200"/>
              </a:spcAft>
            </a:pPr>
            <a:r>
              <a:rPr lang="fr-FR" sz="3200" dirty="0" smtClean="0">
                <a:solidFill>
                  <a:srgbClr val="002060"/>
                </a:solidFill>
                <a:latin typeface="Myriad Pro"/>
                <a:cs typeface="Lucida Sans Unicode" pitchFamily="34" charset="0"/>
              </a:rPr>
              <a:t>Initiation EDUCFI</a:t>
            </a:r>
          </a:p>
          <a:p>
            <a:pPr>
              <a:spcBef>
                <a:spcPts val="0"/>
              </a:spcBef>
            </a:pPr>
            <a:r>
              <a:rPr lang="fr-FR" sz="2800" dirty="0" smtClean="0">
                <a:solidFill>
                  <a:srgbClr val="CC0066"/>
                </a:solidFill>
                <a:latin typeface="Myriad Pro"/>
                <a:cs typeface="Lucida Sans Unicode" pitchFamily="34" charset="0"/>
              </a:rPr>
              <a:t>CM1-CM2</a:t>
            </a:r>
          </a:p>
        </p:txBody>
      </p:sp>
      <p:pic>
        <p:nvPicPr>
          <p:cNvPr id="7" name="Picture 3" descr="T:\COM-BUD\02-COMMUNICATION\02-Logos\05-Logo MQDA\01. Logo complet\Logo.MQDA.H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2362" y="76355"/>
            <a:ext cx="3521280" cy="146445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T:\COM-BUD\02-COMMUNICATION\02-Logos\01-Logo BDF\logo_BDF_bleu_RV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630" y="302311"/>
            <a:ext cx="1886307" cy="88286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5913286"/>
            <a:ext cx="9144000" cy="738664"/>
          </a:xfrm>
          <a:prstGeom prst="rect">
            <a:avLst/>
          </a:prstGeom>
          <a:solidFill>
            <a:schemeClr val="bg1"/>
          </a:solidFill>
        </p:spPr>
        <p:txBody>
          <a:bodyPr wrap="square">
            <a:spAutoFit/>
          </a:bodyPr>
          <a:lstStyle/>
          <a:p>
            <a:pPr algn="just"/>
            <a:r>
              <a:rPr lang="fr-FR" sz="1050" b="1" i="1" dirty="0">
                <a:solidFill>
                  <a:srgbClr val="59999A"/>
                </a:solidFill>
                <a:latin typeface="Calibri" panose="020F0502020204030204" pitchFamily="34" charset="0"/>
                <a:ea typeface="Calibri" panose="020F0502020204030204" pitchFamily="34" charset="0"/>
              </a:rPr>
              <a:t>Ce document est la propriété exclusive de </a:t>
            </a:r>
            <a:r>
              <a:rPr lang="fr-FR" sz="1050" b="1" i="1" u="sng" dirty="0">
                <a:solidFill>
                  <a:srgbClr val="59999A"/>
                </a:solidFill>
                <a:latin typeface="Calibri" panose="020F0502020204030204" pitchFamily="34" charset="0"/>
                <a:ea typeface="Calibri" panose="020F0502020204030204" pitchFamily="34" charset="0"/>
              </a:rPr>
              <a:t>la Banque de France, opérateur national  EDUCFI</a:t>
            </a:r>
            <a:r>
              <a:rPr lang="fr-FR" sz="1050" b="1" i="1" dirty="0">
                <a:solidFill>
                  <a:srgbClr val="59999A"/>
                </a:solidFill>
                <a:latin typeface="Calibri" panose="020F0502020204030204" pitchFamily="34" charset="0"/>
                <a:ea typeface="Calibri" panose="020F0502020204030204" pitchFamily="34" charset="0"/>
              </a:rPr>
              <a:t>. Il est fourni gratuitement à titre purement informatif sans que cette mise à disposition entraîne  un quelconque transfert des droits de propriété intellectuelle sur ledit document. Toute représentation ou reproduction intégrale ou partielle du document sans le consentement </a:t>
            </a:r>
            <a:r>
              <a:rPr lang="fr-FR" sz="1050" b="1" i="1" u="sng" dirty="0">
                <a:solidFill>
                  <a:srgbClr val="59999A"/>
                </a:solidFill>
                <a:latin typeface="Calibri" panose="020F0502020204030204" pitchFamily="34" charset="0"/>
                <a:ea typeface="Calibri" panose="020F0502020204030204" pitchFamily="34" charset="0"/>
              </a:rPr>
              <a:t>de la Banque de France</a:t>
            </a:r>
            <a:r>
              <a:rPr lang="fr-FR" sz="1050" b="1" i="1" dirty="0">
                <a:solidFill>
                  <a:srgbClr val="59999A"/>
                </a:solidFill>
                <a:latin typeface="Calibri" panose="020F0502020204030204" pitchFamily="34" charset="0"/>
                <a:ea typeface="Calibri" panose="020F0502020204030204" pitchFamily="34" charset="0"/>
              </a:rPr>
              <a:t> constitue un délit de contrefaçon sanctionnée par les articles L 335-2 et suivants du Code de la propriété intellectuelle. </a:t>
            </a:r>
            <a:endParaRPr lang="fr-FR" sz="1050" b="1" dirty="0">
              <a:solidFill>
                <a:srgbClr val="59999A"/>
              </a:solidFill>
              <a:latin typeface="Calibri" panose="020F0502020204030204" pitchFamily="34" charset="0"/>
              <a:ea typeface="Calibri" panose="020F0502020204030204" pitchFamily="34" charset="0"/>
            </a:endParaRPr>
          </a:p>
        </p:txBody>
      </p:sp>
      <p:sp>
        <p:nvSpPr>
          <p:cNvPr id="2" name="ZoneTexte 1"/>
          <p:cNvSpPr txBox="1"/>
          <p:nvPr/>
        </p:nvSpPr>
        <p:spPr>
          <a:xfrm>
            <a:off x="6851580" y="6467284"/>
            <a:ext cx="2123726" cy="261610"/>
          </a:xfrm>
          <a:prstGeom prst="rect">
            <a:avLst/>
          </a:prstGeom>
          <a:noFill/>
        </p:spPr>
        <p:txBody>
          <a:bodyPr wrap="square" rtlCol="0">
            <a:spAutoFit/>
          </a:bodyPr>
          <a:lstStyle/>
          <a:p>
            <a:r>
              <a:rPr lang="fr-FR" sz="1100" dirty="0"/>
              <a:t>Version </a:t>
            </a:r>
            <a:r>
              <a:rPr lang="fr-FR" sz="1100" dirty="0" smtClean="0"/>
              <a:t>juin 2022</a:t>
            </a:r>
            <a:endParaRPr lang="fr-FR" sz="1100" dirty="0"/>
          </a:p>
        </p:txBody>
      </p:sp>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78925" y="2589698"/>
            <a:ext cx="2511161" cy="3246644"/>
          </a:xfrm>
          <a:prstGeom prst="rect">
            <a:avLst/>
          </a:prstGeom>
        </p:spPr>
      </p:pic>
      <p:pic>
        <p:nvPicPr>
          <p:cNvPr id="5" name="Image 4"/>
          <p:cNvPicPr>
            <a:picLocks noChangeAspect="1"/>
          </p:cNvPicPr>
          <p:nvPr/>
        </p:nvPicPr>
        <p:blipFill>
          <a:blip r:embed="rId6"/>
          <a:stretch>
            <a:fillRect/>
          </a:stretch>
        </p:blipFill>
        <p:spPr>
          <a:xfrm>
            <a:off x="2023959" y="2478465"/>
            <a:ext cx="600075" cy="571500"/>
          </a:xfrm>
          <a:prstGeom prst="rect">
            <a:avLst/>
          </a:prstGeom>
        </p:spPr>
      </p:pic>
      <p:pic>
        <p:nvPicPr>
          <p:cNvPr id="10" name="Image 9"/>
          <p:cNvPicPr>
            <a:picLocks noChangeAspect="1"/>
          </p:cNvPicPr>
          <p:nvPr/>
        </p:nvPicPr>
        <p:blipFill>
          <a:blip r:embed="rId6"/>
          <a:stretch>
            <a:fillRect/>
          </a:stretch>
        </p:blipFill>
        <p:spPr>
          <a:xfrm rot="13970926">
            <a:off x="1417314" y="2567227"/>
            <a:ext cx="600075" cy="571500"/>
          </a:xfrm>
          <a:prstGeom prst="rect">
            <a:avLst/>
          </a:prstGeom>
        </p:spPr>
      </p:pic>
      <p:pic>
        <p:nvPicPr>
          <p:cNvPr id="11" name="Image 10"/>
          <p:cNvPicPr>
            <a:picLocks noChangeAspect="1"/>
          </p:cNvPicPr>
          <p:nvPr/>
        </p:nvPicPr>
        <p:blipFill>
          <a:blip r:embed="rId6"/>
          <a:stretch>
            <a:fillRect/>
          </a:stretch>
        </p:blipFill>
        <p:spPr>
          <a:xfrm>
            <a:off x="1826268" y="3126909"/>
            <a:ext cx="600075" cy="571500"/>
          </a:xfrm>
          <a:prstGeom prst="rect">
            <a:avLst/>
          </a:prstGeom>
        </p:spPr>
      </p:pic>
      <p:pic>
        <p:nvPicPr>
          <p:cNvPr id="13" name="Image 12"/>
          <p:cNvPicPr>
            <a:picLocks noChangeAspect="1"/>
          </p:cNvPicPr>
          <p:nvPr/>
        </p:nvPicPr>
        <p:blipFill rotWithShape="1">
          <a:blip r:embed="rId7"/>
          <a:srcRect t="1647" b="1"/>
          <a:stretch/>
        </p:blipFill>
        <p:spPr>
          <a:xfrm rot="20638351">
            <a:off x="6574120" y="2715354"/>
            <a:ext cx="659287" cy="767170"/>
          </a:xfrm>
          <a:prstGeom prst="rect">
            <a:avLst/>
          </a:prstGeom>
        </p:spPr>
      </p:pic>
      <p:pic>
        <p:nvPicPr>
          <p:cNvPr id="15" name="Image 14"/>
          <p:cNvPicPr>
            <a:picLocks noChangeAspect="1"/>
          </p:cNvPicPr>
          <p:nvPr/>
        </p:nvPicPr>
        <p:blipFill>
          <a:blip r:embed="rId8"/>
          <a:stretch>
            <a:fillRect/>
          </a:stretch>
        </p:blipFill>
        <p:spPr>
          <a:xfrm>
            <a:off x="2265242" y="3852997"/>
            <a:ext cx="1156680" cy="905559"/>
          </a:xfrm>
          <a:prstGeom prst="rect">
            <a:avLst/>
          </a:prstGeom>
        </p:spPr>
      </p:pic>
      <p:pic>
        <p:nvPicPr>
          <p:cNvPr id="16" name="Image 15"/>
          <p:cNvPicPr>
            <a:picLocks noChangeAspect="1"/>
          </p:cNvPicPr>
          <p:nvPr/>
        </p:nvPicPr>
        <p:blipFill>
          <a:blip r:embed="rId9"/>
          <a:stretch>
            <a:fillRect/>
          </a:stretch>
        </p:blipFill>
        <p:spPr>
          <a:xfrm>
            <a:off x="437569" y="4550348"/>
            <a:ext cx="1511583" cy="1222912"/>
          </a:xfrm>
          <a:prstGeom prst="rect">
            <a:avLst/>
          </a:prstGeom>
        </p:spPr>
      </p:pic>
      <p:pic>
        <p:nvPicPr>
          <p:cNvPr id="17" name="Image 16"/>
          <p:cNvPicPr>
            <a:picLocks noChangeAspect="1"/>
          </p:cNvPicPr>
          <p:nvPr/>
        </p:nvPicPr>
        <p:blipFill>
          <a:blip r:embed="rId10"/>
          <a:stretch>
            <a:fillRect/>
          </a:stretch>
        </p:blipFill>
        <p:spPr>
          <a:xfrm>
            <a:off x="7678946" y="3947061"/>
            <a:ext cx="1085246" cy="906078"/>
          </a:xfrm>
          <a:prstGeom prst="rect">
            <a:avLst/>
          </a:prstGeom>
        </p:spPr>
      </p:pic>
      <p:pic>
        <p:nvPicPr>
          <p:cNvPr id="18" name="Image 17"/>
          <p:cNvPicPr>
            <a:picLocks noChangeAspect="1"/>
          </p:cNvPicPr>
          <p:nvPr/>
        </p:nvPicPr>
        <p:blipFill>
          <a:blip r:embed="rId11"/>
          <a:stretch>
            <a:fillRect/>
          </a:stretch>
        </p:blipFill>
        <p:spPr>
          <a:xfrm rot="940993">
            <a:off x="6110292" y="4567378"/>
            <a:ext cx="1040320" cy="1242174"/>
          </a:xfrm>
          <a:prstGeom prst="rect">
            <a:avLst/>
          </a:prstGeom>
        </p:spPr>
      </p:pic>
      <p:pic>
        <p:nvPicPr>
          <p:cNvPr id="20" name="Image 19"/>
          <p:cNvPicPr>
            <a:picLocks noChangeAspect="1"/>
          </p:cNvPicPr>
          <p:nvPr/>
        </p:nvPicPr>
        <p:blipFill>
          <a:blip r:embed="rId6"/>
          <a:stretch>
            <a:fillRect/>
          </a:stretch>
        </p:blipFill>
        <p:spPr>
          <a:xfrm>
            <a:off x="1430887" y="3605775"/>
            <a:ext cx="600075" cy="571500"/>
          </a:xfrm>
          <a:prstGeom prst="rect">
            <a:avLst/>
          </a:prstGeom>
        </p:spPr>
      </p:pic>
    </p:spTree>
    <p:extLst>
      <p:ext uri="{BB962C8B-B14F-4D97-AF65-F5344CB8AC3E}">
        <p14:creationId xmlns:p14="http://schemas.microsoft.com/office/powerpoint/2010/main" val="2178999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10</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65063"/>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Comment paie-t-on?</a:t>
            </a:r>
            <a:endParaRPr lang="fr-FR" sz="4000" dirty="0">
              <a:solidFill>
                <a:srgbClr val="213B76"/>
              </a:solidFill>
              <a:latin typeface="Myriad Pro" panose="020B0503030403020204"/>
            </a:endParaRPr>
          </a:p>
        </p:txBody>
      </p:sp>
      <p:sp>
        <p:nvSpPr>
          <p:cNvPr id="14" name="ZoneTexte 13"/>
          <p:cNvSpPr txBox="1"/>
          <p:nvPr/>
        </p:nvSpPr>
        <p:spPr>
          <a:xfrm>
            <a:off x="2446783" y="995847"/>
            <a:ext cx="4250432" cy="430887"/>
          </a:xfrm>
          <a:prstGeom prst="rect">
            <a:avLst/>
          </a:prstGeom>
          <a:noFill/>
        </p:spPr>
        <p:txBody>
          <a:bodyPr wrap="square" rtlCol="0">
            <a:spAutoFit/>
          </a:bodyPr>
          <a:lstStyle/>
          <a:p>
            <a:r>
              <a:rPr lang="fr-FR" sz="2200" b="1" dirty="0" smtClean="0">
                <a:solidFill>
                  <a:schemeClr val="accent2"/>
                </a:solidFill>
              </a:rPr>
              <a:t>Les différents moyens de paiement</a:t>
            </a:r>
            <a:endParaRPr lang="fr-FR" sz="2200" b="1" dirty="0">
              <a:solidFill>
                <a:schemeClr val="accent2"/>
              </a:solidFill>
            </a:endParaRPr>
          </a:p>
        </p:txBody>
      </p:sp>
      <p:sp>
        <p:nvSpPr>
          <p:cNvPr id="2" name="ZoneTexte 1"/>
          <p:cNvSpPr txBox="1"/>
          <p:nvPr/>
        </p:nvSpPr>
        <p:spPr>
          <a:xfrm>
            <a:off x="3124200" y="1384413"/>
            <a:ext cx="3064924" cy="400110"/>
          </a:xfrm>
          <a:prstGeom prst="rect">
            <a:avLst/>
          </a:prstGeom>
          <a:noFill/>
        </p:spPr>
        <p:txBody>
          <a:bodyPr wrap="square" rtlCol="0">
            <a:spAutoFit/>
          </a:bodyPr>
          <a:lstStyle/>
          <a:p>
            <a:r>
              <a:rPr lang="fr-FR" sz="2000" b="1" dirty="0" smtClean="0">
                <a:solidFill>
                  <a:srgbClr val="CC0066"/>
                </a:solidFill>
                <a:latin typeface="Myriad Pro" panose="020B0503030403020204"/>
              </a:rPr>
              <a:t>Vidéo La vie des billets</a:t>
            </a:r>
            <a:endParaRPr lang="fr-FR" sz="2000" b="1" dirty="0">
              <a:solidFill>
                <a:srgbClr val="CC0066"/>
              </a:solidFill>
              <a:latin typeface="Myriad Pro" panose="020B0503030403020204"/>
            </a:endParaRPr>
          </a:p>
        </p:txBody>
      </p:sp>
      <p:pic>
        <p:nvPicPr>
          <p:cNvPr id="11" name="Image 10"/>
          <p:cNvPicPr>
            <a:picLocks noChangeAspect="1"/>
          </p:cNvPicPr>
          <p:nvPr/>
        </p:nvPicPr>
        <p:blipFill>
          <a:blip r:embed="rId4"/>
          <a:stretch>
            <a:fillRect/>
          </a:stretch>
        </p:blipFill>
        <p:spPr>
          <a:xfrm>
            <a:off x="185688" y="185456"/>
            <a:ext cx="1309174" cy="1241278"/>
          </a:xfrm>
          <a:prstGeom prst="rect">
            <a:avLst/>
          </a:prstGeom>
        </p:spPr>
      </p:pic>
      <p:pic>
        <p:nvPicPr>
          <p:cNvPr id="8" name="Image 7">
            <a:hlinkClick r:id="rId5" action="ppaction://hlinkfile"/>
          </p:cNvPr>
          <p:cNvPicPr>
            <a:picLocks noChangeAspect="1"/>
          </p:cNvPicPr>
          <p:nvPr/>
        </p:nvPicPr>
        <p:blipFill>
          <a:blip r:embed="rId6"/>
          <a:stretch>
            <a:fillRect/>
          </a:stretch>
        </p:blipFill>
        <p:spPr>
          <a:xfrm>
            <a:off x="2789904" y="2303653"/>
            <a:ext cx="3907311" cy="2864562"/>
          </a:xfrm>
          <a:prstGeom prst="rect">
            <a:avLst/>
          </a:prstGeom>
        </p:spPr>
      </p:pic>
    </p:spTree>
    <p:extLst>
      <p:ext uri="{BB962C8B-B14F-4D97-AF65-F5344CB8AC3E}">
        <p14:creationId xmlns:p14="http://schemas.microsoft.com/office/powerpoint/2010/main" val="38864167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11</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65063"/>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Comment paie-t-on?</a:t>
            </a:r>
            <a:endParaRPr lang="fr-FR" sz="4000" dirty="0">
              <a:solidFill>
                <a:srgbClr val="213B76"/>
              </a:solidFill>
              <a:latin typeface="Myriad Pro" panose="020B0503030403020204"/>
            </a:endParaRPr>
          </a:p>
        </p:txBody>
      </p:sp>
      <p:sp>
        <p:nvSpPr>
          <p:cNvPr id="14" name="ZoneTexte 13"/>
          <p:cNvSpPr txBox="1"/>
          <p:nvPr/>
        </p:nvSpPr>
        <p:spPr>
          <a:xfrm>
            <a:off x="2446783" y="995847"/>
            <a:ext cx="4250432" cy="430887"/>
          </a:xfrm>
          <a:prstGeom prst="rect">
            <a:avLst/>
          </a:prstGeom>
          <a:noFill/>
        </p:spPr>
        <p:txBody>
          <a:bodyPr wrap="square" rtlCol="0">
            <a:spAutoFit/>
          </a:bodyPr>
          <a:lstStyle/>
          <a:p>
            <a:r>
              <a:rPr lang="fr-FR" sz="2200" b="1" dirty="0" smtClean="0">
                <a:solidFill>
                  <a:schemeClr val="accent2"/>
                </a:solidFill>
              </a:rPr>
              <a:t>Les différents moyens de paiement</a:t>
            </a:r>
            <a:endParaRPr lang="fr-FR" sz="2200" b="1" dirty="0">
              <a:solidFill>
                <a:schemeClr val="accent2"/>
              </a:solidFill>
            </a:endParaRPr>
          </a:p>
        </p:txBody>
      </p:sp>
      <p:sp>
        <p:nvSpPr>
          <p:cNvPr id="2" name="ZoneTexte 1"/>
          <p:cNvSpPr txBox="1"/>
          <p:nvPr/>
        </p:nvSpPr>
        <p:spPr>
          <a:xfrm>
            <a:off x="3848099" y="1337519"/>
            <a:ext cx="2171701" cy="400110"/>
          </a:xfrm>
          <a:prstGeom prst="rect">
            <a:avLst/>
          </a:prstGeom>
          <a:noFill/>
        </p:spPr>
        <p:txBody>
          <a:bodyPr wrap="square" rtlCol="0">
            <a:spAutoFit/>
          </a:bodyPr>
          <a:lstStyle/>
          <a:p>
            <a:r>
              <a:rPr lang="fr-FR" sz="2000" b="1" dirty="0" smtClean="0">
                <a:solidFill>
                  <a:srgbClr val="CC0066"/>
                </a:solidFill>
                <a:latin typeface="Myriad Pro" panose="020B0503030403020204"/>
              </a:rPr>
              <a:t>Le chèque</a:t>
            </a:r>
            <a:endParaRPr lang="fr-FR" sz="2000" b="1" dirty="0">
              <a:solidFill>
                <a:srgbClr val="CC0066"/>
              </a:solidFill>
              <a:latin typeface="Myriad Pro" panose="020B0503030403020204"/>
            </a:endParaRPr>
          </a:p>
        </p:txBody>
      </p:sp>
      <p:sp>
        <p:nvSpPr>
          <p:cNvPr id="8" name="ZoneTexte 7"/>
          <p:cNvSpPr txBox="1"/>
          <p:nvPr/>
        </p:nvSpPr>
        <p:spPr>
          <a:xfrm>
            <a:off x="3486697" y="5337005"/>
            <a:ext cx="5066205" cy="923330"/>
          </a:xfrm>
          <a:prstGeom prst="rect">
            <a:avLst/>
          </a:prstGeom>
          <a:noFill/>
        </p:spPr>
        <p:txBody>
          <a:bodyPr wrap="square" rtlCol="0">
            <a:spAutoFit/>
          </a:bodyPr>
          <a:lstStyle/>
          <a:p>
            <a:r>
              <a:rPr lang="fr-FR" dirty="0" smtClean="0">
                <a:solidFill>
                  <a:srgbClr val="002060"/>
                </a:solidFill>
              </a:rPr>
              <a:t>Pour être valable le chèque doit avoir plusieurs « mentions légales » : il doit être correctement rempli aux bons endroits</a:t>
            </a:r>
            <a:endParaRPr lang="fr-FR" dirty="0">
              <a:solidFill>
                <a:srgbClr val="002060"/>
              </a:solidFill>
            </a:endParaRPr>
          </a:p>
        </p:txBody>
      </p:sp>
      <p:sp>
        <p:nvSpPr>
          <p:cNvPr id="24" name="ZoneTexte 23"/>
          <p:cNvSpPr txBox="1"/>
          <p:nvPr/>
        </p:nvSpPr>
        <p:spPr>
          <a:xfrm>
            <a:off x="3463934" y="3504388"/>
            <a:ext cx="4422766" cy="646331"/>
          </a:xfrm>
          <a:prstGeom prst="rect">
            <a:avLst/>
          </a:prstGeom>
          <a:noFill/>
        </p:spPr>
        <p:txBody>
          <a:bodyPr wrap="square" rtlCol="0">
            <a:spAutoFit/>
          </a:bodyPr>
          <a:lstStyle/>
          <a:p>
            <a:r>
              <a:rPr lang="fr-FR" dirty="0" smtClean="0">
                <a:solidFill>
                  <a:srgbClr val="002060"/>
                </a:solidFill>
              </a:rPr>
              <a:t>Le chèque permet de transférer </a:t>
            </a:r>
            <a:r>
              <a:rPr lang="fr-FR" dirty="0">
                <a:solidFill>
                  <a:srgbClr val="002060"/>
                </a:solidFill>
              </a:rPr>
              <a:t>de l'argent d'un compte bancaire </a:t>
            </a:r>
            <a:r>
              <a:rPr lang="fr-FR" dirty="0" smtClean="0">
                <a:solidFill>
                  <a:srgbClr val="002060"/>
                </a:solidFill>
              </a:rPr>
              <a:t>vers </a:t>
            </a:r>
            <a:r>
              <a:rPr lang="fr-FR" dirty="0">
                <a:solidFill>
                  <a:srgbClr val="002060"/>
                </a:solidFill>
              </a:rPr>
              <a:t>un </a:t>
            </a:r>
            <a:r>
              <a:rPr lang="fr-FR" dirty="0" smtClean="0">
                <a:solidFill>
                  <a:srgbClr val="002060"/>
                </a:solidFill>
              </a:rPr>
              <a:t>autre </a:t>
            </a:r>
            <a:endParaRPr lang="fr-FR" dirty="0">
              <a:solidFill>
                <a:srgbClr val="002060"/>
              </a:solidFill>
            </a:endParaRPr>
          </a:p>
        </p:txBody>
      </p:sp>
      <p:sp>
        <p:nvSpPr>
          <p:cNvPr id="48" name="Rectangle 47"/>
          <p:cNvSpPr/>
          <p:nvPr/>
        </p:nvSpPr>
        <p:spPr>
          <a:xfrm>
            <a:off x="3463934" y="4711713"/>
            <a:ext cx="4572000" cy="369332"/>
          </a:xfrm>
          <a:prstGeom prst="rect">
            <a:avLst/>
          </a:prstGeom>
        </p:spPr>
        <p:txBody>
          <a:bodyPr>
            <a:spAutoFit/>
          </a:bodyPr>
          <a:lstStyle/>
          <a:p>
            <a:pPr algn="just"/>
            <a:r>
              <a:rPr lang="fr-FR" dirty="0" smtClean="0">
                <a:solidFill>
                  <a:srgbClr val="002060"/>
                </a:solidFill>
              </a:rPr>
              <a:t>Un chèque est valide pendant 1 an et 8 jours</a:t>
            </a:r>
            <a:endParaRPr lang="fr-FR" dirty="0">
              <a:solidFill>
                <a:srgbClr val="002060"/>
              </a:solidFill>
            </a:endParaRPr>
          </a:p>
        </p:txBody>
      </p:sp>
      <p:pic>
        <p:nvPicPr>
          <p:cNvPr id="3" name="Image 2"/>
          <p:cNvPicPr>
            <a:picLocks noChangeAspect="1"/>
          </p:cNvPicPr>
          <p:nvPr/>
        </p:nvPicPr>
        <p:blipFill>
          <a:blip r:embed="rId4"/>
          <a:stretch>
            <a:fillRect/>
          </a:stretch>
        </p:blipFill>
        <p:spPr>
          <a:xfrm>
            <a:off x="803075" y="2935926"/>
            <a:ext cx="1970555" cy="1223331"/>
          </a:xfrm>
          <a:prstGeom prst="rect">
            <a:avLst/>
          </a:prstGeom>
        </p:spPr>
      </p:pic>
      <p:pic>
        <p:nvPicPr>
          <p:cNvPr id="9" name="Image 8"/>
          <p:cNvPicPr>
            <a:picLocks noChangeAspect="1"/>
          </p:cNvPicPr>
          <p:nvPr/>
        </p:nvPicPr>
        <p:blipFill>
          <a:blip r:embed="rId5"/>
          <a:stretch>
            <a:fillRect/>
          </a:stretch>
        </p:blipFill>
        <p:spPr>
          <a:xfrm>
            <a:off x="1158461" y="4154705"/>
            <a:ext cx="1217295" cy="1149668"/>
          </a:xfrm>
          <a:prstGeom prst="rect">
            <a:avLst/>
          </a:prstGeom>
        </p:spPr>
      </p:pic>
      <p:pic>
        <p:nvPicPr>
          <p:cNvPr id="35" name="Image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075" y="5359175"/>
            <a:ext cx="2321125" cy="773956"/>
          </a:xfrm>
          <a:prstGeom prst="rect">
            <a:avLst/>
          </a:prstGeom>
        </p:spPr>
      </p:pic>
      <p:pic>
        <p:nvPicPr>
          <p:cNvPr id="15" name="Image 14"/>
          <p:cNvPicPr>
            <a:picLocks noChangeAspect="1"/>
          </p:cNvPicPr>
          <p:nvPr/>
        </p:nvPicPr>
        <p:blipFill>
          <a:blip r:embed="rId7"/>
          <a:stretch>
            <a:fillRect/>
          </a:stretch>
        </p:blipFill>
        <p:spPr>
          <a:xfrm>
            <a:off x="185688" y="185456"/>
            <a:ext cx="1309174" cy="1241278"/>
          </a:xfrm>
          <a:prstGeom prst="rect">
            <a:avLst/>
          </a:prstGeom>
        </p:spPr>
      </p:pic>
      <p:sp>
        <p:nvSpPr>
          <p:cNvPr id="16" name="ZoneTexte 15"/>
          <p:cNvSpPr txBox="1"/>
          <p:nvPr/>
        </p:nvSpPr>
        <p:spPr>
          <a:xfrm>
            <a:off x="3389317" y="2086795"/>
            <a:ext cx="4572000" cy="646331"/>
          </a:xfrm>
          <a:prstGeom prst="rect">
            <a:avLst/>
          </a:prstGeom>
          <a:noFill/>
        </p:spPr>
        <p:txBody>
          <a:bodyPr wrap="square" rtlCol="0">
            <a:spAutoFit/>
          </a:bodyPr>
          <a:lstStyle/>
          <a:p>
            <a:r>
              <a:rPr lang="fr-FR" dirty="0" smtClean="0">
                <a:solidFill>
                  <a:srgbClr val="002060"/>
                </a:solidFill>
              </a:rPr>
              <a:t>Pour payer par chèque je dois avoir un compte dans une banque</a:t>
            </a:r>
            <a:endParaRPr lang="fr-FR" dirty="0">
              <a:solidFill>
                <a:srgbClr val="002060"/>
              </a:solidFill>
            </a:endParaRPr>
          </a:p>
        </p:txBody>
      </p:sp>
      <p:pic>
        <p:nvPicPr>
          <p:cNvPr id="12" name="Image 11"/>
          <p:cNvPicPr>
            <a:picLocks noChangeAspect="1"/>
          </p:cNvPicPr>
          <p:nvPr/>
        </p:nvPicPr>
        <p:blipFill>
          <a:blip r:embed="rId8"/>
          <a:stretch>
            <a:fillRect/>
          </a:stretch>
        </p:blipFill>
        <p:spPr>
          <a:xfrm>
            <a:off x="1175842" y="1756337"/>
            <a:ext cx="1244043" cy="1124787"/>
          </a:xfrm>
          <a:prstGeom prst="rect">
            <a:avLst/>
          </a:prstGeom>
        </p:spPr>
      </p:pic>
    </p:spTree>
    <p:extLst>
      <p:ext uri="{BB962C8B-B14F-4D97-AF65-F5344CB8AC3E}">
        <p14:creationId xmlns:p14="http://schemas.microsoft.com/office/powerpoint/2010/main" val="17994240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Image 44"/>
          <p:cNvPicPr>
            <a:picLocks noChangeAspect="1"/>
          </p:cNvPicPr>
          <p:nvPr/>
        </p:nvPicPr>
        <p:blipFill>
          <a:blip r:embed="rId3"/>
          <a:stretch>
            <a:fillRect/>
          </a:stretch>
        </p:blipFill>
        <p:spPr>
          <a:xfrm rot="216858">
            <a:off x="6070732" y="2790640"/>
            <a:ext cx="1252965" cy="835310"/>
          </a:xfrm>
          <a:prstGeom prst="rect">
            <a:avLst/>
          </a:prstGeom>
          <a:scene3d>
            <a:camera prst="orthographicFront">
              <a:rot lat="0" lon="300002" rev="0"/>
            </a:camera>
            <a:lightRig rig="threePt" dir="t"/>
          </a:scene3d>
        </p:spPr>
      </p:pic>
      <p:pic>
        <p:nvPicPr>
          <p:cNvPr id="44" name="Image 43"/>
          <p:cNvPicPr>
            <a:picLocks noChangeAspect="1"/>
          </p:cNvPicPr>
          <p:nvPr/>
        </p:nvPicPr>
        <p:blipFill>
          <a:blip r:embed="rId3"/>
          <a:stretch>
            <a:fillRect/>
          </a:stretch>
        </p:blipFill>
        <p:spPr>
          <a:xfrm>
            <a:off x="4033585" y="2745535"/>
            <a:ext cx="1252965" cy="835310"/>
          </a:xfrm>
          <a:prstGeom prst="rect">
            <a:avLst/>
          </a:prstGeom>
        </p:spPr>
      </p:pic>
      <p:pic>
        <p:nvPicPr>
          <p:cNvPr id="37" name="Image 36"/>
          <p:cNvPicPr>
            <a:picLocks noChangeAspect="1"/>
          </p:cNvPicPr>
          <p:nvPr/>
        </p:nvPicPr>
        <p:blipFill>
          <a:blip r:embed="rId3"/>
          <a:stretch>
            <a:fillRect/>
          </a:stretch>
        </p:blipFill>
        <p:spPr>
          <a:xfrm>
            <a:off x="1744897" y="2790640"/>
            <a:ext cx="1252965" cy="835310"/>
          </a:xfrm>
          <a:prstGeom prst="rect">
            <a:avLst/>
          </a:prstGeom>
        </p:spPr>
      </p:pic>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12</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65063"/>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Comment paie-t-on?</a:t>
            </a:r>
            <a:endParaRPr lang="fr-FR" sz="4000" dirty="0">
              <a:solidFill>
                <a:srgbClr val="213B76"/>
              </a:solidFill>
              <a:latin typeface="Myriad Pro" panose="020B0503030403020204"/>
            </a:endParaRPr>
          </a:p>
        </p:txBody>
      </p:sp>
      <p:sp>
        <p:nvSpPr>
          <p:cNvPr id="14" name="ZoneTexte 13"/>
          <p:cNvSpPr txBox="1"/>
          <p:nvPr/>
        </p:nvSpPr>
        <p:spPr>
          <a:xfrm>
            <a:off x="2446783" y="995847"/>
            <a:ext cx="4250432" cy="430887"/>
          </a:xfrm>
          <a:prstGeom prst="rect">
            <a:avLst/>
          </a:prstGeom>
          <a:noFill/>
        </p:spPr>
        <p:txBody>
          <a:bodyPr wrap="square" rtlCol="0">
            <a:spAutoFit/>
          </a:bodyPr>
          <a:lstStyle/>
          <a:p>
            <a:r>
              <a:rPr lang="fr-FR" sz="2200" b="1" dirty="0" smtClean="0">
                <a:solidFill>
                  <a:schemeClr val="accent2"/>
                </a:solidFill>
              </a:rPr>
              <a:t>Les différents moyens de paiement</a:t>
            </a:r>
            <a:endParaRPr lang="fr-FR" sz="2200" b="1" dirty="0">
              <a:solidFill>
                <a:schemeClr val="accent2"/>
              </a:solidFill>
            </a:endParaRPr>
          </a:p>
        </p:txBody>
      </p:sp>
      <p:sp>
        <p:nvSpPr>
          <p:cNvPr id="2" name="ZoneTexte 1"/>
          <p:cNvSpPr txBox="1"/>
          <p:nvPr/>
        </p:nvSpPr>
        <p:spPr>
          <a:xfrm>
            <a:off x="3848099" y="1337519"/>
            <a:ext cx="2171701" cy="400110"/>
          </a:xfrm>
          <a:prstGeom prst="rect">
            <a:avLst/>
          </a:prstGeom>
          <a:noFill/>
        </p:spPr>
        <p:txBody>
          <a:bodyPr wrap="square" rtlCol="0">
            <a:spAutoFit/>
          </a:bodyPr>
          <a:lstStyle/>
          <a:p>
            <a:r>
              <a:rPr lang="fr-FR" sz="2000" b="1" dirty="0" smtClean="0">
                <a:solidFill>
                  <a:srgbClr val="CC0066"/>
                </a:solidFill>
                <a:latin typeface="Myriad Pro" panose="020B0503030403020204"/>
              </a:rPr>
              <a:t>Le chèque</a:t>
            </a:r>
            <a:endParaRPr lang="fr-FR" sz="2000" b="1" dirty="0">
              <a:solidFill>
                <a:srgbClr val="CC0066"/>
              </a:solidFill>
              <a:latin typeface="Myriad Pro" panose="020B0503030403020204"/>
            </a:endParaRPr>
          </a:p>
        </p:txBody>
      </p:sp>
      <p:pic>
        <p:nvPicPr>
          <p:cNvPr id="15" name="Image 14"/>
          <p:cNvPicPr>
            <a:picLocks noChangeAspect="1"/>
          </p:cNvPicPr>
          <p:nvPr/>
        </p:nvPicPr>
        <p:blipFill>
          <a:blip r:embed="rId5"/>
          <a:stretch>
            <a:fillRect/>
          </a:stretch>
        </p:blipFill>
        <p:spPr>
          <a:xfrm>
            <a:off x="185688" y="185456"/>
            <a:ext cx="1309174" cy="1241278"/>
          </a:xfrm>
          <a:prstGeom prst="rect">
            <a:avLst/>
          </a:prstGeom>
        </p:spPr>
      </p:pic>
      <p:sp>
        <p:nvSpPr>
          <p:cNvPr id="17" name="ZoneTexte 16"/>
          <p:cNvSpPr txBox="1"/>
          <p:nvPr/>
        </p:nvSpPr>
        <p:spPr>
          <a:xfrm>
            <a:off x="358981" y="1876766"/>
            <a:ext cx="5126569" cy="1015663"/>
          </a:xfrm>
          <a:prstGeom prst="rect">
            <a:avLst/>
          </a:prstGeom>
          <a:noFill/>
        </p:spPr>
        <p:txBody>
          <a:bodyPr wrap="square" rtlCol="0">
            <a:spAutoFit/>
          </a:bodyPr>
          <a:lstStyle/>
          <a:p>
            <a:pPr algn="just"/>
            <a:r>
              <a:rPr lang="fr-FR" sz="2000" b="1" dirty="0" smtClean="0">
                <a:solidFill>
                  <a:srgbClr val="CC0066"/>
                </a:solidFill>
                <a:latin typeface="Myriad Pro" panose="020B0503030403020204"/>
              </a:rPr>
              <a:t>Aidez la fourmi à </a:t>
            </a:r>
            <a:r>
              <a:rPr lang="fr-FR" sz="2000" b="1" dirty="0">
                <a:solidFill>
                  <a:srgbClr val="CC0066"/>
                </a:solidFill>
                <a:latin typeface="Myriad Pro" panose="020B0503030403020204"/>
              </a:rPr>
              <a:t>placer les images dans </a:t>
            </a:r>
            <a:r>
              <a:rPr lang="fr-FR" sz="2000" b="1" dirty="0" smtClean="0">
                <a:solidFill>
                  <a:srgbClr val="CC0066"/>
                </a:solidFill>
                <a:latin typeface="Myriad Pro" panose="020B0503030403020204"/>
              </a:rPr>
              <a:t>le bon ordre pour comprendre comment fonctionne le paiement par chèque</a:t>
            </a:r>
            <a:endParaRPr lang="fr-FR" sz="2000" b="1" dirty="0">
              <a:solidFill>
                <a:srgbClr val="CC0066"/>
              </a:solidFill>
              <a:latin typeface="Myriad Pro" panose="020B0503030403020204"/>
            </a:endParaRPr>
          </a:p>
        </p:txBody>
      </p:sp>
      <p:sp>
        <p:nvSpPr>
          <p:cNvPr id="10" name="ZoneTexte 9"/>
          <p:cNvSpPr txBox="1"/>
          <p:nvPr/>
        </p:nvSpPr>
        <p:spPr>
          <a:xfrm>
            <a:off x="253409" y="4320861"/>
            <a:ext cx="1038578" cy="369332"/>
          </a:xfrm>
          <a:prstGeom prst="rect">
            <a:avLst/>
          </a:prstGeom>
          <a:noFill/>
        </p:spPr>
        <p:txBody>
          <a:bodyPr wrap="square" rtlCol="0">
            <a:spAutoFit/>
          </a:bodyPr>
          <a:lstStyle/>
          <a:p>
            <a:r>
              <a:rPr lang="fr-FR" b="1" dirty="0" smtClean="0">
                <a:solidFill>
                  <a:srgbClr val="002060"/>
                </a:solidFill>
              </a:rPr>
              <a:t>1</a:t>
            </a:r>
            <a:endParaRPr lang="fr-FR" b="1" dirty="0">
              <a:solidFill>
                <a:srgbClr val="002060"/>
              </a:solidFill>
            </a:endParaRPr>
          </a:p>
        </p:txBody>
      </p:sp>
      <p:sp>
        <p:nvSpPr>
          <p:cNvPr id="22" name="ZoneTexte 21"/>
          <p:cNvSpPr txBox="1"/>
          <p:nvPr/>
        </p:nvSpPr>
        <p:spPr>
          <a:xfrm>
            <a:off x="4621708" y="4331032"/>
            <a:ext cx="1038578" cy="646331"/>
          </a:xfrm>
          <a:prstGeom prst="rect">
            <a:avLst/>
          </a:prstGeom>
          <a:noFill/>
        </p:spPr>
        <p:txBody>
          <a:bodyPr wrap="square" rtlCol="0">
            <a:spAutoFit/>
          </a:bodyPr>
          <a:lstStyle/>
          <a:p>
            <a:r>
              <a:rPr lang="fr-FR" b="1" dirty="0" smtClean="0">
                <a:solidFill>
                  <a:srgbClr val="002060"/>
                </a:solidFill>
              </a:rPr>
              <a:t>3</a:t>
            </a:r>
          </a:p>
          <a:p>
            <a:endParaRPr lang="fr-FR" b="1" dirty="0">
              <a:solidFill>
                <a:srgbClr val="002060"/>
              </a:solidFill>
            </a:endParaRPr>
          </a:p>
        </p:txBody>
      </p:sp>
      <p:sp>
        <p:nvSpPr>
          <p:cNvPr id="36" name="Rectangle 35"/>
          <p:cNvSpPr/>
          <p:nvPr/>
        </p:nvSpPr>
        <p:spPr>
          <a:xfrm>
            <a:off x="550256" y="3447044"/>
            <a:ext cx="1745629" cy="2581223"/>
          </a:xfrm>
          <a:prstGeom prst="rect">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Rectangle 37"/>
          <p:cNvSpPr/>
          <p:nvPr/>
        </p:nvSpPr>
        <p:spPr>
          <a:xfrm>
            <a:off x="2669812" y="3448304"/>
            <a:ext cx="1735847" cy="2579963"/>
          </a:xfrm>
          <a:prstGeom prst="rect">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a:off x="4927878" y="3459592"/>
            <a:ext cx="1696553" cy="2568675"/>
          </a:xfrm>
          <a:prstGeom prst="rect">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angle 39"/>
          <p:cNvSpPr/>
          <p:nvPr/>
        </p:nvSpPr>
        <p:spPr>
          <a:xfrm>
            <a:off x="7034877" y="3459593"/>
            <a:ext cx="1714011" cy="2568674"/>
          </a:xfrm>
          <a:prstGeom prst="rect">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ZoneTexte 40"/>
          <p:cNvSpPr txBox="1"/>
          <p:nvPr/>
        </p:nvSpPr>
        <p:spPr>
          <a:xfrm>
            <a:off x="2331358" y="4320861"/>
            <a:ext cx="1038578" cy="369332"/>
          </a:xfrm>
          <a:prstGeom prst="rect">
            <a:avLst/>
          </a:prstGeom>
          <a:noFill/>
        </p:spPr>
        <p:txBody>
          <a:bodyPr wrap="square" rtlCol="0">
            <a:spAutoFit/>
          </a:bodyPr>
          <a:lstStyle/>
          <a:p>
            <a:r>
              <a:rPr lang="fr-FR" b="1" dirty="0" smtClean="0">
                <a:solidFill>
                  <a:srgbClr val="002060"/>
                </a:solidFill>
              </a:rPr>
              <a:t>2</a:t>
            </a:r>
            <a:endParaRPr lang="fr-FR" b="1" dirty="0">
              <a:solidFill>
                <a:srgbClr val="002060"/>
              </a:solidFill>
            </a:endParaRPr>
          </a:p>
        </p:txBody>
      </p:sp>
      <p:sp>
        <p:nvSpPr>
          <p:cNvPr id="42" name="ZoneTexte 41"/>
          <p:cNvSpPr txBox="1"/>
          <p:nvPr/>
        </p:nvSpPr>
        <p:spPr>
          <a:xfrm>
            <a:off x="6697215" y="4327033"/>
            <a:ext cx="1038578" cy="646331"/>
          </a:xfrm>
          <a:prstGeom prst="rect">
            <a:avLst/>
          </a:prstGeom>
          <a:noFill/>
        </p:spPr>
        <p:txBody>
          <a:bodyPr wrap="square" rtlCol="0">
            <a:spAutoFit/>
          </a:bodyPr>
          <a:lstStyle/>
          <a:p>
            <a:r>
              <a:rPr lang="fr-FR" b="1" dirty="0" smtClean="0">
                <a:solidFill>
                  <a:srgbClr val="002060"/>
                </a:solidFill>
              </a:rPr>
              <a:t>4</a:t>
            </a:r>
          </a:p>
          <a:p>
            <a:endParaRPr lang="fr-FR" b="1" dirty="0">
              <a:solidFill>
                <a:srgbClr val="002060"/>
              </a:solidFill>
            </a:endParaRPr>
          </a:p>
        </p:txBody>
      </p:sp>
      <p:grpSp>
        <p:nvGrpSpPr>
          <p:cNvPr id="54" name="Groupe 53"/>
          <p:cNvGrpSpPr/>
          <p:nvPr/>
        </p:nvGrpSpPr>
        <p:grpSpPr>
          <a:xfrm>
            <a:off x="514783" y="3531140"/>
            <a:ext cx="1772402" cy="2243588"/>
            <a:chOff x="514783" y="3531140"/>
            <a:chExt cx="1772402" cy="2243588"/>
          </a:xfrm>
        </p:grpSpPr>
        <p:pic>
          <p:nvPicPr>
            <p:cNvPr id="43" name="Image 42"/>
            <p:cNvPicPr>
              <a:picLocks noChangeAspect="1"/>
            </p:cNvPicPr>
            <p:nvPr/>
          </p:nvPicPr>
          <p:blipFill>
            <a:blip r:embed="rId6"/>
            <a:stretch>
              <a:fillRect/>
            </a:stretch>
          </p:blipFill>
          <p:spPr>
            <a:xfrm>
              <a:off x="604253" y="3531140"/>
              <a:ext cx="1372633" cy="1317412"/>
            </a:xfrm>
            <a:prstGeom prst="rect">
              <a:avLst/>
            </a:prstGeom>
          </p:spPr>
        </p:pic>
        <p:sp>
          <p:nvSpPr>
            <p:cNvPr id="46" name="ZoneTexte 45"/>
            <p:cNvSpPr txBox="1"/>
            <p:nvPr/>
          </p:nvSpPr>
          <p:spPr>
            <a:xfrm>
              <a:off x="514783" y="4820621"/>
              <a:ext cx="1772402" cy="954107"/>
            </a:xfrm>
            <a:prstGeom prst="rect">
              <a:avLst/>
            </a:prstGeom>
            <a:noFill/>
          </p:spPr>
          <p:txBody>
            <a:bodyPr wrap="square" rtlCol="0">
              <a:spAutoFit/>
            </a:bodyPr>
            <a:lstStyle/>
            <a:p>
              <a:r>
                <a:rPr lang="fr-FR" sz="1400" b="1" dirty="0" smtClean="0">
                  <a:solidFill>
                    <a:srgbClr val="002060"/>
                  </a:solidFill>
                </a:rPr>
                <a:t>Madame JACHETE remplit un chèque et le donne à Monsieur JEVENDS </a:t>
              </a:r>
              <a:endParaRPr lang="fr-FR" sz="1400" b="1" dirty="0">
                <a:solidFill>
                  <a:srgbClr val="002060"/>
                </a:solidFill>
              </a:endParaRPr>
            </a:p>
          </p:txBody>
        </p:sp>
      </p:grpSp>
      <p:grpSp>
        <p:nvGrpSpPr>
          <p:cNvPr id="55" name="Groupe 54"/>
          <p:cNvGrpSpPr/>
          <p:nvPr/>
        </p:nvGrpSpPr>
        <p:grpSpPr>
          <a:xfrm>
            <a:off x="2662832" y="3532751"/>
            <a:ext cx="1772402" cy="2409807"/>
            <a:chOff x="2651534" y="3476108"/>
            <a:chExt cx="1772402" cy="2409807"/>
          </a:xfrm>
        </p:grpSpPr>
        <p:pic>
          <p:nvPicPr>
            <p:cNvPr id="47" name="Image 46"/>
            <p:cNvPicPr>
              <a:picLocks noChangeAspect="1"/>
            </p:cNvPicPr>
            <p:nvPr/>
          </p:nvPicPr>
          <p:blipFill>
            <a:blip r:embed="rId7"/>
            <a:stretch>
              <a:fillRect/>
            </a:stretch>
          </p:blipFill>
          <p:spPr>
            <a:xfrm>
              <a:off x="3071309" y="3476108"/>
              <a:ext cx="1082809" cy="1761196"/>
            </a:xfrm>
            <a:prstGeom prst="rect">
              <a:avLst/>
            </a:prstGeom>
          </p:spPr>
        </p:pic>
        <p:sp>
          <p:nvSpPr>
            <p:cNvPr id="49" name="ZoneTexte 48"/>
            <p:cNvSpPr txBox="1"/>
            <p:nvPr/>
          </p:nvSpPr>
          <p:spPr>
            <a:xfrm>
              <a:off x="2651534" y="5147251"/>
              <a:ext cx="1772402" cy="738664"/>
            </a:xfrm>
            <a:prstGeom prst="rect">
              <a:avLst/>
            </a:prstGeom>
            <a:noFill/>
          </p:spPr>
          <p:txBody>
            <a:bodyPr wrap="square" rtlCol="0">
              <a:spAutoFit/>
            </a:bodyPr>
            <a:lstStyle/>
            <a:p>
              <a:r>
                <a:rPr lang="fr-FR" sz="1400" b="1" dirty="0" smtClean="0">
                  <a:solidFill>
                    <a:srgbClr val="002060"/>
                  </a:solidFill>
                </a:rPr>
                <a:t>Monsieur JEVENDS dépose le chèque à sa banque</a:t>
              </a:r>
              <a:endParaRPr lang="fr-FR" sz="1400" b="1" dirty="0">
                <a:solidFill>
                  <a:srgbClr val="002060"/>
                </a:solidFill>
              </a:endParaRPr>
            </a:p>
          </p:txBody>
        </p:sp>
      </p:grpSp>
      <p:grpSp>
        <p:nvGrpSpPr>
          <p:cNvPr id="56" name="Groupe 55"/>
          <p:cNvGrpSpPr/>
          <p:nvPr/>
        </p:nvGrpSpPr>
        <p:grpSpPr>
          <a:xfrm>
            <a:off x="4927878" y="3537461"/>
            <a:ext cx="1696553" cy="2463523"/>
            <a:chOff x="4927878" y="3537461"/>
            <a:chExt cx="1696553" cy="2463523"/>
          </a:xfrm>
        </p:grpSpPr>
        <p:pic>
          <p:nvPicPr>
            <p:cNvPr id="50" name="Image 49"/>
            <p:cNvPicPr>
              <a:picLocks noChangeAspect="1"/>
            </p:cNvPicPr>
            <p:nvPr/>
          </p:nvPicPr>
          <p:blipFill>
            <a:blip r:embed="rId8"/>
            <a:stretch>
              <a:fillRect/>
            </a:stretch>
          </p:blipFill>
          <p:spPr>
            <a:xfrm>
              <a:off x="5076545" y="3537461"/>
              <a:ext cx="1245728" cy="1238729"/>
            </a:xfrm>
            <a:prstGeom prst="rect">
              <a:avLst/>
            </a:prstGeom>
          </p:spPr>
        </p:pic>
        <p:sp>
          <p:nvSpPr>
            <p:cNvPr id="51" name="ZoneTexte 50"/>
            <p:cNvSpPr txBox="1"/>
            <p:nvPr/>
          </p:nvSpPr>
          <p:spPr>
            <a:xfrm>
              <a:off x="4927878" y="4831433"/>
              <a:ext cx="1696553" cy="1169551"/>
            </a:xfrm>
            <a:prstGeom prst="rect">
              <a:avLst/>
            </a:prstGeom>
            <a:noFill/>
          </p:spPr>
          <p:txBody>
            <a:bodyPr wrap="square" rtlCol="0">
              <a:spAutoFit/>
            </a:bodyPr>
            <a:lstStyle/>
            <a:p>
              <a:r>
                <a:rPr lang="fr-FR" sz="1400" b="1" dirty="0" smtClean="0">
                  <a:solidFill>
                    <a:srgbClr val="002060"/>
                  </a:solidFill>
                </a:rPr>
                <a:t>La banque de Monsieur JEVENDS envoie le chèque à la banque de Madame JACHETE</a:t>
              </a:r>
              <a:endParaRPr lang="fr-FR" sz="1400" b="1" dirty="0">
                <a:solidFill>
                  <a:srgbClr val="002060"/>
                </a:solidFill>
              </a:endParaRPr>
            </a:p>
          </p:txBody>
        </p:sp>
      </p:grpSp>
      <p:grpSp>
        <p:nvGrpSpPr>
          <p:cNvPr id="57" name="Groupe 56"/>
          <p:cNvGrpSpPr/>
          <p:nvPr/>
        </p:nvGrpSpPr>
        <p:grpSpPr>
          <a:xfrm>
            <a:off x="7001298" y="3538790"/>
            <a:ext cx="1772402" cy="2427234"/>
            <a:chOff x="7001298" y="3538790"/>
            <a:chExt cx="1772402" cy="2427234"/>
          </a:xfrm>
        </p:grpSpPr>
        <p:pic>
          <p:nvPicPr>
            <p:cNvPr id="52" name="Image 51"/>
            <p:cNvPicPr>
              <a:picLocks noChangeAspect="1"/>
            </p:cNvPicPr>
            <p:nvPr/>
          </p:nvPicPr>
          <p:blipFill>
            <a:blip r:embed="rId9"/>
            <a:stretch>
              <a:fillRect/>
            </a:stretch>
          </p:blipFill>
          <p:spPr>
            <a:xfrm>
              <a:off x="7348780" y="3538790"/>
              <a:ext cx="1197197" cy="1151403"/>
            </a:xfrm>
            <a:prstGeom prst="rect">
              <a:avLst/>
            </a:prstGeom>
          </p:spPr>
        </p:pic>
        <p:sp>
          <p:nvSpPr>
            <p:cNvPr id="53" name="ZoneTexte 52"/>
            <p:cNvSpPr txBox="1"/>
            <p:nvPr/>
          </p:nvSpPr>
          <p:spPr>
            <a:xfrm>
              <a:off x="7001298" y="4873417"/>
              <a:ext cx="1772402" cy="1092607"/>
            </a:xfrm>
            <a:prstGeom prst="rect">
              <a:avLst/>
            </a:prstGeom>
            <a:noFill/>
          </p:spPr>
          <p:txBody>
            <a:bodyPr wrap="square" rtlCol="0">
              <a:spAutoFit/>
            </a:bodyPr>
            <a:lstStyle/>
            <a:p>
              <a:r>
                <a:rPr lang="fr-FR" sz="1300" b="1" dirty="0" smtClean="0">
                  <a:solidFill>
                    <a:srgbClr val="002060"/>
                  </a:solidFill>
                </a:rPr>
                <a:t>La banque de Mme JACHETE vérifie s’il y a assez d’argent sur son compte et accepte ou refuse le paiement</a:t>
              </a:r>
              <a:endParaRPr lang="fr-FR" sz="1300" b="1" dirty="0">
                <a:solidFill>
                  <a:srgbClr val="002060"/>
                </a:solidFill>
              </a:endParaRPr>
            </a:p>
          </p:txBody>
        </p:sp>
      </p:grpSp>
      <p:pic>
        <p:nvPicPr>
          <p:cNvPr id="58" name="Image 57"/>
          <p:cNvPicPr>
            <a:picLocks noChangeAspect="1"/>
          </p:cNvPicPr>
          <p:nvPr/>
        </p:nvPicPr>
        <p:blipFill>
          <a:blip r:embed="rId10"/>
          <a:stretch>
            <a:fillRect/>
          </a:stretch>
        </p:blipFill>
        <p:spPr>
          <a:xfrm>
            <a:off x="6750007" y="1273760"/>
            <a:ext cx="1412614" cy="1596174"/>
          </a:xfrm>
          <a:prstGeom prst="rect">
            <a:avLst/>
          </a:prstGeom>
        </p:spPr>
      </p:pic>
    </p:spTree>
    <p:extLst>
      <p:ext uri="{BB962C8B-B14F-4D97-AF65-F5344CB8AC3E}">
        <p14:creationId xmlns:p14="http://schemas.microsoft.com/office/powerpoint/2010/main" val="552023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13</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65063"/>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Comment paie-t-on?</a:t>
            </a:r>
            <a:endParaRPr lang="fr-FR" sz="4000" dirty="0">
              <a:solidFill>
                <a:srgbClr val="213B76"/>
              </a:solidFill>
              <a:latin typeface="Myriad Pro" panose="020B0503030403020204"/>
            </a:endParaRPr>
          </a:p>
        </p:txBody>
      </p:sp>
      <p:sp>
        <p:nvSpPr>
          <p:cNvPr id="14" name="ZoneTexte 13"/>
          <p:cNvSpPr txBox="1"/>
          <p:nvPr/>
        </p:nvSpPr>
        <p:spPr>
          <a:xfrm>
            <a:off x="2446783" y="995847"/>
            <a:ext cx="4250432" cy="430887"/>
          </a:xfrm>
          <a:prstGeom prst="rect">
            <a:avLst/>
          </a:prstGeom>
          <a:noFill/>
        </p:spPr>
        <p:txBody>
          <a:bodyPr wrap="square" rtlCol="0">
            <a:spAutoFit/>
          </a:bodyPr>
          <a:lstStyle/>
          <a:p>
            <a:r>
              <a:rPr lang="fr-FR" sz="2200" b="1" dirty="0" smtClean="0">
                <a:solidFill>
                  <a:schemeClr val="accent2"/>
                </a:solidFill>
              </a:rPr>
              <a:t>Les différents moyens de paiement</a:t>
            </a:r>
            <a:endParaRPr lang="fr-FR" sz="2200" b="1" dirty="0">
              <a:solidFill>
                <a:schemeClr val="accent2"/>
              </a:solidFill>
            </a:endParaRPr>
          </a:p>
        </p:txBody>
      </p:sp>
      <p:sp>
        <p:nvSpPr>
          <p:cNvPr id="2" name="ZoneTexte 1"/>
          <p:cNvSpPr txBox="1"/>
          <p:nvPr/>
        </p:nvSpPr>
        <p:spPr>
          <a:xfrm>
            <a:off x="3848099" y="1337519"/>
            <a:ext cx="2171701" cy="400110"/>
          </a:xfrm>
          <a:prstGeom prst="rect">
            <a:avLst/>
          </a:prstGeom>
          <a:noFill/>
        </p:spPr>
        <p:txBody>
          <a:bodyPr wrap="square" rtlCol="0">
            <a:spAutoFit/>
          </a:bodyPr>
          <a:lstStyle/>
          <a:p>
            <a:r>
              <a:rPr lang="fr-FR" sz="2000" b="1" dirty="0" smtClean="0">
                <a:solidFill>
                  <a:srgbClr val="CC0066"/>
                </a:solidFill>
                <a:latin typeface="Myriad Pro" panose="020B0503030403020204"/>
              </a:rPr>
              <a:t>Le chèque</a:t>
            </a:r>
            <a:endParaRPr lang="fr-FR" sz="2000" b="1" dirty="0">
              <a:solidFill>
                <a:srgbClr val="CC0066"/>
              </a:solidFill>
              <a:latin typeface="Myriad Pro" panose="020B0503030403020204"/>
            </a:endParaRPr>
          </a:p>
        </p:txBody>
      </p:sp>
      <p:pic>
        <p:nvPicPr>
          <p:cNvPr id="15" name="Image 14"/>
          <p:cNvPicPr>
            <a:picLocks noChangeAspect="1"/>
          </p:cNvPicPr>
          <p:nvPr/>
        </p:nvPicPr>
        <p:blipFill>
          <a:blip r:embed="rId4"/>
          <a:stretch>
            <a:fillRect/>
          </a:stretch>
        </p:blipFill>
        <p:spPr>
          <a:xfrm>
            <a:off x="185688" y="185456"/>
            <a:ext cx="1309174" cy="1241278"/>
          </a:xfrm>
          <a:prstGeom prst="rect">
            <a:avLst/>
          </a:prstGeom>
        </p:spPr>
      </p:pic>
      <p:sp>
        <p:nvSpPr>
          <p:cNvPr id="34" name="ZoneTexte 33"/>
          <p:cNvSpPr txBox="1"/>
          <p:nvPr/>
        </p:nvSpPr>
        <p:spPr>
          <a:xfrm>
            <a:off x="627153" y="2194355"/>
            <a:ext cx="5045514" cy="1015663"/>
          </a:xfrm>
          <a:prstGeom prst="rect">
            <a:avLst/>
          </a:prstGeom>
          <a:noFill/>
        </p:spPr>
        <p:txBody>
          <a:bodyPr wrap="square" rtlCol="0">
            <a:spAutoFit/>
          </a:bodyPr>
          <a:lstStyle/>
          <a:p>
            <a:r>
              <a:rPr lang="fr-FR" sz="2000" b="1" dirty="0" smtClean="0">
                <a:solidFill>
                  <a:srgbClr val="CC0066"/>
                </a:solidFill>
                <a:latin typeface="Myriad Pro" panose="020B0503030403020204"/>
              </a:rPr>
              <a:t>Et maintenant, entrainez-vous à remplir un chèque comme des grands ! Payez 45,50€ à Jade </a:t>
            </a:r>
            <a:r>
              <a:rPr lang="fr-FR" sz="2000" b="1" dirty="0" err="1" smtClean="0">
                <a:solidFill>
                  <a:srgbClr val="CC0066"/>
                </a:solidFill>
                <a:latin typeface="Myriad Pro" panose="020B0503030403020204"/>
              </a:rPr>
              <a:t>Orlargent</a:t>
            </a:r>
            <a:endParaRPr lang="fr-FR" sz="2000" b="1" dirty="0">
              <a:solidFill>
                <a:srgbClr val="CC0066"/>
              </a:solidFill>
              <a:latin typeface="Myriad Pro" panose="020B0503030403020204"/>
            </a:endParaRPr>
          </a:p>
        </p:txBody>
      </p:sp>
      <p:pic>
        <p:nvPicPr>
          <p:cNvPr id="3" name="Image 2"/>
          <p:cNvPicPr>
            <a:picLocks noChangeAspect="1"/>
          </p:cNvPicPr>
          <p:nvPr/>
        </p:nvPicPr>
        <p:blipFill>
          <a:blip r:embed="rId5"/>
          <a:stretch>
            <a:fillRect/>
          </a:stretch>
        </p:blipFill>
        <p:spPr>
          <a:xfrm>
            <a:off x="6909329" y="1662375"/>
            <a:ext cx="1285875" cy="1190625"/>
          </a:xfrm>
          <a:prstGeom prst="rect">
            <a:avLst/>
          </a:prstGeom>
        </p:spPr>
      </p:pic>
      <p:pic>
        <p:nvPicPr>
          <p:cNvPr id="8" name="Image 7"/>
          <p:cNvPicPr>
            <a:picLocks noChangeAspect="1"/>
          </p:cNvPicPr>
          <p:nvPr/>
        </p:nvPicPr>
        <p:blipFill>
          <a:blip r:embed="rId6"/>
          <a:stretch>
            <a:fillRect/>
          </a:stretch>
        </p:blipFill>
        <p:spPr>
          <a:xfrm>
            <a:off x="1354660" y="3459969"/>
            <a:ext cx="6701321" cy="2336072"/>
          </a:xfrm>
          <a:prstGeom prst="rect">
            <a:avLst/>
          </a:prstGeom>
        </p:spPr>
      </p:pic>
      <p:pic>
        <p:nvPicPr>
          <p:cNvPr id="10" name="Image 9"/>
          <p:cNvPicPr>
            <a:picLocks noChangeAspect="1"/>
          </p:cNvPicPr>
          <p:nvPr/>
        </p:nvPicPr>
        <p:blipFill>
          <a:blip r:embed="rId7"/>
          <a:stretch>
            <a:fillRect/>
          </a:stretch>
        </p:blipFill>
        <p:spPr>
          <a:xfrm>
            <a:off x="9494520" y="3459969"/>
            <a:ext cx="6840544" cy="2226223"/>
          </a:xfrm>
          <a:prstGeom prst="rect">
            <a:avLst/>
          </a:prstGeom>
        </p:spPr>
      </p:pic>
    </p:spTree>
    <p:extLst>
      <p:ext uri="{BB962C8B-B14F-4D97-AF65-F5344CB8AC3E}">
        <p14:creationId xmlns:p14="http://schemas.microsoft.com/office/powerpoint/2010/main" val="41751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61111E-6 1.85185E-6 L -0.8974 0.01759 " pathEditMode="relative" rAng="0" ptsTypes="AA">
                                      <p:cBhvr>
                                        <p:cTn id="6" dur="2000" fill="hold"/>
                                        <p:tgtEl>
                                          <p:spTgt spid="10"/>
                                        </p:tgtEl>
                                        <p:attrNameLst>
                                          <p:attrName>ppt_x</p:attrName>
                                          <p:attrName>ppt_y</p:attrName>
                                        </p:attrNameLst>
                                      </p:cBhvr>
                                      <p:rCtr x="-44878" y="88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14</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53490"/>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Comment paie-t-on?</a:t>
            </a:r>
            <a:endParaRPr lang="fr-FR" sz="4000" dirty="0">
              <a:solidFill>
                <a:srgbClr val="213B76"/>
              </a:solidFill>
              <a:latin typeface="Myriad Pro" panose="020B0503030403020204"/>
            </a:endParaRPr>
          </a:p>
        </p:txBody>
      </p:sp>
      <p:sp>
        <p:nvSpPr>
          <p:cNvPr id="14" name="ZoneTexte 13"/>
          <p:cNvSpPr txBox="1"/>
          <p:nvPr/>
        </p:nvSpPr>
        <p:spPr>
          <a:xfrm>
            <a:off x="2446783" y="995847"/>
            <a:ext cx="4250432" cy="430887"/>
          </a:xfrm>
          <a:prstGeom prst="rect">
            <a:avLst/>
          </a:prstGeom>
          <a:noFill/>
        </p:spPr>
        <p:txBody>
          <a:bodyPr wrap="square" rtlCol="0">
            <a:spAutoFit/>
          </a:bodyPr>
          <a:lstStyle/>
          <a:p>
            <a:r>
              <a:rPr lang="fr-FR" sz="2200" b="1" dirty="0" smtClean="0">
                <a:solidFill>
                  <a:schemeClr val="accent2"/>
                </a:solidFill>
              </a:rPr>
              <a:t>Les différents moyens de paiement</a:t>
            </a:r>
            <a:endParaRPr lang="fr-FR" sz="2200" b="1" dirty="0">
              <a:solidFill>
                <a:schemeClr val="accent2"/>
              </a:solidFill>
            </a:endParaRPr>
          </a:p>
        </p:txBody>
      </p:sp>
      <p:sp>
        <p:nvSpPr>
          <p:cNvPr id="2" name="ZoneTexte 1"/>
          <p:cNvSpPr txBox="1"/>
          <p:nvPr/>
        </p:nvSpPr>
        <p:spPr>
          <a:xfrm>
            <a:off x="3463934" y="1353520"/>
            <a:ext cx="2381251" cy="400110"/>
          </a:xfrm>
          <a:prstGeom prst="rect">
            <a:avLst/>
          </a:prstGeom>
          <a:noFill/>
        </p:spPr>
        <p:txBody>
          <a:bodyPr wrap="square" rtlCol="0">
            <a:spAutoFit/>
          </a:bodyPr>
          <a:lstStyle/>
          <a:p>
            <a:r>
              <a:rPr lang="fr-FR" sz="2000" b="1" dirty="0" smtClean="0">
                <a:solidFill>
                  <a:srgbClr val="CC0066"/>
                </a:solidFill>
                <a:latin typeface="Myriad Pro" panose="020B0503030403020204"/>
              </a:rPr>
              <a:t>La carte bancaire</a:t>
            </a:r>
            <a:endParaRPr lang="fr-FR" sz="2000" b="1" dirty="0">
              <a:solidFill>
                <a:srgbClr val="CC0066"/>
              </a:solidFill>
              <a:latin typeface="Myriad Pro" panose="020B0503030403020204"/>
            </a:endParaRPr>
          </a:p>
        </p:txBody>
      </p:sp>
      <p:sp>
        <p:nvSpPr>
          <p:cNvPr id="15" name="ZoneTexte 14"/>
          <p:cNvSpPr txBox="1"/>
          <p:nvPr/>
        </p:nvSpPr>
        <p:spPr>
          <a:xfrm>
            <a:off x="3463934" y="2160530"/>
            <a:ext cx="4422766" cy="923330"/>
          </a:xfrm>
          <a:prstGeom prst="rect">
            <a:avLst/>
          </a:prstGeom>
          <a:noFill/>
        </p:spPr>
        <p:txBody>
          <a:bodyPr wrap="square" rtlCol="0">
            <a:spAutoFit/>
          </a:bodyPr>
          <a:lstStyle/>
          <a:p>
            <a:r>
              <a:rPr lang="fr-FR" dirty="0" smtClean="0">
                <a:solidFill>
                  <a:srgbClr val="002060"/>
                </a:solidFill>
              </a:rPr>
              <a:t>La carte  bancaire est utilisée pour payer chez un commerçant ou pour retirer de l’argent au distributeur de billets</a:t>
            </a:r>
            <a:endParaRPr lang="fr-FR" dirty="0">
              <a:solidFill>
                <a:srgbClr val="002060"/>
              </a:solidFill>
            </a:endParaRPr>
          </a:p>
        </p:txBody>
      </p:sp>
      <p:pic>
        <p:nvPicPr>
          <p:cNvPr id="10" name="Image 9"/>
          <p:cNvPicPr>
            <a:picLocks noChangeAspect="1"/>
          </p:cNvPicPr>
          <p:nvPr/>
        </p:nvPicPr>
        <p:blipFill>
          <a:blip r:embed="rId4"/>
          <a:stretch>
            <a:fillRect/>
          </a:stretch>
        </p:blipFill>
        <p:spPr>
          <a:xfrm>
            <a:off x="1804732" y="1733816"/>
            <a:ext cx="1142048" cy="1469811"/>
          </a:xfrm>
          <a:prstGeom prst="rect">
            <a:avLst/>
          </a:prstGeom>
        </p:spPr>
      </p:pic>
      <p:pic>
        <p:nvPicPr>
          <p:cNvPr id="11" name="Image 10"/>
          <p:cNvPicPr>
            <a:picLocks noChangeAspect="1"/>
          </p:cNvPicPr>
          <p:nvPr/>
        </p:nvPicPr>
        <p:blipFill>
          <a:blip r:embed="rId5"/>
          <a:stretch>
            <a:fillRect/>
          </a:stretch>
        </p:blipFill>
        <p:spPr>
          <a:xfrm>
            <a:off x="385334" y="1896213"/>
            <a:ext cx="1419398" cy="1145016"/>
          </a:xfrm>
          <a:prstGeom prst="rect">
            <a:avLst/>
          </a:prstGeom>
        </p:spPr>
      </p:pic>
      <p:sp>
        <p:nvSpPr>
          <p:cNvPr id="18" name="ZoneTexte 17"/>
          <p:cNvSpPr txBox="1"/>
          <p:nvPr/>
        </p:nvSpPr>
        <p:spPr>
          <a:xfrm>
            <a:off x="3463934" y="3785361"/>
            <a:ext cx="4422766" cy="646331"/>
          </a:xfrm>
          <a:prstGeom prst="rect">
            <a:avLst/>
          </a:prstGeom>
          <a:noFill/>
        </p:spPr>
        <p:txBody>
          <a:bodyPr wrap="square" rtlCol="0">
            <a:spAutoFit/>
          </a:bodyPr>
          <a:lstStyle/>
          <a:p>
            <a:r>
              <a:rPr lang="fr-FR" dirty="0" smtClean="0">
                <a:solidFill>
                  <a:srgbClr val="002060"/>
                </a:solidFill>
              </a:rPr>
              <a:t>Il existe plusieurs types de cartes bancaires (de paiement, de retrait, de crédit etc.)</a:t>
            </a:r>
            <a:endParaRPr lang="fr-FR" dirty="0">
              <a:solidFill>
                <a:srgbClr val="002060"/>
              </a:solidFill>
            </a:endParaRPr>
          </a:p>
        </p:txBody>
      </p:sp>
      <p:pic>
        <p:nvPicPr>
          <p:cNvPr id="16" name="Image 15"/>
          <p:cNvPicPr>
            <a:picLocks noChangeAspect="1"/>
          </p:cNvPicPr>
          <p:nvPr/>
        </p:nvPicPr>
        <p:blipFill>
          <a:blip r:embed="rId6"/>
          <a:stretch>
            <a:fillRect/>
          </a:stretch>
        </p:blipFill>
        <p:spPr>
          <a:xfrm>
            <a:off x="1151087" y="3621191"/>
            <a:ext cx="1348834" cy="894490"/>
          </a:xfrm>
          <a:prstGeom prst="rect">
            <a:avLst/>
          </a:prstGeom>
        </p:spPr>
      </p:pic>
      <p:sp>
        <p:nvSpPr>
          <p:cNvPr id="21" name="ZoneTexte 20"/>
          <p:cNvSpPr txBox="1"/>
          <p:nvPr/>
        </p:nvSpPr>
        <p:spPr>
          <a:xfrm>
            <a:off x="3463934" y="5195134"/>
            <a:ext cx="4422766" cy="923330"/>
          </a:xfrm>
          <a:prstGeom prst="rect">
            <a:avLst/>
          </a:prstGeom>
          <a:noFill/>
        </p:spPr>
        <p:txBody>
          <a:bodyPr wrap="square" rtlCol="0">
            <a:spAutoFit/>
          </a:bodyPr>
          <a:lstStyle/>
          <a:p>
            <a:pPr algn="just"/>
            <a:r>
              <a:rPr lang="fr-FR" dirty="0" smtClean="0">
                <a:solidFill>
                  <a:srgbClr val="002060"/>
                </a:solidFill>
              </a:rPr>
              <a:t>Je peux avoir une carte de retrait ou une carte prépayée à partir de 12 ans avec l’autorisation de mes parents</a:t>
            </a:r>
            <a:endParaRPr lang="fr-FR" dirty="0">
              <a:solidFill>
                <a:srgbClr val="002060"/>
              </a:solidFill>
            </a:endParaRPr>
          </a:p>
        </p:txBody>
      </p:sp>
      <p:pic>
        <p:nvPicPr>
          <p:cNvPr id="22" name="Image 21"/>
          <p:cNvPicPr>
            <a:picLocks noChangeAspect="1"/>
          </p:cNvPicPr>
          <p:nvPr/>
        </p:nvPicPr>
        <p:blipFill>
          <a:blip r:embed="rId7"/>
          <a:stretch>
            <a:fillRect/>
          </a:stretch>
        </p:blipFill>
        <p:spPr>
          <a:xfrm>
            <a:off x="1076355" y="4933245"/>
            <a:ext cx="1498298" cy="1280155"/>
          </a:xfrm>
          <a:prstGeom prst="rect">
            <a:avLst/>
          </a:prstGeom>
        </p:spPr>
      </p:pic>
      <p:pic>
        <p:nvPicPr>
          <p:cNvPr id="17" name="Image 16"/>
          <p:cNvPicPr>
            <a:picLocks noChangeAspect="1"/>
          </p:cNvPicPr>
          <p:nvPr/>
        </p:nvPicPr>
        <p:blipFill>
          <a:blip r:embed="rId8"/>
          <a:stretch>
            <a:fillRect/>
          </a:stretch>
        </p:blipFill>
        <p:spPr>
          <a:xfrm>
            <a:off x="185688" y="185456"/>
            <a:ext cx="1309174" cy="1241278"/>
          </a:xfrm>
          <a:prstGeom prst="rect">
            <a:avLst/>
          </a:prstGeom>
        </p:spPr>
      </p:pic>
    </p:spTree>
    <p:extLst>
      <p:ext uri="{BB962C8B-B14F-4D97-AF65-F5344CB8AC3E}">
        <p14:creationId xmlns:p14="http://schemas.microsoft.com/office/powerpoint/2010/main" val="33474315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Image 44"/>
          <p:cNvPicPr>
            <a:picLocks noChangeAspect="1"/>
          </p:cNvPicPr>
          <p:nvPr/>
        </p:nvPicPr>
        <p:blipFill>
          <a:blip r:embed="rId3"/>
          <a:stretch>
            <a:fillRect/>
          </a:stretch>
        </p:blipFill>
        <p:spPr>
          <a:xfrm rot="216858">
            <a:off x="6070732" y="2790640"/>
            <a:ext cx="1252965" cy="835310"/>
          </a:xfrm>
          <a:prstGeom prst="rect">
            <a:avLst/>
          </a:prstGeom>
          <a:scene3d>
            <a:camera prst="orthographicFront">
              <a:rot lat="0" lon="300002" rev="0"/>
            </a:camera>
            <a:lightRig rig="threePt" dir="t"/>
          </a:scene3d>
        </p:spPr>
      </p:pic>
      <p:pic>
        <p:nvPicPr>
          <p:cNvPr id="44" name="Image 43"/>
          <p:cNvPicPr>
            <a:picLocks noChangeAspect="1"/>
          </p:cNvPicPr>
          <p:nvPr/>
        </p:nvPicPr>
        <p:blipFill>
          <a:blip r:embed="rId3"/>
          <a:stretch>
            <a:fillRect/>
          </a:stretch>
        </p:blipFill>
        <p:spPr>
          <a:xfrm>
            <a:off x="4033585" y="2745535"/>
            <a:ext cx="1252965" cy="835310"/>
          </a:xfrm>
          <a:prstGeom prst="rect">
            <a:avLst/>
          </a:prstGeom>
        </p:spPr>
      </p:pic>
      <p:pic>
        <p:nvPicPr>
          <p:cNvPr id="37" name="Image 36"/>
          <p:cNvPicPr>
            <a:picLocks noChangeAspect="1"/>
          </p:cNvPicPr>
          <p:nvPr/>
        </p:nvPicPr>
        <p:blipFill>
          <a:blip r:embed="rId3"/>
          <a:stretch>
            <a:fillRect/>
          </a:stretch>
        </p:blipFill>
        <p:spPr>
          <a:xfrm>
            <a:off x="1744897" y="2790640"/>
            <a:ext cx="1252965" cy="835310"/>
          </a:xfrm>
          <a:prstGeom prst="rect">
            <a:avLst/>
          </a:prstGeom>
        </p:spPr>
      </p:pic>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15</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65063"/>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Comment paie-t-on?</a:t>
            </a:r>
            <a:endParaRPr lang="fr-FR" sz="4000" dirty="0">
              <a:solidFill>
                <a:srgbClr val="213B76"/>
              </a:solidFill>
              <a:latin typeface="Myriad Pro" panose="020B0503030403020204"/>
            </a:endParaRPr>
          </a:p>
        </p:txBody>
      </p:sp>
      <p:sp>
        <p:nvSpPr>
          <p:cNvPr id="14" name="ZoneTexte 13"/>
          <p:cNvSpPr txBox="1"/>
          <p:nvPr/>
        </p:nvSpPr>
        <p:spPr>
          <a:xfrm>
            <a:off x="2446783" y="995847"/>
            <a:ext cx="4250432" cy="430887"/>
          </a:xfrm>
          <a:prstGeom prst="rect">
            <a:avLst/>
          </a:prstGeom>
          <a:noFill/>
        </p:spPr>
        <p:txBody>
          <a:bodyPr wrap="square" rtlCol="0">
            <a:spAutoFit/>
          </a:bodyPr>
          <a:lstStyle/>
          <a:p>
            <a:r>
              <a:rPr lang="fr-FR" sz="2200" b="1" dirty="0" smtClean="0">
                <a:solidFill>
                  <a:schemeClr val="accent2"/>
                </a:solidFill>
              </a:rPr>
              <a:t>Les différents moyens de paiement</a:t>
            </a:r>
            <a:endParaRPr lang="fr-FR" sz="2200" b="1" dirty="0">
              <a:solidFill>
                <a:schemeClr val="accent2"/>
              </a:solidFill>
            </a:endParaRPr>
          </a:p>
        </p:txBody>
      </p:sp>
      <p:sp>
        <p:nvSpPr>
          <p:cNvPr id="2" name="ZoneTexte 1"/>
          <p:cNvSpPr txBox="1"/>
          <p:nvPr/>
        </p:nvSpPr>
        <p:spPr>
          <a:xfrm>
            <a:off x="2154110" y="1350395"/>
            <a:ext cx="5352855" cy="400110"/>
          </a:xfrm>
          <a:prstGeom prst="rect">
            <a:avLst/>
          </a:prstGeom>
          <a:noFill/>
        </p:spPr>
        <p:txBody>
          <a:bodyPr wrap="square" rtlCol="0">
            <a:spAutoFit/>
          </a:bodyPr>
          <a:lstStyle/>
          <a:p>
            <a:r>
              <a:rPr lang="fr-FR" sz="2000" b="1" dirty="0" smtClean="0">
                <a:solidFill>
                  <a:srgbClr val="CC0066"/>
                </a:solidFill>
                <a:latin typeface="Myriad Pro" panose="020B0503030403020204"/>
              </a:rPr>
              <a:t>La carte bancaire – Paiement par mobile</a:t>
            </a:r>
            <a:endParaRPr lang="fr-FR" sz="2000" b="1" dirty="0">
              <a:solidFill>
                <a:srgbClr val="CC0066"/>
              </a:solidFill>
              <a:latin typeface="Myriad Pro" panose="020B0503030403020204"/>
            </a:endParaRPr>
          </a:p>
        </p:txBody>
      </p:sp>
      <p:pic>
        <p:nvPicPr>
          <p:cNvPr id="15" name="Image 14"/>
          <p:cNvPicPr>
            <a:picLocks noChangeAspect="1"/>
          </p:cNvPicPr>
          <p:nvPr/>
        </p:nvPicPr>
        <p:blipFill>
          <a:blip r:embed="rId5"/>
          <a:stretch>
            <a:fillRect/>
          </a:stretch>
        </p:blipFill>
        <p:spPr>
          <a:xfrm>
            <a:off x="185688" y="185456"/>
            <a:ext cx="1309174" cy="1241278"/>
          </a:xfrm>
          <a:prstGeom prst="rect">
            <a:avLst/>
          </a:prstGeom>
        </p:spPr>
      </p:pic>
      <p:sp>
        <p:nvSpPr>
          <p:cNvPr id="17" name="ZoneTexte 16"/>
          <p:cNvSpPr txBox="1"/>
          <p:nvPr/>
        </p:nvSpPr>
        <p:spPr>
          <a:xfrm>
            <a:off x="358981" y="1876766"/>
            <a:ext cx="5126569" cy="1015663"/>
          </a:xfrm>
          <a:prstGeom prst="rect">
            <a:avLst/>
          </a:prstGeom>
          <a:noFill/>
        </p:spPr>
        <p:txBody>
          <a:bodyPr wrap="square" rtlCol="0">
            <a:spAutoFit/>
          </a:bodyPr>
          <a:lstStyle/>
          <a:p>
            <a:pPr algn="just"/>
            <a:r>
              <a:rPr lang="fr-FR" sz="2000" b="1" dirty="0" smtClean="0">
                <a:solidFill>
                  <a:srgbClr val="CC0066"/>
                </a:solidFill>
                <a:latin typeface="Myriad Pro" panose="020B0503030403020204"/>
              </a:rPr>
              <a:t>Aidez la fourmi à </a:t>
            </a:r>
            <a:r>
              <a:rPr lang="fr-FR" sz="2000" b="1" dirty="0">
                <a:solidFill>
                  <a:srgbClr val="CC0066"/>
                </a:solidFill>
                <a:latin typeface="Myriad Pro" panose="020B0503030403020204"/>
              </a:rPr>
              <a:t>placer les images dans </a:t>
            </a:r>
            <a:r>
              <a:rPr lang="fr-FR" sz="2000" b="1" dirty="0" smtClean="0">
                <a:solidFill>
                  <a:srgbClr val="CC0066"/>
                </a:solidFill>
                <a:latin typeface="Myriad Pro" panose="020B0503030403020204"/>
              </a:rPr>
              <a:t>le bon ordre pour comprendre comment fonctionne le paiement par mobile</a:t>
            </a:r>
            <a:endParaRPr lang="fr-FR" sz="2000" b="1" dirty="0">
              <a:solidFill>
                <a:srgbClr val="CC0066"/>
              </a:solidFill>
              <a:latin typeface="Myriad Pro" panose="020B0503030403020204"/>
            </a:endParaRPr>
          </a:p>
        </p:txBody>
      </p:sp>
      <p:sp>
        <p:nvSpPr>
          <p:cNvPr id="10" name="ZoneTexte 9"/>
          <p:cNvSpPr txBox="1"/>
          <p:nvPr/>
        </p:nvSpPr>
        <p:spPr>
          <a:xfrm>
            <a:off x="253409" y="4320861"/>
            <a:ext cx="1038578" cy="369332"/>
          </a:xfrm>
          <a:prstGeom prst="rect">
            <a:avLst/>
          </a:prstGeom>
          <a:noFill/>
        </p:spPr>
        <p:txBody>
          <a:bodyPr wrap="square" rtlCol="0">
            <a:spAutoFit/>
          </a:bodyPr>
          <a:lstStyle/>
          <a:p>
            <a:r>
              <a:rPr lang="fr-FR" b="1" dirty="0" smtClean="0">
                <a:solidFill>
                  <a:srgbClr val="002060"/>
                </a:solidFill>
              </a:rPr>
              <a:t>1</a:t>
            </a:r>
            <a:endParaRPr lang="fr-FR" b="1" dirty="0">
              <a:solidFill>
                <a:srgbClr val="002060"/>
              </a:solidFill>
            </a:endParaRPr>
          </a:p>
        </p:txBody>
      </p:sp>
      <p:sp>
        <p:nvSpPr>
          <p:cNvPr id="22" name="ZoneTexte 21"/>
          <p:cNvSpPr txBox="1"/>
          <p:nvPr/>
        </p:nvSpPr>
        <p:spPr>
          <a:xfrm>
            <a:off x="4621708" y="4331032"/>
            <a:ext cx="1038578" cy="646331"/>
          </a:xfrm>
          <a:prstGeom prst="rect">
            <a:avLst/>
          </a:prstGeom>
          <a:noFill/>
        </p:spPr>
        <p:txBody>
          <a:bodyPr wrap="square" rtlCol="0">
            <a:spAutoFit/>
          </a:bodyPr>
          <a:lstStyle/>
          <a:p>
            <a:r>
              <a:rPr lang="fr-FR" b="1" dirty="0" smtClean="0">
                <a:solidFill>
                  <a:srgbClr val="002060"/>
                </a:solidFill>
              </a:rPr>
              <a:t>3</a:t>
            </a:r>
          </a:p>
          <a:p>
            <a:endParaRPr lang="fr-FR" b="1" dirty="0">
              <a:solidFill>
                <a:srgbClr val="002060"/>
              </a:solidFill>
            </a:endParaRPr>
          </a:p>
        </p:txBody>
      </p:sp>
      <p:sp>
        <p:nvSpPr>
          <p:cNvPr id="38" name="Rectangle 37"/>
          <p:cNvSpPr/>
          <p:nvPr/>
        </p:nvSpPr>
        <p:spPr>
          <a:xfrm>
            <a:off x="2669812" y="3448304"/>
            <a:ext cx="1735847" cy="2579963"/>
          </a:xfrm>
          <a:prstGeom prst="rect">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a:off x="4927878" y="3459592"/>
            <a:ext cx="1696553" cy="2568675"/>
          </a:xfrm>
          <a:prstGeom prst="rect">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angle 39"/>
          <p:cNvSpPr/>
          <p:nvPr/>
        </p:nvSpPr>
        <p:spPr>
          <a:xfrm>
            <a:off x="7034877" y="3459593"/>
            <a:ext cx="1714011" cy="2568674"/>
          </a:xfrm>
          <a:prstGeom prst="rect">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ZoneTexte 40"/>
          <p:cNvSpPr txBox="1"/>
          <p:nvPr/>
        </p:nvSpPr>
        <p:spPr>
          <a:xfrm>
            <a:off x="2331358" y="4320861"/>
            <a:ext cx="1038578" cy="369332"/>
          </a:xfrm>
          <a:prstGeom prst="rect">
            <a:avLst/>
          </a:prstGeom>
          <a:noFill/>
        </p:spPr>
        <p:txBody>
          <a:bodyPr wrap="square" rtlCol="0">
            <a:spAutoFit/>
          </a:bodyPr>
          <a:lstStyle/>
          <a:p>
            <a:r>
              <a:rPr lang="fr-FR" b="1" dirty="0" smtClean="0">
                <a:solidFill>
                  <a:srgbClr val="002060"/>
                </a:solidFill>
              </a:rPr>
              <a:t>2</a:t>
            </a:r>
            <a:endParaRPr lang="fr-FR" b="1" dirty="0">
              <a:solidFill>
                <a:srgbClr val="002060"/>
              </a:solidFill>
            </a:endParaRPr>
          </a:p>
        </p:txBody>
      </p:sp>
      <p:sp>
        <p:nvSpPr>
          <p:cNvPr id="42" name="ZoneTexte 41"/>
          <p:cNvSpPr txBox="1"/>
          <p:nvPr/>
        </p:nvSpPr>
        <p:spPr>
          <a:xfrm>
            <a:off x="6697215" y="4327033"/>
            <a:ext cx="1038578" cy="646331"/>
          </a:xfrm>
          <a:prstGeom prst="rect">
            <a:avLst/>
          </a:prstGeom>
          <a:noFill/>
        </p:spPr>
        <p:txBody>
          <a:bodyPr wrap="square" rtlCol="0">
            <a:spAutoFit/>
          </a:bodyPr>
          <a:lstStyle/>
          <a:p>
            <a:r>
              <a:rPr lang="fr-FR" b="1" dirty="0" smtClean="0">
                <a:solidFill>
                  <a:srgbClr val="002060"/>
                </a:solidFill>
              </a:rPr>
              <a:t>4</a:t>
            </a:r>
          </a:p>
          <a:p>
            <a:endParaRPr lang="fr-FR" b="1" dirty="0">
              <a:solidFill>
                <a:srgbClr val="002060"/>
              </a:solidFill>
            </a:endParaRPr>
          </a:p>
        </p:txBody>
      </p:sp>
      <p:pic>
        <p:nvPicPr>
          <p:cNvPr id="58" name="Image 57"/>
          <p:cNvPicPr>
            <a:picLocks noChangeAspect="1"/>
          </p:cNvPicPr>
          <p:nvPr/>
        </p:nvPicPr>
        <p:blipFill>
          <a:blip r:embed="rId6"/>
          <a:stretch>
            <a:fillRect/>
          </a:stretch>
        </p:blipFill>
        <p:spPr>
          <a:xfrm>
            <a:off x="7213200" y="1312218"/>
            <a:ext cx="1412614" cy="1596174"/>
          </a:xfrm>
          <a:prstGeom prst="rect">
            <a:avLst/>
          </a:prstGeom>
        </p:spPr>
      </p:pic>
      <p:sp>
        <p:nvSpPr>
          <p:cNvPr id="36" name="Rectangle 35"/>
          <p:cNvSpPr/>
          <p:nvPr/>
        </p:nvSpPr>
        <p:spPr>
          <a:xfrm>
            <a:off x="550256" y="3447044"/>
            <a:ext cx="1745629" cy="2581223"/>
          </a:xfrm>
          <a:prstGeom prst="rect">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0" name="Groupe 19"/>
          <p:cNvGrpSpPr/>
          <p:nvPr/>
        </p:nvGrpSpPr>
        <p:grpSpPr>
          <a:xfrm>
            <a:off x="565229" y="3489778"/>
            <a:ext cx="1874701" cy="2602384"/>
            <a:chOff x="589869" y="3519664"/>
            <a:chExt cx="1874701" cy="2602384"/>
          </a:xfrm>
        </p:grpSpPr>
        <p:sp>
          <p:nvSpPr>
            <p:cNvPr id="46" name="ZoneTexte 45"/>
            <p:cNvSpPr txBox="1"/>
            <p:nvPr/>
          </p:nvSpPr>
          <p:spPr>
            <a:xfrm>
              <a:off x="589869" y="4783220"/>
              <a:ext cx="1874701" cy="1338828"/>
            </a:xfrm>
            <a:prstGeom prst="rect">
              <a:avLst/>
            </a:prstGeom>
            <a:noFill/>
          </p:spPr>
          <p:txBody>
            <a:bodyPr wrap="square" rtlCol="0">
              <a:spAutoFit/>
            </a:bodyPr>
            <a:lstStyle/>
            <a:p>
              <a:r>
                <a:rPr lang="fr-FR" sz="1300" b="1" dirty="0" smtClean="0">
                  <a:solidFill>
                    <a:srgbClr val="002060"/>
                  </a:solidFill>
                </a:rPr>
                <a:t>Monsieur JACHETE télécharge une application sur son smartphone et enregistre sa carte bancaire</a:t>
              </a:r>
              <a:endParaRPr lang="fr-FR" sz="1300" b="1" dirty="0">
                <a:solidFill>
                  <a:srgbClr val="002060"/>
                </a:solidFill>
              </a:endParaRPr>
            </a:p>
          </p:txBody>
        </p:sp>
        <p:pic>
          <p:nvPicPr>
            <p:cNvPr id="3" name="Image 2"/>
            <p:cNvPicPr>
              <a:picLocks noChangeAspect="1"/>
            </p:cNvPicPr>
            <p:nvPr/>
          </p:nvPicPr>
          <p:blipFill>
            <a:blip r:embed="rId7"/>
            <a:stretch>
              <a:fillRect/>
            </a:stretch>
          </p:blipFill>
          <p:spPr>
            <a:xfrm>
              <a:off x="728649" y="3519664"/>
              <a:ext cx="1157020" cy="1239664"/>
            </a:xfrm>
            <a:prstGeom prst="rect">
              <a:avLst/>
            </a:prstGeom>
          </p:spPr>
        </p:pic>
      </p:grpSp>
      <p:grpSp>
        <p:nvGrpSpPr>
          <p:cNvPr id="16" name="Groupe 15"/>
          <p:cNvGrpSpPr/>
          <p:nvPr/>
        </p:nvGrpSpPr>
        <p:grpSpPr>
          <a:xfrm>
            <a:off x="4902279" y="3684701"/>
            <a:ext cx="1794935" cy="2388610"/>
            <a:chOff x="4902279" y="3684701"/>
            <a:chExt cx="1794935" cy="2388610"/>
          </a:xfrm>
        </p:grpSpPr>
        <p:sp>
          <p:nvSpPr>
            <p:cNvPr id="51" name="ZoneTexte 50"/>
            <p:cNvSpPr txBox="1"/>
            <p:nvPr/>
          </p:nvSpPr>
          <p:spPr>
            <a:xfrm>
              <a:off x="4902279" y="4780649"/>
              <a:ext cx="1794935" cy="1292662"/>
            </a:xfrm>
            <a:prstGeom prst="rect">
              <a:avLst/>
            </a:prstGeom>
            <a:noFill/>
          </p:spPr>
          <p:txBody>
            <a:bodyPr wrap="square" rtlCol="0">
              <a:spAutoFit/>
            </a:bodyPr>
            <a:lstStyle/>
            <a:p>
              <a:r>
                <a:rPr lang="fr-FR" sz="1300" b="1" dirty="0" smtClean="0">
                  <a:solidFill>
                    <a:srgbClr val="002060"/>
                  </a:solidFill>
                </a:rPr>
                <a:t>Le terminal de paiement du vendeur demande à la banque de Monsieur JACHETE s’il y a assez d’argent sur son compte</a:t>
              </a:r>
              <a:endParaRPr lang="fr-FR" sz="1300" b="1" dirty="0">
                <a:solidFill>
                  <a:srgbClr val="002060"/>
                </a:solidFill>
              </a:endParaRPr>
            </a:p>
          </p:txBody>
        </p:sp>
        <p:pic>
          <p:nvPicPr>
            <p:cNvPr id="12" name="Image 11"/>
            <p:cNvPicPr>
              <a:picLocks noChangeAspect="1"/>
            </p:cNvPicPr>
            <p:nvPr/>
          </p:nvPicPr>
          <p:blipFill>
            <a:blip r:embed="rId8"/>
            <a:stretch>
              <a:fillRect/>
            </a:stretch>
          </p:blipFill>
          <p:spPr>
            <a:xfrm>
              <a:off x="4998251" y="3684701"/>
              <a:ext cx="1482778" cy="1040298"/>
            </a:xfrm>
            <a:prstGeom prst="rect">
              <a:avLst/>
            </a:prstGeom>
          </p:spPr>
        </p:pic>
      </p:grpSp>
      <p:grpSp>
        <p:nvGrpSpPr>
          <p:cNvPr id="18" name="Groupe 17"/>
          <p:cNvGrpSpPr/>
          <p:nvPr/>
        </p:nvGrpSpPr>
        <p:grpSpPr>
          <a:xfrm>
            <a:off x="7001298" y="3555329"/>
            <a:ext cx="1772402" cy="2410695"/>
            <a:chOff x="7001298" y="3555329"/>
            <a:chExt cx="1772402" cy="2410695"/>
          </a:xfrm>
        </p:grpSpPr>
        <p:sp>
          <p:nvSpPr>
            <p:cNvPr id="53" name="ZoneTexte 52"/>
            <p:cNvSpPr txBox="1"/>
            <p:nvPr/>
          </p:nvSpPr>
          <p:spPr>
            <a:xfrm>
              <a:off x="7001298" y="4873417"/>
              <a:ext cx="1772402" cy="1092607"/>
            </a:xfrm>
            <a:prstGeom prst="rect">
              <a:avLst/>
            </a:prstGeom>
            <a:noFill/>
          </p:spPr>
          <p:txBody>
            <a:bodyPr wrap="square" rtlCol="0">
              <a:spAutoFit/>
            </a:bodyPr>
            <a:lstStyle/>
            <a:p>
              <a:r>
                <a:rPr lang="fr-FR" sz="1300" b="1" dirty="0" smtClean="0">
                  <a:solidFill>
                    <a:srgbClr val="002060"/>
                  </a:solidFill>
                </a:rPr>
                <a:t>S’il y a assez d’argent, la banque de Monsieur JACHETE autorise le paiement et transfère l’argent</a:t>
              </a:r>
              <a:endParaRPr lang="fr-FR" sz="1300" b="1" dirty="0">
                <a:solidFill>
                  <a:srgbClr val="002060"/>
                </a:solidFill>
              </a:endParaRPr>
            </a:p>
          </p:txBody>
        </p:sp>
        <p:pic>
          <p:nvPicPr>
            <p:cNvPr id="9" name="Image 8"/>
            <p:cNvPicPr>
              <a:picLocks noChangeAspect="1"/>
            </p:cNvPicPr>
            <p:nvPr/>
          </p:nvPicPr>
          <p:blipFill>
            <a:blip r:embed="rId9"/>
            <a:stretch>
              <a:fillRect/>
            </a:stretch>
          </p:blipFill>
          <p:spPr>
            <a:xfrm>
              <a:off x="7083558" y="3555329"/>
              <a:ext cx="1650641" cy="1152010"/>
            </a:xfrm>
            <a:prstGeom prst="rect">
              <a:avLst/>
            </a:prstGeom>
          </p:spPr>
        </p:pic>
      </p:grpSp>
      <p:grpSp>
        <p:nvGrpSpPr>
          <p:cNvPr id="21" name="Groupe 20"/>
          <p:cNvGrpSpPr/>
          <p:nvPr/>
        </p:nvGrpSpPr>
        <p:grpSpPr>
          <a:xfrm>
            <a:off x="2696221" y="3489778"/>
            <a:ext cx="1772402" cy="2484416"/>
            <a:chOff x="2696221" y="3489778"/>
            <a:chExt cx="1772402" cy="2484416"/>
          </a:xfrm>
        </p:grpSpPr>
        <p:pic>
          <p:nvPicPr>
            <p:cNvPr id="48" name="Image 4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400000">
              <a:off x="2745322" y="3489778"/>
              <a:ext cx="309661" cy="309661"/>
            </a:xfrm>
            <a:prstGeom prst="rect">
              <a:avLst/>
            </a:prstGeom>
          </p:spPr>
        </p:pic>
        <p:grpSp>
          <p:nvGrpSpPr>
            <p:cNvPr id="13" name="Groupe 12"/>
            <p:cNvGrpSpPr/>
            <p:nvPr/>
          </p:nvGrpSpPr>
          <p:grpSpPr>
            <a:xfrm>
              <a:off x="2696221" y="3727573"/>
              <a:ext cx="1772402" cy="2246621"/>
              <a:chOff x="2696221" y="3727573"/>
              <a:chExt cx="1772402" cy="2246621"/>
            </a:xfrm>
          </p:grpSpPr>
          <p:sp>
            <p:nvSpPr>
              <p:cNvPr id="49" name="ZoneTexte 48"/>
              <p:cNvSpPr txBox="1"/>
              <p:nvPr/>
            </p:nvSpPr>
            <p:spPr>
              <a:xfrm>
                <a:off x="2696221" y="4881587"/>
                <a:ext cx="1772402" cy="1092607"/>
              </a:xfrm>
              <a:prstGeom prst="rect">
                <a:avLst/>
              </a:prstGeom>
              <a:noFill/>
            </p:spPr>
            <p:txBody>
              <a:bodyPr wrap="square" rtlCol="0">
                <a:spAutoFit/>
              </a:bodyPr>
              <a:lstStyle/>
              <a:p>
                <a:r>
                  <a:rPr lang="fr-FR" sz="1300" b="1" dirty="0" smtClean="0">
                    <a:solidFill>
                      <a:srgbClr val="002060"/>
                    </a:solidFill>
                  </a:rPr>
                  <a:t>Monsieur JACHETE ouvre son appli et approche son mobile du terminal de paiement du vendeur</a:t>
                </a:r>
                <a:endParaRPr lang="fr-FR" sz="1300" b="1" dirty="0">
                  <a:solidFill>
                    <a:srgbClr val="002060"/>
                  </a:solidFill>
                </a:endParaRPr>
              </a:p>
            </p:txBody>
          </p:sp>
          <p:pic>
            <p:nvPicPr>
              <p:cNvPr id="11" name="Image 10"/>
              <p:cNvPicPr>
                <a:picLocks noChangeAspect="1"/>
              </p:cNvPicPr>
              <p:nvPr/>
            </p:nvPicPr>
            <p:blipFill>
              <a:blip r:embed="rId11"/>
              <a:stretch>
                <a:fillRect/>
              </a:stretch>
            </p:blipFill>
            <p:spPr>
              <a:xfrm>
                <a:off x="2833159" y="3727573"/>
                <a:ext cx="1379723" cy="1138513"/>
              </a:xfrm>
              <a:prstGeom prst="rect">
                <a:avLst/>
              </a:prstGeom>
            </p:spPr>
          </p:pic>
        </p:grpSp>
      </p:grpSp>
    </p:spTree>
    <p:extLst>
      <p:ext uri="{BB962C8B-B14F-4D97-AF65-F5344CB8AC3E}">
        <p14:creationId xmlns:p14="http://schemas.microsoft.com/office/powerpoint/2010/main" val="1880851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16</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53490"/>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Comment paie-t-on?</a:t>
            </a:r>
            <a:endParaRPr lang="fr-FR" sz="4000" dirty="0">
              <a:solidFill>
                <a:srgbClr val="213B76"/>
              </a:solidFill>
              <a:latin typeface="Myriad Pro" panose="020B0503030403020204"/>
            </a:endParaRPr>
          </a:p>
        </p:txBody>
      </p:sp>
      <p:sp>
        <p:nvSpPr>
          <p:cNvPr id="14" name="ZoneTexte 13"/>
          <p:cNvSpPr txBox="1"/>
          <p:nvPr/>
        </p:nvSpPr>
        <p:spPr>
          <a:xfrm>
            <a:off x="2946780" y="992740"/>
            <a:ext cx="4250432" cy="430887"/>
          </a:xfrm>
          <a:prstGeom prst="rect">
            <a:avLst/>
          </a:prstGeom>
          <a:noFill/>
        </p:spPr>
        <p:txBody>
          <a:bodyPr wrap="square" rtlCol="0">
            <a:spAutoFit/>
          </a:bodyPr>
          <a:lstStyle/>
          <a:p>
            <a:r>
              <a:rPr lang="fr-FR" sz="2200" b="1" dirty="0" smtClean="0">
                <a:solidFill>
                  <a:schemeClr val="accent2"/>
                </a:solidFill>
              </a:rPr>
              <a:t>Les bons gestes à adopter</a:t>
            </a:r>
            <a:endParaRPr lang="fr-FR" sz="2200" b="1" dirty="0">
              <a:solidFill>
                <a:schemeClr val="accent2"/>
              </a:solidFill>
            </a:endParaRPr>
          </a:p>
        </p:txBody>
      </p:sp>
      <p:sp>
        <p:nvSpPr>
          <p:cNvPr id="15" name="ZoneTexte 14"/>
          <p:cNvSpPr txBox="1"/>
          <p:nvPr/>
        </p:nvSpPr>
        <p:spPr>
          <a:xfrm>
            <a:off x="3463934" y="2160530"/>
            <a:ext cx="4960620" cy="646331"/>
          </a:xfrm>
          <a:prstGeom prst="rect">
            <a:avLst/>
          </a:prstGeom>
          <a:noFill/>
        </p:spPr>
        <p:txBody>
          <a:bodyPr wrap="square" rtlCol="0">
            <a:spAutoFit/>
          </a:bodyPr>
          <a:lstStyle/>
          <a:p>
            <a:r>
              <a:rPr lang="fr-FR" dirty="0" smtClean="0">
                <a:solidFill>
                  <a:srgbClr val="002060"/>
                </a:solidFill>
              </a:rPr>
              <a:t>Je ne prête jamais ma carte bancaire, même à mon meilleur copain</a:t>
            </a:r>
            <a:endParaRPr lang="fr-FR" dirty="0">
              <a:solidFill>
                <a:srgbClr val="002060"/>
              </a:solidFill>
            </a:endParaRPr>
          </a:p>
        </p:txBody>
      </p:sp>
      <p:sp>
        <p:nvSpPr>
          <p:cNvPr id="18" name="ZoneTexte 17"/>
          <p:cNvSpPr txBox="1"/>
          <p:nvPr/>
        </p:nvSpPr>
        <p:spPr>
          <a:xfrm>
            <a:off x="3463934" y="3242598"/>
            <a:ext cx="4960620" cy="646331"/>
          </a:xfrm>
          <a:prstGeom prst="rect">
            <a:avLst/>
          </a:prstGeom>
          <a:noFill/>
        </p:spPr>
        <p:txBody>
          <a:bodyPr wrap="square" rtlCol="0">
            <a:spAutoFit/>
          </a:bodyPr>
          <a:lstStyle/>
          <a:p>
            <a:r>
              <a:rPr lang="fr-FR" dirty="0" smtClean="0">
                <a:solidFill>
                  <a:srgbClr val="002060"/>
                </a:solidFill>
              </a:rPr>
              <a:t>J’apprends par cœur mon code de carte bancaire. Je ne l’écris pas et je ne le donne à personne</a:t>
            </a:r>
            <a:endParaRPr lang="fr-FR" dirty="0">
              <a:solidFill>
                <a:srgbClr val="002060"/>
              </a:solidFill>
            </a:endParaRPr>
          </a:p>
        </p:txBody>
      </p:sp>
      <p:sp>
        <p:nvSpPr>
          <p:cNvPr id="21" name="ZoneTexte 20"/>
          <p:cNvSpPr txBox="1"/>
          <p:nvPr/>
        </p:nvSpPr>
        <p:spPr>
          <a:xfrm>
            <a:off x="3463934" y="4382633"/>
            <a:ext cx="4422766" cy="646331"/>
          </a:xfrm>
          <a:prstGeom prst="rect">
            <a:avLst/>
          </a:prstGeom>
          <a:noFill/>
        </p:spPr>
        <p:txBody>
          <a:bodyPr wrap="square" rtlCol="0">
            <a:spAutoFit/>
          </a:bodyPr>
          <a:lstStyle/>
          <a:p>
            <a:r>
              <a:rPr lang="fr-FR" dirty="0" smtClean="0">
                <a:solidFill>
                  <a:srgbClr val="002060"/>
                </a:solidFill>
              </a:rPr>
              <a:t>Je ne me laisse pas distraire lorsque je retire de l’argent au distributeur</a:t>
            </a:r>
            <a:endParaRPr lang="fr-FR" dirty="0">
              <a:solidFill>
                <a:srgbClr val="002060"/>
              </a:solidFill>
            </a:endParaRPr>
          </a:p>
        </p:txBody>
      </p:sp>
      <p:sp>
        <p:nvSpPr>
          <p:cNvPr id="17" name="ZoneTexte 16"/>
          <p:cNvSpPr txBox="1"/>
          <p:nvPr/>
        </p:nvSpPr>
        <p:spPr>
          <a:xfrm>
            <a:off x="3463934" y="5380551"/>
            <a:ext cx="4635038" cy="923330"/>
          </a:xfrm>
          <a:prstGeom prst="rect">
            <a:avLst/>
          </a:prstGeom>
          <a:noFill/>
        </p:spPr>
        <p:txBody>
          <a:bodyPr wrap="square" rtlCol="0">
            <a:spAutoFit/>
          </a:bodyPr>
          <a:lstStyle/>
          <a:p>
            <a:r>
              <a:rPr lang="fr-FR" dirty="0" smtClean="0">
                <a:solidFill>
                  <a:srgbClr val="002060"/>
                </a:solidFill>
              </a:rPr>
              <a:t>Je ne réponds jamais à un appel, un SMS ou un mail qui me demande mes coordonnées bancaires, c’est une arnaque</a:t>
            </a:r>
            <a:endParaRPr lang="fr-FR" dirty="0">
              <a:solidFill>
                <a:srgbClr val="002060"/>
              </a:solidFill>
            </a:endParaRPr>
          </a:p>
        </p:txBody>
      </p:sp>
      <p:pic>
        <p:nvPicPr>
          <p:cNvPr id="9" name="Image 8"/>
          <p:cNvPicPr>
            <a:picLocks noChangeAspect="1"/>
          </p:cNvPicPr>
          <p:nvPr/>
        </p:nvPicPr>
        <p:blipFill>
          <a:blip r:embed="rId4"/>
          <a:stretch>
            <a:fillRect/>
          </a:stretch>
        </p:blipFill>
        <p:spPr>
          <a:xfrm>
            <a:off x="1259632" y="1420041"/>
            <a:ext cx="1285071" cy="1755219"/>
          </a:xfrm>
          <a:prstGeom prst="rect">
            <a:avLst/>
          </a:prstGeom>
        </p:spPr>
      </p:pic>
      <p:pic>
        <p:nvPicPr>
          <p:cNvPr id="12" name="Image 11"/>
          <p:cNvPicPr>
            <a:picLocks noChangeAspect="1"/>
          </p:cNvPicPr>
          <p:nvPr/>
        </p:nvPicPr>
        <p:blipFill>
          <a:blip r:embed="rId5"/>
          <a:stretch>
            <a:fillRect/>
          </a:stretch>
        </p:blipFill>
        <p:spPr>
          <a:xfrm>
            <a:off x="1382177" y="3193869"/>
            <a:ext cx="1162526" cy="990063"/>
          </a:xfrm>
          <a:prstGeom prst="rect">
            <a:avLst/>
          </a:prstGeom>
        </p:spPr>
      </p:pic>
      <p:pic>
        <p:nvPicPr>
          <p:cNvPr id="13" name="Image 12"/>
          <p:cNvPicPr>
            <a:picLocks noChangeAspect="1"/>
          </p:cNvPicPr>
          <p:nvPr/>
        </p:nvPicPr>
        <p:blipFill>
          <a:blip r:embed="rId6"/>
          <a:stretch>
            <a:fillRect/>
          </a:stretch>
        </p:blipFill>
        <p:spPr>
          <a:xfrm>
            <a:off x="1259632" y="5380551"/>
            <a:ext cx="1269980" cy="880108"/>
          </a:xfrm>
          <a:prstGeom prst="rect">
            <a:avLst/>
          </a:prstGeom>
        </p:spPr>
      </p:pic>
      <p:pic>
        <p:nvPicPr>
          <p:cNvPr id="24" name="Image 23"/>
          <p:cNvPicPr>
            <a:picLocks noChangeAspect="1"/>
          </p:cNvPicPr>
          <p:nvPr/>
        </p:nvPicPr>
        <p:blipFill>
          <a:blip r:embed="rId7"/>
          <a:stretch>
            <a:fillRect/>
          </a:stretch>
        </p:blipFill>
        <p:spPr>
          <a:xfrm>
            <a:off x="1270355" y="4287132"/>
            <a:ext cx="1274348" cy="923902"/>
          </a:xfrm>
          <a:prstGeom prst="rect">
            <a:avLst/>
          </a:prstGeom>
        </p:spPr>
      </p:pic>
      <p:pic>
        <p:nvPicPr>
          <p:cNvPr id="16" name="Image 15"/>
          <p:cNvPicPr>
            <a:picLocks noChangeAspect="1"/>
          </p:cNvPicPr>
          <p:nvPr/>
        </p:nvPicPr>
        <p:blipFill>
          <a:blip r:embed="rId8"/>
          <a:stretch>
            <a:fillRect/>
          </a:stretch>
        </p:blipFill>
        <p:spPr>
          <a:xfrm>
            <a:off x="185688" y="185456"/>
            <a:ext cx="1309174" cy="1241278"/>
          </a:xfrm>
          <a:prstGeom prst="rect">
            <a:avLst/>
          </a:prstGeom>
        </p:spPr>
      </p:pic>
    </p:spTree>
    <p:extLst>
      <p:ext uri="{BB962C8B-B14F-4D97-AF65-F5344CB8AC3E}">
        <p14:creationId xmlns:p14="http://schemas.microsoft.com/office/powerpoint/2010/main" val="232402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21"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17</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65063"/>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Comment paie-t-on?</a:t>
            </a:r>
            <a:endParaRPr lang="fr-FR" sz="4000" dirty="0">
              <a:solidFill>
                <a:srgbClr val="213B76"/>
              </a:solidFill>
              <a:latin typeface="Myriad Pro" panose="020B0503030403020204"/>
            </a:endParaRPr>
          </a:p>
        </p:txBody>
      </p:sp>
      <p:sp>
        <p:nvSpPr>
          <p:cNvPr id="14" name="ZoneTexte 13"/>
          <p:cNvSpPr txBox="1"/>
          <p:nvPr/>
        </p:nvSpPr>
        <p:spPr>
          <a:xfrm>
            <a:off x="3474222" y="963906"/>
            <a:ext cx="3700262" cy="430887"/>
          </a:xfrm>
          <a:prstGeom prst="rect">
            <a:avLst/>
          </a:prstGeom>
          <a:noFill/>
        </p:spPr>
        <p:txBody>
          <a:bodyPr wrap="square" rtlCol="0">
            <a:spAutoFit/>
          </a:bodyPr>
          <a:lstStyle/>
          <a:p>
            <a:r>
              <a:rPr lang="fr-FR" sz="2200" b="1" dirty="0" smtClean="0">
                <a:solidFill>
                  <a:schemeClr val="accent2"/>
                </a:solidFill>
              </a:rPr>
              <a:t>A vous de jouer ! </a:t>
            </a:r>
            <a:endParaRPr lang="fr-FR" sz="2200" b="1" dirty="0">
              <a:solidFill>
                <a:schemeClr val="accent2"/>
              </a:solidFill>
            </a:endParaRPr>
          </a:p>
        </p:txBody>
      </p:sp>
      <p:grpSp>
        <p:nvGrpSpPr>
          <p:cNvPr id="9" name="Groupe 8"/>
          <p:cNvGrpSpPr/>
          <p:nvPr/>
        </p:nvGrpSpPr>
        <p:grpSpPr>
          <a:xfrm>
            <a:off x="6916277" y="1287344"/>
            <a:ext cx="1319585" cy="1150286"/>
            <a:chOff x="6916277" y="1287344"/>
            <a:chExt cx="1319585" cy="1150286"/>
          </a:xfrm>
        </p:grpSpPr>
        <p:pic>
          <p:nvPicPr>
            <p:cNvPr id="16" name="Image 15"/>
            <p:cNvPicPr>
              <a:picLocks noChangeAspect="1"/>
            </p:cNvPicPr>
            <p:nvPr/>
          </p:nvPicPr>
          <p:blipFill>
            <a:blip r:embed="rId4"/>
            <a:stretch>
              <a:fillRect/>
            </a:stretch>
          </p:blipFill>
          <p:spPr>
            <a:xfrm rot="13970926">
              <a:off x="6897600" y="1499030"/>
              <a:ext cx="784464" cy="747109"/>
            </a:xfrm>
            <a:prstGeom prst="rect">
              <a:avLst/>
            </a:prstGeom>
          </p:spPr>
        </p:pic>
        <p:pic>
          <p:nvPicPr>
            <p:cNvPr id="17" name="Image 16"/>
            <p:cNvPicPr>
              <a:picLocks noChangeAspect="1"/>
            </p:cNvPicPr>
            <p:nvPr/>
          </p:nvPicPr>
          <p:blipFill>
            <a:blip r:embed="rId4"/>
            <a:stretch>
              <a:fillRect/>
            </a:stretch>
          </p:blipFill>
          <p:spPr>
            <a:xfrm rot="13970926">
              <a:off x="7398748" y="1301632"/>
              <a:ext cx="600075" cy="571500"/>
            </a:xfrm>
            <a:prstGeom prst="rect">
              <a:avLst/>
            </a:prstGeom>
          </p:spPr>
        </p:pic>
        <p:pic>
          <p:nvPicPr>
            <p:cNvPr id="18" name="Image 17"/>
            <p:cNvPicPr>
              <a:picLocks noChangeAspect="1"/>
            </p:cNvPicPr>
            <p:nvPr/>
          </p:nvPicPr>
          <p:blipFill>
            <a:blip r:embed="rId4"/>
            <a:stretch>
              <a:fillRect/>
            </a:stretch>
          </p:blipFill>
          <p:spPr>
            <a:xfrm rot="13970926">
              <a:off x="7650074" y="1851843"/>
              <a:ext cx="600075" cy="571500"/>
            </a:xfrm>
            <a:prstGeom prst="rect">
              <a:avLst/>
            </a:prstGeom>
          </p:spPr>
        </p:pic>
      </p:grpSp>
      <p:sp>
        <p:nvSpPr>
          <p:cNvPr id="19" name="ZoneTexte 18"/>
          <p:cNvSpPr txBox="1"/>
          <p:nvPr/>
        </p:nvSpPr>
        <p:spPr>
          <a:xfrm>
            <a:off x="462475" y="1827867"/>
            <a:ext cx="4065458" cy="1015663"/>
          </a:xfrm>
          <a:prstGeom prst="rect">
            <a:avLst/>
          </a:prstGeom>
          <a:solidFill>
            <a:schemeClr val="bg1"/>
          </a:solidFill>
        </p:spPr>
        <p:txBody>
          <a:bodyPr wrap="square" rtlCol="0">
            <a:spAutoFit/>
          </a:bodyPr>
          <a:lstStyle/>
          <a:p>
            <a:r>
              <a:rPr lang="fr-FR" sz="2000" b="1" dirty="0" smtClean="0">
                <a:solidFill>
                  <a:srgbClr val="CC0066"/>
                </a:solidFill>
                <a:latin typeface="Myriad Pro" panose="020B0503030403020204"/>
              </a:rPr>
              <a:t>Aidez la fourmi à déchiffrer ce rébus pour trouver le moyen de paiement qu’elle va utiliser :</a:t>
            </a:r>
            <a:endParaRPr lang="fr-FR" sz="2000" b="1" dirty="0">
              <a:solidFill>
                <a:srgbClr val="CC0066"/>
              </a:solidFill>
              <a:latin typeface="Myriad Pro" panose="020B0503030403020204"/>
            </a:endParaRPr>
          </a:p>
        </p:txBody>
      </p:sp>
      <p:pic>
        <p:nvPicPr>
          <p:cNvPr id="20" name="Image 19"/>
          <p:cNvPicPr>
            <a:picLocks noChangeAspect="1"/>
          </p:cNvPicPr>
          <p:nvPr/>
        </p:nvPicPr>
        <p:blipFill>
          <a:blip r:embed="rId5"/>
          <a:stretch>
            <a:fillRect/>
          </a:stretch>
        </p:blipFill>
        <p:spPr>
          <a:xfrm>
            <a:off x="185688" y="185456"/>
            <a:ext cx="1309174" cy="1241278"/>
          </a:xfrm>
          <a:prstGeom prst="rect">
            <a:avLst/>
          </a:prstGeom>
        </p:spPr>
      </p:pic>
      <p:pic>
        <p:nvPicPr>
          <p:cNvPr id="11" name="Image 10"/>
          <p:cNvPicPr>
            <a:picLocks noChangeAspect="1"/>
          </p:cNvPicPr>
          <p:nvPr/>
        </p:nvPicPr>
        <p:blipFill>
          <a:blip r:embed="rId6"/>
          <a:stretch>
            <a:fillRect/>
          </a:stretch>
        </p:blipFill>
        <p:spPr>
          <a:xfrm>
            <a:off x="263200" y="3551581"/>
            <a:ext cx="1367072" cy="1097800"/>
          </a:xfrm>
          <a:prstGeom prst="rect">
            <a:avLst/>
          </a:prstGeom>
        </p:spPr>
      </p:pic>
      <p:pic>
        <p:nvPicPr>
          <p:cNvPr id="12" name="Image 11"/>
          <p:cNvPicPr>
            <a:picLocks noChangeAspect="1"/>
          </p:cNvPicPr>
          <p:nvPr/>
        </p:nvPicPr>
        <p:blipFill>
          <a:blip r:embed="rId7"/>
          <a:stretch>
            <a:fillRect/>
          </a:stretch>
        </p:blipFill>
        <p:spPr>
          <a:xfrm>
            <a:off x="2097967" y="3454290"/>
            <a:ext cx="1604233" cy="1223168"/>
          </a:xfrm>
          <a:prstGeom prst="rect">
            <a:avLst/>
          </a:prstGeom>
        </p:spPr>
      </p:pic>
      <p:pic>
        <p:nvPicPr>
          <p:cNvPr id="13" name="Image 12"/>
          <p:cNvPicPr>
            <a:picLocks noChangeAspect="1"/>
          </p:cNvPicPr>
          <p:nvPr/>
        </p:nvPicPr>
        <p:blipFill>
          <a:blip r:embed="rId8"/>
          <a:stretch>
            <a:fillRect/>
          </a:stretch>
        </p:blipFill>
        <p:spPr>
          <a:xfrm>
            <a:off x="4066804" y="3493566"/>
            <a:ext cx="1271588" cy="1183892"/>
          </a:xfrm>
          <a:prstGeom prst="rect">
            <a:avLst/>
          </a:prstGeom>
        </p:spPr>
      </p:pic>
      <p:pic>
        <p:nvPicPr>
          <p:cNvPr id="15" name="Image 14"/>
          <p:cNvPicPr>
            <a:picLocks noChangeAspect="1"/>
          </p:cNvPicPr>
          <p:nvPr/>
        </p:nvPicPr>
        <p:blipFill>
          <a:blip r:embed="rId9"/>
          <a:stretch>
            <a:fillRect/>
          </a:stretch>
        </p:blipFill>
        <p:spPr>
          <a:xfrm>
            <a:off x="5663430" y="3301467"/>
            <a:ext cx="1411710" cy="1598027"/>
          </a:xfrm>
          <a:prstGeom prst="rect">
            <a:avLst/>
          </a:prstGeom>
        </p:spPr>
      </p:pic>
      <p:pic>
        <p:nvPicPr>
          <p:cNvPr id="21" name="Image 20"/>
          <p:cNvPicPr>
            <a:picLocks noChangeAspect="1"/>
          </p:cNvPicPr>
          <p:nvPr/>
        </p:nvPicPr>
        <p:blipFill rotWithShape="1">
          <a:blip r:embed="rId10"/>
          <a:srcRect t="34960"/>
          <a:stretch/>
        </p:blipFill>
        <p:spPr>
          <a:xfrm>
            <a:off x="7191314" y="3729297"/>
            <a:ext cx="1678614" cy="1113416"/>
          </a:xfrm>
          <a:prstGeom prst="rect">
            <a:avLst/>
          </a:prstGeom>
        </p:spPr>
      </p:pic>
      <p:sp>
        <p:nvSpPr>
          <p:cNvPr id="22" name="ZoneTexte 21"/>
          <p:cNvSpPr txBox="1"/>
          <p:nvPr/>
        </p:nvSpPr>
        <p:spPr>
          <a:xfrm>
            <a:off x="462475" y="4899494"/>
            <a:ext cx="954490" cy="400110"/>
          </a:xfrm>
          <a:prstGeom prst="rect">
            <a:avLst/>
          </a:prstGeom>
          <a:noFill/>
        </p:spPr>
        <p:txBody>
          <a:bodyPr wrap="square" rtlCol="0">
            <a:spAutoFit/>
          </a:bodyPr>
          <a:lstStyle/>
          <a:p>
            <a:r>
              <a:rPr lang="fr-FR" sz="2000" b="1" dirty="0" smtClean="0">
                <a:solidFill>
                  <a:srgbClr val="002060"/>
                </a:solidFill>
              </a:rPr>
              <a:t>Billes</a:t>
            </a:r>
            <a:endParaRPr lang="fr-FR" sz="2000" b="1" dirty="0">
              <a:solidFill>
                <a:srgbClr val="002060"/>
              </a:solidFill>
            </a:endParaRPr>
          </a:p>
        </p:txBody>
      </p:sp>
      <p:sp>
        <p:nvSpPr>
          <p:cNvPr id="23" name="ZoneTexte 22"/>
          <p:cNvSpPr txBox="1"/>
          <p:nvPr/>
        </p:nvSpPr>
        <p:spPr>
          <a:xfrm>
            <a:off x="2432328" y="4899494"/>
            <a:ext cx="954490" cy="400110"/>
          </a:xfrm>
          <a:prstGeom prst="rect">
            <a:avLst/>
          </a:prstGeom>
          <a:noFill/>
        </p:spPr>
        <p:txBody>
          <a:bodyPr wrap="square" rtlCol="0">
            <a:spAutoFit/>
          </a:bodyPr>
          <a:lstStyle/>
          <a:p>
            <a:r>
              <a:rPr lang="fr-FR" sz="2000" b="1" dirty="0" smtClean="0">
                <a:solidFill>
                  <a:srgbClr val="002060"/>
                </a:solidFill>
              </a:rPr>
              <a:t>Haie</a:t>
            </a:r>
            <a:endParaRPr lang="fr-FR" sz="2000" b="1" dirty="0">
              <a:solidFill>
                <a:srgbClr val="002060"/>
              </a:solidFill>
            </a:endParaRPr>
          </a:p>
        </p:txBody>
      </p:sp>
      <p:sp>
        <p:nvSpPr>
          <p:cNvPr id="24" name="ZoneTexte 23"/>
          <p:cNvSpPr txBox="1"/>
          <p:nvPr/>
        </p:nvSpPr>
        <p:spPr>
          <a:xfrm>
            <a:off x="4296256" y="4899494"/>
            <a:ext cx="954490" cy="400110"/>
          </a:xfrm>
          <a:prstGeom prst="rect">
            <a:avLst/>
          </a:prstGeom>
          <a:noFill/>
        </p:spPr>
        <p:txBody>
          <a:bodyPr wrap="square" rtlCol="0">
            <a:spAutoFit/>
          </a:bodyPr>
          <a:lstStyle/>
          <a:p>
            <a:r>
              <a:rPr lang="fr-FR" sz="2000" b="1" dirty="0" smtClean="0">
                <a:solidFill>
                  <a:srgbClr val="002060"/>
                </a:solidFill>
              </a:rPr>
              <a:t>Deux</a:t>
            </a:r>
            <a:endParaRPr lang="fr-FR" sz="2000" b="1" dirty="0">
              <a:solidFill>
                <a:srgbClr val="002060"/>
              </a:solidFill>
            </a:endParaRPr>
          </a:p>
        </p:txBody>
      </p:sp>
      <p:sp>
        <p:nvSpPr>
          <p:cNvPr id="25" name="ZoneTexte 24"/>
          <p:cNvSpPr txBox="1"/>
          <p:nvPr/>
        </p:nvSpPr>
        <p:spPr>
          <a:xfrm>
            <a:off x="5892040" y="4899494"/>
            <a:ext cx="954490" cy="400110"/>
          </a:xfrm>
          <a:prstGeom prst="rect">
            <a:avLst/>
          </a:prstGeom>
          <a:noFill/>
        </p:spPr>
        <p:txBody>
          <a:bodyPr wrap="square" rtlCol="0">
            <a:spAutoFit/>
          </a:bodyPr>
          <a:lstStyle/>
          <a:p>
            <a:r>
              <a:rPr lang="fr-FR" sz="2000" b="1" dirty="0" smtClean="0">
                <a:solidFill>
                  <a:srgbClr val="002060"/>
                </a:solidFill>
              </a:rPr>
              <a:t>Banc</a:t>
            </a:r>
            <a:endParaRPr lang="fr-FR" sz="2000" b="1" dirty="0">
              <a:solidFill>
                <a:srgbClr val="002060"/>
              </a:solidFill>
            </a:endParaRPr>
          </a:p>
        </p:txBody>
      </p:sp>
      <p:sp>
        <p:nvSpPr>
          <p:cNvPr id="26" name="ZoneTexte 25"/>
          <p:cNvSpPr txBox="1"/>
          <p:nvPr/>
        </p:nvSpPr>
        <p:spPr>
          <a:xfrm>
            <a:off x="7633283" y="4899494"/>
            <a:ext cx="954490" cy="400110"/>
          </a:xfrm>
          <a:prstGeom prst="rect">
            <a:avLst/>
          </a:prstGeom>
          <a:noFill/>
        </p:spPr>
        <p:txBody>
          <a:bodyPr wrap="square" rtlCol="0">
            <a:spAutoFit/>
          </a:bodyPr>
          <a:lstStyle/>
          <a:p>
            <a:r>
              <a:rPr lang="fr-FR" sz="2000" b="1" dirty="0" smtClean="0">
                <a:solidFill>
                  <a:srgbClr val="002060"/>
                </a:solidFill>
              </a:rPr>
              <a:t>Queue</a:t>
            </a:r>
            <a:endParaRPr lang="fr-FR" sz="2000" b="1" dirty="0">
              <a:solidFill>
                <a:srgbClr val="002060"/>
              </a:solidFill>
            </a:endParaRPr>
          </a:p>
        </p:txBody>
      </p:sp>
      <p:grpSp>
        <p:nvGrpSpPr>
          <p:cNvPr id="29" name="Groupe 28"/>
          <p:cNvGrpSpPr/>
          <p:nvPr/>
        </p:nvGrpSpPr>
        <p:grpSpPr>
          <a:xfrm>
            <a:off x="2266175" y="5722761"/>
            <a:ext cx="3753625" cy="517092"/>
            <a:chOff x="2769772" y="5786789"/>
            <a:chExt cx="3753625" cy="517092"/>
          </a:xfrm>
        </p:grpSpPr>
        <p:sp>
          <p:nvSpPr>
            <p:cNvPr id="27" name="ZoneTexte 26"/>
            <p:cNvSpPr txBox="1"/>
            <p:nvPr/>
          </p:nvSpPr>
          <p:spPr>
            <a:xfrm>
              <a:off x="2769772" y="5826827"/>
              <a:ext cx="3112477" cy="477054"/>
            </a:xfrm>
            <a:prstGeom prst="rect">
              <a:avLst/>
            </a:prstGeom>
            <a:noFill/>
          </p:spPr>
          <p:txBody>
            <a:bodyPr wrap="square" rtlCol="0">
              <a:spAutoFit/>
            </a:bodyPr>
            <a:lstStyle/>
            <a:p>
              <a:r>
                <a:rPr lang="fr-FR" sz="2500" b="1" dirty="0" smtClean="0">
                  <a:solidFill>
                    <a:srgbClr val="CC0066"/>
                  </a:solidFill>
                </a:rPr>
                <a:t>= Billet de banque</a:t>
              </a:r>
              <a:endParaRPr lang="fr-FR" sz="2500" b="1" dirty="0">
                <a:solidFill>
                  <a:srgbClr val="CC0066"/>
                </a:solidFill>
              </a:endParaRPr>
            </a:p>
          </p:txBody>
        </p:sp>
        <p:pic>
          <p:nvPicPr>
            <p:cNvPr id="28" name="Image 27"/>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516202" y="5786789"/>
              <a:ext cx="1007195" cy="517092"/>
            </a:xfrm>
            <a:prstGeom prst="rect">
              <a:avLst/>
            </a:prstGeom>
          </p:spPr>
        </p:pic>
      </p:grpSp>
    </p:spTree>
    <p:extLst>
      <p:ext uri="{BB962C8B-B14F-4D97-AF65-F5344CB8AC3E}">
        <p14:creationId xmlns:p14="http://schemas.microsoft.com/office/powerpoint/2010/main" val="1847689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a:srcRect l="60166" t="1" b="-4108"/>
          <a:stretch/>
        </p:blipFill>
        <p:spPr>
          <a:xfrm>
            <a:off x="4904509" y="2267506"/>
            <a:ext cx="1826171" cy="498365"/>
          </a:xfrm>
          <a:prstGeom prst="rect">
            <a:avLst/>
          </a:prstGeom>
        </p:spPr>
      </p:pic>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18</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53490"/>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Mon premier budget</a:t>
            </a:r>
            <a:endParaRPr lang="fr-FR" sz="4000" dirty="0">
              <a:solidFill>
                <a:srgbClr val="213B76"/>
              </a:solidFill>
              <a:latin typeface="Myriad Pro" panose="020B0503030403020204"/>
            </a:endParaRPr>
          </a:p>
        </p:txBody>
      </p:sp>
      <p:sp>
        <p:nvSpPr>
          <p:cNvPr id="14" name="ZoneTexte 13"/>
          <p:cNvSpPr txBox="1"/>
          <p:nvPr/>
        </p:nvSpPr>
        <p:spPr>
          <a:xfrm>
            <a:off x="2946780" y="992740"/>
            <a:ext cx="4250432" cy="430887"/>
          </a:xfrm>
          <a:prstGeom prst="rect">
            <a:avLst/>
          </a:prstGeom>
          <a:noFill/>
        </p:spPr>
        <p:txBody>
          <a:bodyPr wrap="square" rtlCol="0">
            <a:spAutoFit/>
          </a:bodyPr>
          <a:lstStyle/>
          <a:p>
            <a:r>
              <a:rPr lang="fr-FR" sz="2200" b="1" dirty="0" smtClean="0">
                <a:solidFill>
                  <a:schemeClr val="accent2"/>
                </a:solidFill>
              </a:rPr>
              <a:t>Qu’est-ce qu’un budget ?</a:t>
            </a:r>
            <a:endParaRPr lang="fr-FR" sz="2200" b="1" dirty="0">
              <a:solidFill>
                <a:schemeClr val="accent2"/>
              </a:solidFill>
            </a:endParaRPr>
          </a:p>
        </p:txBody>
      </p:sp>
      <p:pic>
        <p:nvPicPr>
          <p:cNvPr id="16" name="Image 15"/>
          <p:cNvPicPr>
            <a:picLocks noChangeAspect="1"/>
          </p:cNvPicPr>
          <p:nvPr/>
        </p:nvPicPr>
        <p:blipFill>
          <a:blip r:embed="rId5"/>
          <a:stretch>
            <a:fillRect/>
          </a:stretch>
        </p:blipFill>
        <p:spPr>
          <a:xfrm>
            <a:off x="253409" y="0"/>
            <a:ext cx="1295123" cy="1256091"/>
          </a:xfrm>
          <a:prstGeom prst="rect">
            <a:avLst/>
          </a:prstGeom>
        </p:spPr>
      </p:pic>
      <p:pic>
        <p:nvPicPr>
          <p:cNvPr id="8" name="Image 7"/>
          <p:cNvPicPr>
            <a:picLocks noChangeAspect="1"/>
          </p:cNvPicPr>
          <p:nvPr/>
        </p:nvPicPr>
        <p:blipFill>
          <a:blip r:embed="rId6"/>
          <a:stretch>
            <a:fillRect/>
          </a:stretch>
        </p:blipFill>
        <p:spPr>
          <a:xfrm>
            <a:off x="2494662" y="5755576"/>
            <a:ext cx="775166" cy="768484"/>
          </a:xfrm>
          <a:prstGeom prst="rect">
            <a:avLst/>
          </a:prstGeom>
        </p:spPr>
      </p:pic>
      <p:pic>
        <p:nvPicPr>
          <p:cNvPr id="9" name="Image 8"/>
          <p:cNvPicPr>
            <a:picLocks noChangeAspect="1"/>
          </p:cNvPicPr>
          <p:nvPr/>
        </p:nvPicPr>
        <p:blipFill>
          <a:blip r:embed="rId7"/>
          <a:stretch>
            <a:fillRect/>
          </a:stretch>
        </p:blipFill>
        <p:spPr>
          <a:xfrm>
            <a:off x="5867669" y="5788057"/>
            <a:ext cx="781669" cy="743539"/>
          </a:xfrm>
          <a:prstGeom prst="rect">
            <a:avLst/>
          </a:prstGeom>
        </p:spPr>
      </p:pic>
      <p:sp>
        <p:nvSpPr>
          <p:cNvPr id="11" name="Rectangle 8"/>
          <p:cNvSpPr>
            <a:spLocks noChangeArrowheads="1"/>
          </p:cNvSpPr>
          <p:nvPr/>
        </p:nvSpPr>
        <p:spPr bwMode="auto">
          <a:xfrm>
            <a:off x="3102679" y="2781126"/>
            <a:ext cx="1332000" cy="2389959"/>
          </a:xfrm>
          <a:prstGeom prst="rect">
            <a:avLst/>
          </a:prstGeom>
          <a:solidFill>
            <a:srgbClr val="CA2260"/>
          </a:solidFill>
          <a:ln w="9525" algn="ctr">
            <a:solidFill>
              <a:srgbClr val="CA2260"/>
            </a:solidFill>
            <a:round/>
            <a:headEnd/>
            <a:tailEnd/>
          </a:ln>
        </p:spPr>
        <p:txBody>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fr-FR" altLang="fr-FR" sz="1800" b="0" i="0" u="none" strike="noStrike" kern="0" cap="none" spc="0" normalizeH="0" baseline="0" noProof="0" dirty="0" smtClean="0">
              <a:ln>
                <a:noFill/>
              </a:ln>
              <a:solidFill>
                <a:schemeClr val="bg1"/>
              </a:solidFill>
              <a:effectLst/>
              <a:uLnTx/>
              <a:uFillTx/>
              <a:latin typeface="Myriad Pro"/>
              <a:cs typeface="Arial" charset="0"/>
            </a:endParaRPr>
          </a:p>
          <a:p>
            <a:pPr marL="0" marR="0" lvl="0" indent="0" algn="ctr" defTabSz="914400" eaLnBrk="0" fontAlgn="base" latinLnBrk="0" hangingPunct="0">
              <a:lnSpc>
                <a:spcPct val="100000"/>
              </a:lnSpc>
              <a:spcBef>
                <a:spcPct val="0"/>
              </a:spcBef>
              <a:spcAft>
                <a:spcPct val="0"/>
              </a:spcAft>
              <a:buClrTx/>
              <a:buSzTx/>
              <a:buFontTx/>
              <a:buNone/>
              <a:tabLst/>
              <a:defRPr/>
            </a:pPr>
            <a:endParaRPr kumimoji="0" lang="fr-FR" altLang="fr-FR" sz="1800" b="0" i="0" u="none" strike="noStrike" kern="0" cap="none" spc="0" normalizeH="0" baseline="0" noProof="0" dirty="0" smtClean="0">
              <a:ln>
                <a:noFill/>
              </a:ln>
              <a:solidFill>
                <a:schemeClr val="bg1"/>
              </a:solidFill>
              <a:effectLst/>
              <a:uLnTx/>
              <a:uFillTx/>
              <a:latin typeface="Myriad Pro"/>
              <a:cs typeface="Arial" charset="0"/>
            </a:endParaRPr>
          </a:p>
          <a:p>
            <a:pPr marL="0" marR="0" lvl="0" indent="0" algn="ctr" defTabSz="914400" eaLnBrk="0" fontAlgn="base" latinLnBrk="0" hangingPunct="0">
              <a:lnSpc>
                <a:spcPct val="100000"/>
              </a:lnSpc>
              <a:spcBef>
                <a:spcPct val="0"/>
              </a:spcBef>
              <a:spcAft>
                <a:spcPct val="0"/>
              </a:spcAft>
              <a:buClrTx/>
              <a:buSzTx/>
              <a:buFontTx/>
              <a:buNone/>
              <a:tabLst/>
              <a:defRPr/>
            </a:pPr>
            <a:endParaRPr kumimoji="0" lang="fr-FR" altLang="fr-FR" sz="1800" b="0" i="0" u="none" strike="noStrike" kern="0" cap="none" spc="0" normalizeH="0" baseline="0" noProof="0" dirty="0" smtClean="0">
              <a:ln>
                <a:noFill/>
              </a:ln>
              <a:solidFill>
                <a:schemeClr val="bg1"/>
              </a:solidFill>
              <a:effectLst/>
              <a:uLnTx/>
              <a:uFillTx/>
              <a:latin typeface="Myriad Pro"/>
              <a:cs typeface="Arial" charset="0"/>
            </a:endParaRPr>
          </a:p>
        </p:txBody>
      </p:sp>
      <p:sp>
        <p:nvSpPr>
          <p:cNvPr id="12" name="Rectangle 9"/>
          <p:cNvSpPr>
            <a:spLocks noChangeArrowheads="1"/>
          </p:cNvSpPr>
          <p:nvPr/>
        </p:nvSpPr>
        <p:spPr bwMode="auto">
          <a:xfrm>
            <a:off x="1770679" y="3387357"/>
            <a:ext cx="1332000" cy="1750602"/>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tLang="fr-FR" sz="1400" b="1" dirty="0">
              <a:solidFill>
                <a:schemeClr val="bg1"/>
              </a:solidFill>
              <a:latin typeface="Myriad Pro"/>
              <a:cs typeface="Arial" panose="020B0604020202020204" pitchFamily="34" charset="0"/>
            </a:endParaRPr>
          </a:p>
        </p:txBody>
      </p:sp>
      <p:sp>
        <p:nvSpPr>
          <p:cNvPr id="13" name="Rectangle 8"/>
          <p:cNvSpPr>
            <a:spLocks noChangeArrowheads="1"/>
          </p:cNvSpPr>
          <p:nvPr/>
        </p:nvSpPr>
        <p:spPr bwMode="auto">
          <a:xfrm>
            <a:off x="4802661" y="2781126"/>
            <a:ext cx="1332000" cy="238996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tLang="fr-FR" sz="1400" b="1" dirty="0">
              <a:solidFill>
                <a:schemeClr val="bg1"/>
              </a:solidFill>
              <a:latin typeface="Myriad Pro"/>
              <a:cs typeface="Arial" panose="020B0604020202020204" pitchFamily="34" charset="0"/>
            </a:endParaRPr>
          </a:p>
        </p:txBody>
      </p:sp>
      <p:sp>
        <p:nvSpPr>
          <p:cNvPr id="15" name="Rectangle 8"/>
          <p:cNvSpPr>
            <a:spLocks noChangeArrowheads="1"/>
          </p:cNvSpPr>
          <p:nvPr/>
        </p:nvSpPr>
        <p:spPr bwMode="auto">
          <a:xfrm>
            <a:off x="6134661" y="3443086"/>
            <a:ext cx="1332000" cy="1728000"/>
          </a:xfrm>
          <a:prstGeom prst="rect">
            <a:avLst/>
          </a:prstGeom>
          <a:solidFill>
            <a:srgbClr val="CA2260"/>
          </a:solidFill>
          <a:ln w="9525" algn="ctr">
            <a:solidFill>
              <a:srgbClr val="CA2260"/>
            </a:solidFill>
            <a:round/>
            <a:headEnd/>
            <a:tailEnd/>
          </a:ln>
        </p:spPr>
        <p:txBody>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fr-FR" altLang="fr-FR" sz="1800" b="0" i="0" u="none" strike="noStrike" kern="0" cap="none" spc="0" normalizeH="0" baseline="0" noProof="0" dirty="0" smtClean="0">
              <a:ln>
                <a:noFill/>
              </a:ln>
              <a:solidFill>
                <a:schemeClr val="bg1"/>
              </a:solidFill>
              <a:effectLst/>
              <a:uLnTx/>
              <a:uFillTx/>
              <a:latin typeface="Myriad Pro"/>
              <a:cs typeface="Arial" charset="0"/>
            </a:endParaRPr>
          </a:p>
          <a:p>
            <a:pPr marL="0" marR="0" lvl="0" indent="0" algn="ctr" defTabSz="914400" eaLnBrk="0" fontAlgn="base" latinLnBrk="0" hangingPunct="0">
              <a:lnSpc>
                <a:spcPct val="100000"/>
              </a:lnSpc>
              <a:spcBef>
                <a:spcPct val="0"/>
              </a:spcBef>
              <a:spcAft>
                <a:spcPct val="0"/>
              </a:spcAft>
              <a:buClrTx/>
              <a:buSzTx/>
              <a:buFontTx/>
              <a:buNone/>
              <a:tabLst/>
              <a:defRPr/>
            </a:pPr>
            <a:endParaRPr kumimoji="0" lang="fr-FR" altLang="fr-FR" sz="1800" b="0" i="0" u="none" strike="noStrike" kern="0" cap="none" spc="0" normalizeH="0" baseline="0" noProof="0" dirty="0" smtClean="0">
              <a:ln>
                <a:noFill/>
              </a:ln>
              <a:solidFill>
                <a:schemeClr val="bg1"/>
              </a:solidFill>
              <a:effectLst/>
              <a:uLnTx/>
              <a:uFillTx/>
              <a:latin typeface="Myriad Pro"/>
              <a:cs typeface="Arial" charset="0"/>
            </a:endParaRPr>
          </a:p>
        </p:txBody>
      </p:sp>
      <p:sp>
        <p:nvSpPr>
          <p:cNvPr id="17" name="ZoneTexte 16"/>
          <p:cNvSpPr txBox="1"/>
          <p:nvPr/>
        </p:nvSpPr>
        <p:spPr>
          <a:xfrm>
            <a:off x="143508" y="1463664"/>
            <a:ext cx="3625171" cy="830997"/>
          </a:xfrm>
          <a:prstGeom prst="rect">
            <a:avLst/>
          </a:prstGeom>
          <a:noFill/>
        </p:spPr>
        <p:txBody>
          <a:bodyPr wrap="square" rtlCol="0">
            <a:spAutoFit/>
          </a:bodyPr>
          <a:lstStyle/>
          <a:p>
            <a:pPr algn="just"/>
            <a:r>
              <a:rPr lang="fr-FR" sz="1600" b="1" dirty="0" smtClean="0">
                <a:solidFill>
                  <a:srgbClr val="CC0066"/>
                </a:solidFill>
                <a:latin typeface="Myriad Pro" panose="020B0503030403020204"/>
              </a:rPr>
              <a:t>Aidez la fourmi à reconstituer le puzzle pour comprendre comment fonctionne un budget</a:t>
            </a:r>
            <a:endParaRPr lang="fr-FR" sz="1600" b="1" dirty="0">
              <a:solidFill>
                <a:srgbClr val="CC0066"/>
              </a:solidFill>
              <a:latin typeface="Myriad Pro" panose="020B0503030403020204"/>
            </a:endParaRPr>
          </a:p>
        </p:txBody>
      </p:sp>
      <p:sp>
        <p:nvSpPr>
          <p:cNvPr id="3" name="Rectangle 2"/>
          <p:cNvSpPr/>
          <p:nvPr/>
        </p:nvSpPr>
        <p:spPr>
          <a:xfrm>
            <a:off x="1764851" y="5104832"/>
            <a:ext cx="2674800" cy="635058"/>
          </a:xfrm>
          <a:prstGeom prst="rect">
            <a:avLst/>
          </a:prstGeom>
          <a:solidFill>
            <a:srgbClr val="41C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p:cNvSpPr/>
          <p:nvPr/>
        </p:nvSpPr>
        <p:spPr>
          <a:xfrm>
            <a:off x="4795041" y="5107601"/>
            <a:ext cx="2678400" cy="6460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p:cNvSpPr txBox="1"/>
          <p:nvPr/>
        </p:nvSpPr>
        <p:spPr>
          <a:xfrm>
            <a:off x="1924816" y="5171085"/>
            <a:ext cx="2607353" cy="646331"/>
          </a:xfrm>
          <a:prstGeom prst="rect">
            <a:avLst/>
          </a:prstGeom>
          <a:noFill/>
        </p:spPr>
        <p:txBody>
          <a:bodyPr wrap="square" rtlCol="0">
            <a:spAutoFit/>
          </a:bodyPr>
          <a:lstStyle/>
          <a:p>
            <a:r>
              <a:rPr lang="fr-FR" b="1" dirty="0" smtClean="0">
                <a:solidFill>
                  <a:schemeClr val="bg1"/>
                </a:solidFill>
              </a:rPr>
              <a:t>Solde positif (créditeur)</a:t>
            </a:r>
          </a:p>
          <a:p>
            <a:pPr algn="ctr"/>
            <a:r>
              <a:rPr lang="fr-FR" b="1" dirty="0" smtClean="0">
                <a:solidFill>
                  <a:schemeClr val="bg1"/>
                </a:solidFill>
              </a:rPr>
              <a:t>+ 5 €</a:t>
            </a:r>
            <a:endParaRPr lang="fr-FR" b="1" dirty="0">
              <a:solidFill>
                <a:schemeClr val="bg1"/>
              </a:solidFill>
            </a:endParaRPr>
          </a:p>
        </p:txBody>
      </p:sp>
      <p:sp>
        <p:nvSpPr>
          <p:cNvPr id="19" name="ZoneTexte 18"/>
          <p:cNvSpPr txBox="1"/>
          <p:nvPr/>
        </p:nvSpPr>
        <p:spPr>
          <a:xfrm>
            <a:off x="4960848" y="5149375"/>
            <a:ext cx="2607353" cy="646331"/>
          </a:xfrm>
          <a:prstGeom prst="rect">
            <a:avLst/>
          </a:prstGeom>
          <a:noFill/>
        </p:spPr>
        <p:txBody>
          <a:bodyPr wrap="square" rtlCol="0">
            <a:spAutoFit/>
          </a:bodyPr>
          <a:lstStyle/>
          <a:p>
            <a:r>
              <a:rPr lang="fr-FR" b="1" dirty="0" smtClean="0">
                <a:solidFill>
                  <a:schemeClr val="bg1"/>
                </a:solidFill>
              </a:rPr>
              <a:t>Solde négatif (débiteur)</a:t>
            </a:r>
          </a:p>
          <a:p>
            <a:pPr algn="ctr"/>
            <a:r>
              <a:rPr lang="fr-FR" b="1" dirty="0" smtClean="0">
                <a:solidFill>
                  <a:schemeClr val="bg1"/>
                </a:solidFill>
              </a:rPr>
              <a:t>- 5 €</a:t>
            </a:r>
            <a:endParaRPr lang="fr-FR" b="1" dirty="0">
              <a:solidFill>
                <a:schemeClr val="bg1"/>
              </a:solidFill>
            </a:endParaRPr>
          </a:p>
        </p:txBody>
      </p:sp>
      <p:sp>
        <p:nvSpPr>
          <p:cNvPr id="20" name="ZoneTexte 19"/>
          <p:cNvSpPr txBox="1"/>
          <p:nvPr/>
        </p:nvSpPr>
        <p:spPr>
          <a:xfrm>
            <a:off x="1872042" y="3969311"/>
            <a:ext cx="2607353" cy="646331"/>
          </a:xfrm>
          <a:prstGeom prst="rect">
            <a:avLst/>
          </a:prstGeom>
          <a:noFill/>
        </p:spPr>
        <p:txBody>
          <a:bodyPr wrap="square" rtlCol="0">
            <a:spAutoFit/>
          </a:bodyPr>
          <a:lstStyle/>
          <a:p>
            <a:r>
              <a:rPr lang="fr-FR" b="1" dirty="0" smtClean="0">
                <a:solidFill>
                  <a:schemeClr val="bg1"/>
                </a:solidFill>
              </a:rPr>
              <a:t>Dépenses</a:t>
            </a:r>
          </a:p>
          <a:p>
            <a:r>
              <a:rPr lang="fr-FR" b="1" dirty="0">
                <a:solidFill>
                  <a:schemeClr val="bg1"/>
                </a:solidFill>
              </a:rPr>
              <a:t> </a:t>
            </a:r>
            <a:r>
              <a:rPr lang="fr-FR" b="1" dirty="0" smtClean="0">
                <a:solidFill>
                  <a:schemeClr val="bg1"/>
                </a:solidFill>
              </a:rPr>
              <a:t>   115 €</a:t>
            </a:r>
          </a:p>
        </p:txBody>
      </p:sp>
      <p:sp>
        <p:nvSpPr>
          <p:cNvPr id="21" name="ZoneTexte 20"/>
          <p:cNvSpPr txBox="1"/>
          <p:nvPr/>
        </p:nvSpPr>
        <p:spPr>
          <a:xfrm>
            <a:off x="3153361" y="3512612"/>
            <a:ext cx="2607353" cy="646331"/>
          </a:xfrm>
          <a:prstGeom prst="rect">
            <a:avLst/>
          </a:prstGeom>
          <a:noFill/>
        </p:spPr>
        <p:txBody>
          <a:bodyPr wrap="square" rtlCol="0">
            <a:spAutoFit/>
          </a:bodyPr>
          <a:lstStyle/>
          <a:p>
            <a:r>
              <a:rPr lang="fr-FR" b="1" dirty="0" smtClean="0">
                <a:solidFill>
                  <a:schemeClr val="bg1"/>
                </a:solidFill>
              </a:rPr>
              <a:t>Ressources</a:t>
            </a:r>
          </a:p>
          <a:p>
            <a:r>
              <a:rPr lang="fr-FR" b="1" dirty="0" smtClean="0">
                <a:solidFill>
                  <a:schemeClr val="bg1"/>
                </a:solidFill>
              </a:rPr>
              <a:t>      120 €</a:t>
            </a:r>
          </a:p>
        </p:txBody>
      </p:sp>
      <p:sp>
        <p:nvSpPr>
          <p:cNvPr id="22" name="ZoneTexte 21"/>
          <p:cNvSpPr txBox="1"/>
          <p:nvPr/>
        </p:nvSpPr>
        <p:spPr>
          <a:xfrm>
            <a:off x="4859308" y="3557155"/>
            <a:ext cx="2607353" cy="646331"/>
          </a:xfrm>
          <a:prstGeom prst="rect">
            <a:avLst/>
          </a:prstGeom>
          <a:noFill/>
        </p:spPr>
        <p:txBody>
          <a:bodyPr wrap="square" rtlCol="0">
            <a:spAutoFit/>
          </a:bodyPr>
          <a:lstStyle/>
          <a:p>
            <a:r>
              <a:rPr lang="fr-FR" b="1" dirty="0" smtClean="0">
                <a:solidFill>
                  <a:schemeClr val="bg1"/>
                </a:solidFill>
              </a:rPr>
              <a:t>Dépenses</a:t>
            </a:r>
          </a:p>
          <a:p>
            <a:r>
              <a:rPr lang="fr-FR" b="1" dirty="0">
                <a:solidFill>
                  <a:schemeClr val="bg1"/>
                </a:solidFill>
              </a:rPr>
              <a:t> </a:t>
            </a:r>
            <a:r>
              <a:rPr lang="fr-FR" b="1" dirty="0" smtClean="0">
                <a:solidFill>
                  <a:schemeClr val="bg1"/>
                </a:solidFill>
              </a:rPr>
              <a:t>   120 €</a:t>
            </a:r>
          </a:p>
        </p:txBody>
      </p:sp>
      <p:sp>
        <p:nvSpPr>
          <p:cNvPr id="23" name="ZoneTexte 22"/>
          <p:cNvSpPr txBox="1"/>
          <p:nvPr/>
        </p:nvSpPr>
        <p:spPr>
          <a:xfrm>
            <a:off x="6194808" y="3736641"/>
            <a:ext cx="2607353" cy="646331"/>
          </a:xfrm>
          <a:prstGeom prst="rect">
            <a:avLst/>
          </a:prstGeom>
          <a:noFill/>
        </p:spPr>
        <p:txBody>
          <a:bodyPr wrap="square" rtlCol="0">
            <a:spAutoFit/>
          </a:bodyPr>
          <a:lstStyle/>
          <a:p>
            <a:r>
              <a:rPr lang="fr-FR" b="1" dirty="0" smtClean="0">
                <a:solidFill>
                  <a:schemeClr val="bg1"/>
                </a:solidFill>
              </a:rPr>
              <a:t>Ressources</a:t>
            </a:r>
          </a:p>
          <a:p>
            <a:r>
              <a:rPr lang="fr-FR" b="1" dirty="0" smtClean="0">
                <a:solidFill>
                  <a:schemeClr val="bg1"/>
                </a:solidFill>
              </a:rPr>
              <a:t>     115 €</a:t>
            </a:r>
          </a:p>
        </p:txBody>
      </p:sp>
      <p:pic>
        <p:nvPicPr>
          <p:cNvPr id="24" name="Image 23"/>
          <p:cNvPicPr>
            <a:picLocks noChangeAspect="1"/>
          </p:cNvPicPr>
          <p:nvPr/>
        </p:nvPicPr>
        <p:blipFill>
          <a:blip r:embed="rId8"/>
          <a:stretch>
            <a:fillRect/>
          </a:stretch>
        </p:blipFill>
        <p:spPr>
          <a:xfrm>
            <a:off x="6795261" y="1106714"/>
            <a:ext cx="1930588" cy="1858864"/>
          </a:xfrm>
          <a:prstGeom prst="rect">
            <a:avLst/>
          </a:prstGeom>
        </p:spPr>
      </p:pic>
      <p:pic>
        <p:nvPicPr>
          <p:cNvPr id="27" name="Image 26"/>
          <p:cNvPicPr>
            <a:picLocks noChangeAspect="1"/>
          </p:cNvPicPr>
          <p:nvPr/>
        </p:nvPicPr>
        <p:blipFill>
          <a:blip r:embed="rId9"/>
          <a:stretch>
            <a:fillRect/>
          </a:stretch>
        </p:blipFill>
        <p:spPr>
          <a:xfrm>
            <a:off x="1844951" y="2364640"/>
            <a:ext cx="1257300" cy="285750"/>
          </a:xfrm>
          <a:prstGeom prst="rect">
            <a:avLst/>
          </a:prstGeom>
        </p:spPr>
      </p:pic>
      <p:pic>
        <p:nvPicPr>
          <p:cNvPr id="28" name="Image 27"/>
          <p:cNvPicPr>
            <a:picLocks noChangeAspect="1"/>
          </p:cNvPicPr>
          <p:nvPr/>
        </p:nvPicPr>
        <p:blipFill>
          <a:blip r:embed="rId10"/>
          <a:stretch>
            <a:fillRect/>
          </a:stretch>
        </p:blipFill>
        <p:spPr>
          <a:xfrm>
            <a:off x="3661818" y="2354763"/>
            <a:ext cx="1152525" cy="323850"/>
          </a:xfrm>
          <a:prstGeom prst="rect">
            <a:avLst/>
          </a:prstGeom>
        </p:spPr>
      </p:pic>
      <p:sp>
        <p:nvSpPr>
          <p:cNvPr id="29" name="ZoneTexte 28"/>
          <p:cNvSpPr txBox="1"/>
          <p:nvPr/>
        </p:nvSpPr>
        <p:spPr>
          <a:xfrm>
            <a:off x="3136906" y="1967451"/>
            <a:ext cx="639393" cy="923330"/>
          </a:xfrm>
          <a:prstGeom prst="rect">
            <a:avLst/>
          </a:prstGeom>
          <a:noFill/>
        </p:spPr>
        <p:txBody>
          <a:bodyPr wrap="square" rtlCol="0">
            <a:spAutoFit/>
          </a:bodyPr>
          <a:lstStyle/>
          <a:p>
            <a:r>
              <a:rPr lang="fr-FR" sz="5400" b="1" dirty="0" smtClean="0">
                <a:ln w="38100">
                  <a:solidFill>
                    <a:schemeClr val="tx1"/>
                  </a:solidFill>
                </a:ln>
                <a:latin typeface="Bahnschrift" panose="020B0502040204020203" pitchFamily="34" charset="0"/>
              </a:rPr>
              <a:t>-</a:t>
            </a:r>
            <a:endParaRPr lang="fr-FR" sz="5400" b="1" dirty="0">
              <a:ln w="38100">
                <a:solidFill>
                  <a:schemeClr val="tx1"/>
                </a:solidFill>
              </a:ln>
              <a:latin typeface="Bahnschrift" panose="020B0502040204020203" pitchFamily="34" charset="0"/>
            </a:endParaRPr>
          </a:p>
        </p:txBody>
      </p:sp>
    </p:spTree>
    <p:extLst>
      <p:ext uri="{BB962C8B-B14F-4D97-AF65-F5344CB8AC3E}">
        <p14:creationId xmlns:p14="http://schemas.microsoft.com/office/powerpoint/2010/main" val="1916658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19</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53490"/>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Mon premier budget</a:t>
            </a:r>
            <a:endParaRPr lang="fr-FR" sz="4000" dirty="0">
              <a:solidFill>
                <a:srgbClr val="213B76"/>
              </a:solidFill>
              <a:latin typeface="Myriad Pro" panose="020B0503030403020204"/>
            </a:endParaRPr>
          </a:p>
        </p:txBody>
      </p:sp>
      <p:sp>
        <p:nvSpPr>
          <p:cNvPr id="14" name="ZoneTexte 13"/>
          <p:cNvSpPr txBox="1"/>
          <p:nvPr/>
        </p:nvSpPr>
        <p:spPr>
          <a:xfrm>
            <a:off x="2946780" y="992740"/>
            <a:ext cx="4250432" cy="430887"/>
          </a:xfrm>
          <a:prstGeom prst="rect">
            <a:avLst/>
          </a:prstGeom>
          <a:noFill/>
        </p:spPr>
        <p:txBody>
          <a:bodyPr wrap="square" rtlCol="0">
            <a:spAutoFit/>
          </a:bodyPr>
          <a:lstStyle/>
          <a:p>
            <a:r>
              <a:rPr lang="fr-FR" sz="2200" b="1" dirty="0" smtClean="0">
                <a:solidFill>
                  <a:schemeClr val="accent2"/>
                </a:solidFill>
              </a:rPr>
              <a:t>Pourquoi faire un budget ?</a:t>
            </a:r>
            <a:endParaRPr lang="fr-FR" sz="2200" b="1" dirty="0">
              <a:solidFill>
                <a:schemeClr val="accent2"/>
              </a:solidFill>
            </a:endParaRPr>
          </a:p>
        </p:txBody>
      </p:sp>
      <p:pic>
        <p:nvPicPr>
          <p:cNvPr id="16" name="Image 15"/>
          <p:cNvPicPr>
            <a:picLocks noChangeAspect="1"/>
          </p:cNvPicPr>
          <p:nvPr/>
        </p:nvPicPr>
        <p:blipFill>
          <a:blip r:embed="rId4"/>
          <a:stretch>
            <a:fillRect/>
          </a:stretch>
        </p:blipFill>
        <p:spPr>
          <a:xfrm>
            <a:off x="253409" y="0"/>
            <a:ext cx="1295123" cy="1256091"/>
          </a:xfrm>
          <a:prstGeom prst="rect">
            <a:avLst/>
          </a:prstGeom>
        </p:spPr>
      </p:pic>
      <p:sp>
        <p:nvSpPr>
          <p:cNvPr id="9" name="ZoneTexte 8"/>
          <p:cNvSpPr txBox="1"/>
          <p:nvPr/>
        </p:nvSpPr>
        <p:spPr>
          <a:xfrm>
            <a:off x="3463934" y="2426614"/>
            <a:ext cx="4960620" cy="369332"/>
          </a:xfrm>
          <a:prstGeom prst="rect">
            <a:avLst/>
          </a:prstGeom>
          <a:noFill/>
        </p:spPr>
        <p:txBody>
          <a:bodyPr wrap="square" rtlCol="0">
            <a:spAutoFit/>
          </a:bodyPr>
          <a:lstStyle/>
          <a:p>
            <a:r>
              <a:rPr lang="fr-FR" dirty="0" smtClean="0">
                <a:solidFill>
                  <a:srgbClr val="002060"/>
                </a:solidFill>
              </a:rPr>
              <a:t>Mieux gérer son argent</a:t>
            </a:r>
            <a:endParaRPr lang="fr-FR" dirty="0">
              <a:solidFill>
                <a:srgbClr val="002060"/>
              </a:solidFill>
            </a:endParaRPr>
          </a:p>
        </p:txBody>
      </p:sp>
      <p:sp>
        <p:nvSpPr>
          <p:cNvPr id="10" name="ZoneTexte 9"/>
          <p:cNvSpPr txBox="1"/>
          <p:nvPr/>
        </p:nvSpPr>
        <p:spPr>
          <a:xfrm>
            <a:off x="3463934" y="4007018"/>
            <a:ext cx="4960620" cy="369332"/>
          </a:xfrm>
          <a:prstGeom prst="rect">
            <a:avLst/>
          </a:prstGeom>
          <a:noFill/>
        </p:spPr>
        <p:txBody>
          <a:bodyPr wrap="square" rtlCol="0">
            <a:spAutoFit/>
          </a:bodyPr>
          <a:lstStyle/>
          <a:p>
            <a:r>
              <a:rPr lang="fr-FR" dirty="0" smtClean="0">
                <a:solidFill>
                  <a:srgbClr val="002060"/>
                </a:solidFill>
              </a:rPr>
              <a:t>Économiser pour un achat dans le futur</a:t>
            </a:r>
            <a:endParaRPr lang="fr-FR" dirty="0">
              <a:solidFill>
                <a:srgbClr val="002060"/>
              </a:solidFill>
            </a:endParaRPr>
          </a:p>
        </p:txBody>
      </p:sp>
      <p:sp>
        <p:nvSpPr>
          <p:cNvPr id="11" name="ZoneTexte 10"/>
          <p:cNvSpPr txBox="1"/>
          <p:nvPr/>
        </p:nvSpPr>
        <p:spPr>
          <a:xfrm>
            <a:off x="3463934" y="5587422"/>
            <a:ext cx="4960620" cy="369332"/>
          </a:xfrm>
          <a:prstGeom prst="rect">
            <a:avLst/>
          </a:prstGeom>
          <a:noFill/>
        </p:spPr>
        <p:txBody>
          <a:bodyPr wrap="square" rtlCol="0">
            <a:spAutoFit/>
          </a:bodyPr>
          <a:lstStyle/>
          <a:p>
            <a:r>
              <a:rPr lang="fr-FR" dirty="0" smtClean="0">
                <a:solidFill>
                  <a:srgbClr val="002060"/>
                </a:solidFill>
              </a:rPr>
              <a:t>Être prudent pour faire face aux imprévus</a:t>
            </a:r>
            <a:endParaRPr lang="fr-FR" dirty="0">
              <a:solidFill>
                <a:srgbClr val="002060"/>
              </a:solidFill>
            </a:endParaRPr>
          </a:p>
        </p:txBody>
      </p:sp>
      <p:pic>
        <p:nvPicPr>
          <p:cNvPr id="25" name="Image 24"/>
          <p:cNvPicPr>
            <a:picLocks noChangeAspect="1"/>
          </p:cNvPicPr>
          <p:nvPr/>
        </p:nvPicPr>
        <p:blipFill>
          <a:blip r:embed="rId5"/>
          <a:stretch>
            <a:fillRect/>
          </a:stretch>
        </p:blipFill>
        <p:spPr>
          <a:xfrm rot="13970926">
            <a:off x="822993" y="1899410"/>
            <a:ext cx="582279" cy="554552"/>
          </a:xfrm>
          <a:prstGeom prst="rect">
            <a:avLst/>
          </a:prstGeom>
        </p:spPr>
      </p:pic>
      <p:pic>
        <p:nvPicPr>
          <p:cNvPr id="23" name="Image 22"/>
          <p:cNvPicPr>
            <a:picLocks noChangeAspect="1"/>
          </p:cNvPicPr>
          <p:nvPr/>
        </p:nvPicPr>
        <p:blipFill>
          <a:blip r:embed="rId5"/>
          <a:stretch>
            <a:fillRect/>
          </a:stretch>
        </p:blipFill>
        <p:spPr>
          <a:xfrm rot="13970926">
            <a:off x="801458" y="2501054"/>
            <a:ext cx="463632" cy="441555"/>
          </a:xfrm>
          <a:prstGeom prst="rect">
            <a:avLst/>
          </a:prstGeom>
        </p:spPr>
      </p:pic>
      <p:pic>
        <p:nvPicPr>
          <p:cNvPr id="3" name="Image 2"/>
          <p:cNvPicPr>
            <a:picLocks noChangeAspect="1"/>
          </p:cNvPicPr>
          <p:nvPr/>
        </p:nvPicPr>
        <p:blipFill>
          <a:blip r:embed="rId6"/>
          <a:stretch>
            <a:fillRect/>
          </a:stretch>
        </p:blipFill>
        <p:spPr>
          <a:xfrm>
            <a:off x="1294405" y="2038581"/>
            <a:ext cx="1223921" cy="1075220"/>
          </a:xfrm>
          <a:prstGeom prst="rect">
            <a:avLst/>
          </a:prstGeom>
        </p:spPr>
      </p:pic>
      <p:pic>
        <p:nvPicPr>
          <p:cNvPr id="8" name="Image 7"/>
          <p:cNvPicPr>
            <a:picLocks noChangeAspect="1"/>
          </p:cNvPicPr>
          <p:nvPr/>
        </p:nvPicPr>
        <p:blipFill>
          <a:blip r:embed="rId7"/>
          <a:stretch>
            <a:fillRect/>
          </a:stretch>
        </p:blipFill>
        <p:spPr>
          <a:xfrm>
            <a:off x="1445005" y="3719760"/>
            <a:ext cx="623552" cy="894912"/>
          </a:xfrm>
          <a:prstGeom prst="rect">
            <a:avLst/>
          </a:prstGeom>
        </p:spPr>
      </p:pic>
      <p:pic>
        <p:nvPicPr>
          <p:cNvPr id="2" name="Image 1"/>
          <p:cNvPicPr>
            <a:picLocks noChangeAspect="1"/>
          </p:cNvPicPr>
          <p:nvPr/>
        </p:nvPicPr>
        <p:blipFill>
          <a:blip r:embed="rId8"/>
          <a:stretch>
            <a:fillRect/>
          </a:stretch>
        </p:blipFill>
        <p:spPr>
          <a:xfrm>
            <a:off x="2123365" y="3760059"/>
            <a:ext cx="1189998" cy="948782"/>
          </a:xfrm>
          <a:prstGeom prst="rect">
            <a:avLst/>
          </a:prstGeom>
        </p:spPr>
      </p:pic>
      <p:pic>
        <p:nvPicPr>
          <p:cNvPr id="17" name="Image 16"/>
          <p:cNvPicPr>
            <a:picLocks noChangeAspect="1"/>
          </p:cNvPicPr>
          <p:nvPr/>
        </p:nvPicPr>
        <p:blipFill>
          <a:blip r:embed="rId9"/>
          <a:stretch>
            <a:fillRect/>
          </a:stretch>
        </p:blipFill>
        <p:spPr>
          <a:xfrm>
            <a:off x="1319132" y="4961297"/>
            <a:ext cx="875299" cy="1017892"/>
          </a:xfrm>
          <a:prstGeom prst="rect">
            <a:avLst/>
          </a:prstGeom>
        </p:spPr>
      </p:pic>
      <p:pic>
        <p:nvPicPr>
          <p:cNvPr id="12" name="Image 11"/>
          <p:cNvPicPr>
            <a:picLocks noChangeAspect="1"/>
          </p:cNvPicPr>
          <p:nvPr/>
        </p:nvPicPr>
        <p:blipFill>
          <a:blip r:embed="rId10"/>
          <a:stretch>
            <a:fillRect/>
          </a:stretch>
        </p:blipFill>
        <p:spPr>
          <a:xfrm>
            <a:off x="193214" y="3842187"/>
            <a:ext cx="1133071" cy="903588"/>
          </a:xfrm>
          <a:prstGeom prst="rect">
            <a:avLst/>
          </a:prstGeom>
        </p:spPr>
      </p:pic>
    </p:spTree>
    <p:extLst>
      <p:ext uri="{BB962C8B-B14F-4D97-AF65-F5344CB8AC3E}">
        <p14:creationId xmlns:p14="http://schemas.microsoft.com/office/powerpoint/2010/main" val="16230551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rot="17089365">
            <a:off x="-2064264" y="2543072"/>
            <a:ext cx="7017088" cy="1569660"/>
          </a:xfrm>
          <a:prstGeom prst="rect">
            <a:avLst/>
          </a:prstGeom>
          <a:noFill/>
        </p:spPr>
        <p:txBody>
          <a:bodyPr wrap="square" rtlCol="0">
            <a:spAutoFit/>
          </a:bodyPr>
          <a:lstStyle/>
          <a:p>
            <a:r>
              <a:rPr lang="fr-FR" sz="9600" b="1" dirty="0" smtClean="0">
                <a:solidFill>
                  <a:srgbClr val="CC0066"/>
                </a:solidFill>
                <a:latin typeface="Myriad Pro" pitchFamily="34" charset="0"/>
              </a:rPr>
              <a:t>SOMMAIRE</a:t>
            </a:r>
            <a:endParaRPr lang="fr-FR" sz="9600" b="1" dirty="0">
              <a:solidFill>
                <a:srgbClr val="CC0066"/>
              </a:solidFill>
              <a:latin typeface="Myriad Pro" pitchFamily="34" charset="0"/>
            </a:endParaRPr>
          </a:p>
        </p:txBody>
      </p:sp>
      <p:sp>
        <p:nvSpPr>
          <p:cNvPr id="5" name="Espace réservé du texte 8"/>
          <p:cNvSpPr txBox="1">
            <a:spLocks/>
          </p:cNvSpPr>
          <p:nvPr/>
        </p:nvSpPr>
        <p:spPr>
          <a:xfrm>
            <a:off x="2825665" y="521388"/>
            <a:ext cx="6120000" cy="62773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2200" b="1" dirty="0" smtClean="0">
                <a:solidFill>
                  <a:srgbClr val="002060"/>
                </a:solidFill>
                <a:latin typeface="Myriad Pro"/>
                <a:ea typeface="+mj-ea"/>
                <a:cs typeface="+mj-cs"/>
              </a:rPr>
              <a:t>A quoi sert l’argent ?</a:t>
            </a:r>
          </a:p>
          <a:p>
            <a:r>
              <a:rPr lang="fr-FR" sz="1600" dirty="0" smtClean="0">
                <a:solidFill>
                  <a:schemeClr val="accent2"/>
                </a:solidFill>
                <a:latin typeface="Myriad Pro"/>
                <a:ea typeface="+mj-ea"/>
                <a:cs typeface="+mj-cs"/>
              </a:rPr>
              <a:t>Un peu d’histoire pour commencer</a:t>
            </a:r>
          </a:p>
          <a:p>
            <a:r>
              <a:rPr lang="fr-FR" sz="1600" dirty="0" smtClean="0">
                <a:solidFill>
                  <a:schemeClr val="accent2"/>
                </a:solidFill>
                <a:latin typeface="Myriad Pro"/>
                <a:ea typeface="+mj-ea"/>
                <a:cs typeface="+mj-cs"/>
              </a:rPr>
              <a:t>Les 3 fonctions de la monnaie</a:t>
            </a:r>
          </a:p>
          <a:p>
            <a:r>
              <a:rPr lang="fr-FR" sz="1600" dirty="0" smtClean="0">
                <a:solidFill>
                  <a:schemeClr val="accent2"/>
                </a:solidFill>
                <a:latin typeface="Myriad Pro"/>
                <a:ea typeface="+mj-ea"/>
                <a:cs typeface="+mj-cs"/>
              </a:rPr>
              <a:t>A vous de jouer : Mots-fléchés</a:t>
            </a:r>
          </a:p>
          <a:p>
            <a:pPr marL="0" indent="0">
              <a:buNone/>
            </a:pPr>
            <a:endParaRPr lang="fr-FR" sz="2200" dirty="0">
              <a:solidFill>
                <a:schemeClr val="accent2"/>
              </a:solidFill>
              <a:latin typeface="Myriad Pro"/>
              <a:ea typeface="+mj-ea"/>
              <a:cs typeface="+mj-cs"/>
            </a:endParaRPr>
          </a:p>
          <a:p>
            <a:endParaRPr lang="fr-FR" sz="2200" dirty="0">
              <a:solidFill>
                <a:srgbClr val="002060"/>
              </a:solidFill>
              <a:latin typeface="Arial" panose="020B0604020202020204" pitchFamily="34" charset="0"/>
              <a:cs typeface="Arial" panose="020B0604020202020204" pitchFamily="34" charset="0"/>
            </a:endParaRPr>
          </a:p>
        </p:txBody>
      </p:sp>
      <p:sp>
        <p:nvSpPr>
          <p:cNvPr id="6" name="Espace réservé du texte 8"/>
          <p:cNvSpPr txBox="1">
            <a:spLocks/>
          </p:cNvSpPr>
          <p:nvPr/>
        </p:nvSpPr>
        <p:spPr>
          <a:xfrm>
            <a:off x="2825665" y="1952771"/>
            <a:ext cx="6120000" cy="62773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2200" b="1" dirty="0" smtClean="0">
                <a:solidFill>
                  <a:srgbClr val="002060"/>
                </a:solidFill>
                <a:latin typeface="Myriad Pro"/>
                <a:ea typeface="+mj-ea"/>
                <a:cs typeface="+mj-cs"/>
              </a:rPr>
              <a:t>Comment paie-t-on ?</a:t>
            </a:r>
          </a:p>
          <a:p>
            <a:r>
              <a:rPr lang="fr-FR" sz="1600" dirty="0" smtClean="0">
                <a:solidFill>
                  <a:schemeClr val="accent2"/>
                </a:solidFill>
                <a:latin typeface="Myriad Pro"/>
                <a:ea typeface="+mj-ea"/>
                <a:cs typeface="+mj-cs"/>
              </a:rPr>
              <a:t>Les différents moyens de paiement</a:t>
            </a:r>
          </a:p>
          <a:p>
            <a:r>
              <a:rPr lang="fr-FR" sz="1600" dirty="0" smtClean="0">
                <a:solidFill>
                  <a:schemeClr val="accent2"/>
                </a:solidFill>
                <a:latin typeface="Myriad Pro"/>
                <a:ea typeface="+mj-ea"/>
                <a:cs typeface="+mj-cs"/>
              </a:rPr>
              <a:t>Les bons gestes à adopter </a:t>
            </a:r>
          </a:p>
          <a:p>
            <a:r>
              <a:rPr lang="fr-FR" sz="1600" dirty="0" smtClean="0">
                <a:solidFill>
                  <a:schemeClr val="accent2"/>
                </a:solidFill>
                <a:latin typeface="Myriad Pro"/>
                <a:ea typeface="+mj-ea"/>
                <a:cs typeface="+mj-cs"/>
              </a:rPr>
              <a:t>A vous de jouer : Rébus</a:t>
            </a:r>
            <a:endParaRPr lang="fr-FR" sz="2200" dirty="0">
              <a:solidFill>
                <a:srgbClr val="002060"/>
              </a:solidFill>
              <a:latin typeface="Arial" panose="020B0604020202020204" pitchFamily="34" charset="0"/>
              <a:cs typeface="Arial" panose="020B0604020202020204" pitchFamily="34" charset="0"/>
            </a:endParaRPr>
          </a:p>
        </p:txBody>
      </p:sp>
      <p:sp>
        <p:nvSpPr>
          <p:cNvPr id="8" name="Espace réservé du texte 8"/>
          <p:cNvSpPr txBox="1">
            <a:spLocks/>
          </p:cNvSpPr>
          <p:nvPr/>
        </p:nvSpPr>
        <p:spPr>
          <a:xfrm>
            <a:off x="2825665" y="3580317"/>
            <a:ext cx="6120000" cy="62773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2200" b="1" dirty="0" smtClean="0">
                <a:solidFill>
                  <a:srgbClr val="002060"/>
                </a:solidFill>
                <a:latin typeface="Myriad Pro"/>
                <a:ea typeface="+mj-ea"/>
                <a:cs typeface="+mj-cs"/>
              </a:rPr>
              <a:t>Mon premier budget</a:t>
            </a:r>
          </a:p>
          <a:p>
            <a:r>
              <a:rPr lang="fr-FR" sz="1600" dirty="0" smtClean="0">
                <a:solidFill>
                  <a:schemeClr val="accent2"/>
                </a:solidFill>
                <a:latin typeface="Myriad Pro"/>
                <a:ea typeface="+mj-ea"/>
                <a:cs typeface="+mj-cs"/>
              </a:rPr>
              <a:t>Qu’est-ce qu’un budget ?</a:t>
            </a:r>
          </a:p>
          <a:p>
            <a:r>
              <a:rPr lang="fr-FR" sz="1600" dirty="0" smtClean="0">
                <a:solidFill>
                  <a:schemeClr val="accent2"/>
                </a:solidFill>
                <a:latin typeface="Myriad Pro"/>
                <a:ea typeface="+mj-ea"/>
                <a:cs typeface="+mj-cs"/>
              </a:rPr>
              <a:t>Pourquoi faire un budget ?</a:t>
            </a:r>
          </a:p>
          <a:p>
            <a:r>
              <a:rPr lang="fr-FR" sz="1600" dirty="0" smtClean="0">
                <a:solidFill>
                  <a:schemeClr val="accent2"/>
                </a:solidFill>
                <a:latin typeface="Myriad Pro"/>
                <a:ea typeface="+mj-ea"/>
                <a:cs typeface="+mj-cs"/>
              </a:rPr>
              <a:t>A vous de jouer : Mots-Mêlés</a:t>
            </a:r>
            <a:endParaRPr lang="fr-FR" sz="1600" dirty="0">
              <a:solidFill>
                <a:schemeClr val="accent2"/>
              </a:solidFill>
              <a:latin typeface="Myriad Pro"/>
              <a:ea typeface="+mj-ea"/>
              <a:cs typeface="+mj-cs"/>
            </a:endParaRPr>
          </a:p>
          <a:p>
            <a:pPr marL="0" indent="0">
              <a:buNone/>
            </a:pPr>
            <a:endParaRPr lang="fr-FR" sz="1600" dirty="0">
              <a:solidFill>
                <a:srgbClr val="002060"/>
              </a:solidFill>
              <a:latin typeface="Arial" panose="020B0604020202020204" pitchFamily="34" charset="0"/>
              <a:cs typeface="Arial" panose="020B0604020202020204" pitchFamily="34" charset="0"/>
            </a:endParaRPr>
          </a:p>
        </p:txBody>
      </p:sp>
      <p:sp>
        <p:nvSpPr>
          <p:cNvPr id="12" name="Espace réservé du texte 8"/>
          <p:cNvSpPr txBox="1">
            <a:spLocks/>
          </p:cNvSpPr>
          <p:nvPr/>
        </p:nvSpPr>
        <p:spPr>
          <a:xfrm>
            <a:off x="2825665" y="5205908"/>
            <a:ext cx="6120000" cy="62773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2200" b="1" dirty="0" smtClean="0">
                <a:solidFill>
                  <a:srgbClr val="002060"/>
                </a:solidFill>
                <a:latin typeface="Myriad Pro"/>
                <a:ea typeface="+mj-ea"/>
                <a:cs typeface="+mj-cs"/>
              </a:rPr>
              <a:t>La banque, c’est quoi ?</a:t>
            </a:r>
          </a:p>
          <a:p>
            <a:r>
              <a:rPr lang="fr-FR" sz="1600" dirty="0" smtClean="0">
                <a:solidFill>
                  <a:schemeClr val="accent2"/>
                </a:solidFill>
                <a:latin typeface="Myriad Pro"/>
                <a:ea typeface="+mj-ea"/>
                <a:cs typeface="+mj-cs"/>
              </a:rPr>
              <a:t>Le rôle de la banque</a:t>
            </a:r>
          </a:p>
          <a:p>
            <a:r>
              <a:rPr lang="fr-FR" sz="1600" dirty="0" smtClean="0">
                <a:solidFill>
                  <a:schemeClr val="accent2"/>
                </a:solidFill>
                <a:latin typeface="Myriad Pro"/>
                <a:ea typeface="+mj-ea"/>
                <a:cs typeface="+mj-cs"/>
              </a:rPr>
              <a:t>Le compte bancaire </a:t>
            </a:r>
          </a:p>
          <a:p>
            <a:r>
              <a:rPr lang="fr-FR" sz="1600" dirty="0" smtClean="0">
                <a:solidFill>
                  <a:schemeClr val="accent2"/>
                </a:solidFill>
                <a:latin typeface="Myriad Pro"/>
                <a:ea typeface="+mj-ea"/>
                <a:cs typeface="+mj-cs"/>
              </a:rPr>
              <a:t>A vous de jouer : Trouvez l’intrus</a:t>
            </a:r>
            <a:endParaRPr lang="fr-FR" sz="1600" dirty="0">
              <a:solidFill>
                <a:schemeClr val="accent2"/>
              </a:solidFill>
              <a:latin typeface="Myriad Pro"/>
              <a:ea typeface="+mj-ea"/>
              <a:cs typeface="+mj-cs"/>
            </a:endParaRPr>
          </a:p>
          <a:p>
            <a:endParaRPr lang="fr-FR" sz="2200" dirty="0">
              <a:solidFill>
                <a:srgbClr val="002060"/>
              </a:solidFill>
              <a:latin typeface="Arial" panose="020B0604020202020204" pitchFamily="34" charset="0"/>
              <a:cs typeface="Arial" panose="020B0604020202020204" pitchFamily="34" charset="0"/>
            </a:endParaRPr>
          </a:p>
        </p:txBody>
      </p:sp>
      <p:grpSp>
        <p:nvGrpSpPr>
          <p:cNvPr id="13" name="Groupe 12"/>
          <p:cNvGrpSpPr>
            <a:grpSpLocks noChangeAspect="1"/>
          </p:cNvGrpSpPr>
          <p:nvPr/>
        </p:nvGrpSpPr>
        <p:grpSpPr>
          <a:xfrm>
            <a:off x="6965752" y="106878"/>
            <a:ext cx="1402743" cy="1900545"/>
            <a:chOff x="2533224" y="1657646"/>
            <a:chExt cx="3449564" cy="4155777"/>
          </a:xfrm>
        </p:grpSpPr>
        <p:pic>
          <p:nvPicPr>
            <p:cNvPr id="14" name="Image 1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676565" y="1657646"/>
              <a:ext cx="3306223" cy="4155777"/>
            </a:xfrm>
            <a:prstGeom prst="rect">
              <a:avLst/>
            </a:prstGeom>
          </p:spPr>
        </p:pic>
        <p:pic>
          <p:nvPicPr>
            <p:cNvPr id="15" name="Image 14"/>
            <p:cNvPicPr>
              <a:picLocks noChangeAspect="1"/>
            </p:cNvPicPr>
            <p:nvPr/>
          </p:nvPicPr>
          <p:blipFill>
            <a:blip r:embed="rId4">
              <a:clrChange>
                <a:clrFrom>
                  <a:srgbClr val="FFFFFF"/>
                </a:clrFrom>
                <a:clrTo>
                  <a:srgbClr val="FFFFFF">
                    <a:alpha val="0"/>
                  </a:srgbClr>
                </a:clrTo>
              </a:clrChange>
            </a:blip>
            <a:stretch>
              <a:fillRect/>
            </a:stretch>
          </p:blipFill>
          <p:spPr>
            <a:xfrm rot="17216898">
              <a:off x="3956229" y="2065220"/>
              <a:ext cx="853911" cy="851145"/>
            </a:xfrm>
            <a:prstGeom prst="rect">
              <a:avLst/>
            </a:prstGeom>
          </p:spPr>
        </p:pic>
        <p:pic>
          <p:nvPicPr>
            <p:cNvPr id="16" name="Image 15"/>
            <p:cNvPicPr>
              <a:picLocks noChangeAspect="1"/>
            </p:cNvPicPr>
            <p:nvPr/>
          </p:nvPicPr>
          <p:blipFill>
            <a:blip r:embed="rId5">
              <a:clrChange>
                <a:clrFrom>
                  <a:srgbClr val="FFFFFF"/>
                </a:clrFrom>
                <a:clrTo>
                  <a:srgbClr val="FFFFFF">
                    <a:alpha val="0"/>
                  </a:srgbClr>
                </a:clrTo>
              </a:clrChange>
            </a:blip>
            <a:stretch>
              <a:fillRect/>
            </a:stretch>
          </p:blipFill>
          <p:spPr>
            <a:xfrm>
              <a:off x="3320449" y="2545126"/>
              <a:ext cx="715613" cy="560250"/>
            </a:xfrm>
            <a:prstGeom prst="rect">
              <a:avLst/>
            </a:prstGeom>
          </p:spPr>
        </p:pic>
        <p:pic>
          <p:nvPicPr>
            <p:cNvPr id="17" name="Image 16"/>
            <p:cNvPicPr>
              <a:picLocks noChangeAspect="1"/>
            </p:cNvPicPr>
            <p:nvPr/>
          </p:nvPicPr>
          <p:blipFill>
            <a:blip r:embed="rId6">
              <a:clrChange>
                <a:clrFrom>
                  <a:srgbClr val="FFFFFF"/>
                </a:clrFrom>
                <a:clrTo>
                  <a:srgbClr val="FFFFFF">
                    <a:alpha val="0"/>
                  </a:srgbClr>
                </a:clrTo>
              </a:clrChange>
            </a:blip>
            <a:stretch>
              <a:fillRect/>
            </a:stretch>
          </p:blipFill>
          <p:spPr>
            <a:xfrm>
              <a:off x="2628534" y="2996318"/>
              <a:ext cx="859828" cy="695624"/>
            </a:xfrm>
            <a:prstGeom prst="rect">
              <a:avLst/>
            </a:prstGeom>
          </p:spPr>
        </p:pic>
        <p:pic>
          <p:nvPicPr>
            <p:cNvPr id="18" name="Image 17"/>
            <p:cNvPicPr>
              <a:picLocks noChangeAspect="1"/>
            </p:cNvPicPr>
            <p:nvPr/>
          </p:nvPicPr>
          <p:blipFill>
            <a:blip r:embed="rId7">
              <a:clrChange>
                <a:clrFrom>
                  <a:srgbClr val="FFFFFF"/>
                </a:clrFrom>
                <a:clrTo>
                  <a:srgbClr val="FFFFFF">
                    <a:alpha val="0"/>
                  </a:srgbClr>
                </a:clrTo>
              </a:clrChange>
            </a:blip>
            <a:stretch>
              <a:fillRect/>
            </a:stretch>
          </p:blipFill>
          <p:spPr>
            <a:xfrm>
              <a:off x="2533224" y="3863053"/>
              <a:ext cx="670928" cy="560162"/>
            </a:xfrm>
            <a:prstGeom prst="rect">
              <a:avLst/>
            </a:prstGeom>
          </p:spPr>
        </p:pic>
        <p:pic>
          <p:nvPicPr>
            <p:cNvPr id="19" name="Image 18"/>
            <p:cNvPicPr>
              <a:picLocks noChangeAspect="1"/>
            </p:cNvPicPr>
            <p:nvPr/>
          </p:nvPicPr>
          <p:blipFill>
            <a:blip r:embed="rId8">
              <a:clrChange>
                <a:clrFrom>
                  <a:srgbClr val="FFFFFF"/>
                </a:clrFrom>
                <a:clrTo>
                  <a:srgbClr val="FFFFFF">
                    <a:alpha val="0"/>
                  </a:srgbClr>
                </a:clrTo>
              </a:clrChange>
            </a:blip>
            <a:stretch>
              <a:fillRect/>
            </a:stretch>
          </p:blipFill>
          <p:spPr>
            <a:xfrm rot="2806855">
              <a:off x="5156536" y="2881436"/>
              <a:ext cx="698716" cy="834289"/>
            </a:xfrm>
            <a:prstGeom prst="rect">
              <a:avLst/>
            </a:prstGeom>
          </p:spPr>
        </p:pic>
        <p:pic>
          <p:nvPicPr>
            <p:cNvPr id="20" name="Image 19"/>
            <p:cNvPicPr>
              <a:picLocks noChangeAspect="1"/>
            </p:cNvPicPr>
            <p:nvPr/>
          </p:nvPicPr>
          <p:blipFill rotWithShape="1">
            <a:blip r:embed="rId9">
              <a:clrChange>
                <a:clrFrom>
                  <a:srgbClr val="FFFFFF"/>
                </a:clrFrom>
                <a:clrTo>
                  <a:srgbClr val="FFFFFF">
                    <a:alpha val="0"/>
                  </a:srgbClr>
                </a:clrTo>
              </a:clrChange>
            </a:blip>
            <a:srcRect t="1647" b="1"/>
            <a:stretch/>
          </p:blipFill>
          <p:spPr>
            <a:xfrm rot="852294">
              <a:off x="4839447" y="2390689"/>
              <a:ext cx="597620" cy="635422"/>
            </a:xfrm>
            <a:prstGeom prst="rect">
              <a:avLst/>
            </a:prstGeom>
          </p:spPr>
        </p:pic>
        <p:pic>
          <p:nvPicPr>
            <p:cNvPr id="21" name="Image 20"/>
            <p:cNvPicPr>
              <a:picLocks noChangeAspect="1"/>
            </p:cNvPicPr>
            <p:nvPr/>
          </p:nvPicPr>
          <p:blipFill>
            <a:blip r:embed="rId10">
              <a:clrChange>
                <a:clrFrom>
                  <a:srgbClr val="FFFFFF"/>
                </a:clrFrom>
                <a:clrTo>
                  <a:srgbClr val="FFFFFF">
                    <a:alpha val="0"/>
                  </a:srgbClr>
                </a:clrTo>
              </a:clrChange>
            </a:blip>
            <a:stretch>
              <a:fillRect/>
            </a:stretch>
          </p:blipFill>
          <p:spPr>
            <a:xfrm>
              <a:off x="4046287" y="4126352"/>
              <a:ext cx="423127" cy="266820"/>
            </a:xfrm>
            <a:prstGeom prst="rect">
              <a:avLst/>
            </a:prstGeom>
          </p:spPr>
        </p:pic>
      </p:grpSp>
      <p:pic>
        <p:nvPicPr>
          <p:cNvPr id="2" name="Image 1"/>
          <p:cNvPicPr>
            <a:picLocks noChangeAspect="1"/>
          </p:cNvPicPr>
          <p:nvPr/>
        </p:nvPicPr>
        <p:blipFill>
          <a:blip r:embed="rId11"/>
          <a:stretch>
            <a:fillRect/>
          </a:stretch>
        </p:blipFill>
        <p:spPr>
          <a:xfrm>
            <a:off x="6883903" y="2057148"/>
            <a:ext cx="1290505" cy="1223577"/>
          </a:xfrm>
          <a:prstGeom prst="rect">
            <a:avLst/>
          </a:prstGeom>
        </p:spPr>
      </p:pic>
      <p:pic>
        <p:nvPicPr>
          <p:cNvPr id="3" name="Image 2"/>
          <p:cNvPicPr>
            <a:picLocks noChangeAspect="1"/>
          </p:cNvPicPr>
          <p:nvPr/>
        </p:nvPicPr>
        <p:blipFill>
          <a:blip r:embed="rId12"/>
          <a:stretch>
            <a:fillRect/>
          </a:stretch>
        </p:blipFill>
        <p:spPr>
          <a:xfrm>
            <a:off x="7111351" y="5354544"/>
            <a:ext cx="1213351" cy="1247154"/>
          </a:xfrm>
          <a:prstGeom prst="rect">
            <a:avLst/>
          </a:prstGeom>
        </p:spPr>
      </p:pic>
      <p:pic>
        <p:nvPicPr>
          <p:cNvPr id="7" name="Image 6"/>
          <p:cNvPicPr>
            <a:picLocks noChangeAspect="1"/>
          </p:cNvPicPr>
          <p:nvPr/>
        </p:nvPicPr>
        <p:blipFill>
          <a:blip r:embed="rId13"/>
          <a:stretch>
            <a:fillRect/>
          </a:stretch>
        </p:blipFill>
        <p:spPr>
          <a:xfrm>
            <a:off x="7024041" y="3580317"/>
            <a:ext cx="1295123" cy="1256091"/>
          </a:xfrm>
          <a:prstGeom prst="rect">
            <a:avLst/>
          </a:prstGeom>
        </p:spPr>
      </p:pic>
    </p:spTree>
    <p:extLst>
      <p:ext uri="{BB962C8B-B14F-4D97-AF65-F5344CB8AC3E}">
        <p14:creationId xmlns:p14="http://schemas.microsoft.com/office/powerpoint/2010/main" val="14006849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20</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53490"/>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Mon premier budget</a:t>
            </a:r>
            <a:endParaRPr lang="fr-FR" sz="4000" dirty="0">
              <a:solidFill>
                <a:srgbClr val="213B76"/>
              </a:solidFill>
              <a:latin typeface="Myriad Pro" panose="020B0503030403020204"/>
            </a:endParaRPr>
          </a:p>
        </p:txBody>
      </p:sp>
      <p:sp>
        <p:nvSpPr>
          <p:cNvPr id="14" name="ZoneTexte 13"/>
          <p:cNvSpPr txBox="1"/>
          <p:nvPr/>
        </p:nvSpPr>
        <p:spPr>
          <a:xfrm>
            <a:off x="2946780" y="992740"/>
            <a:ext cx="4250432" cy="430887"/>
          </a:xfrm>
          <a:prstGeom prst="rect">
            <a:avLst/>
          </a:prstGeom>
          <a:noFill/>
        </p:spPr>
        <p:txBody>
          <a:bodyPr wrap="square" rtlCol="0">
            <a:spAutoFit/>
          </a:bodyPr>
          <a:lstStyle/>
          <a:p>
            <a:r>
              <a:rPr lang="fr-FR" sz="2200" b="1" dirty="0" smtClean="0">
                <a:solidFill>
                  <a:schemeClr val="accent2"/>
                </a:solidFill>
              </a:rPr>
              <a:t>A vous de jouer : Mots-Mêlés </a:t>
            </a:r>
            <a:endParaRPr lang="fr-FR" sz="2200" b="1" dirty="0">
              <a:solidFill>
                <a:schemeClr val="accent2"/>
              </a:solidFill>
            </a:endParaRPr>
          </a:p>
        </p:txBody>
      </p:sp>
      <p:pic>
        <p:nvPicPr>
          <p:cNvPr id="16" name="Image 15"/>
          <p:cNvPicPr>
            <a:picLocks noChangeAspect="1"/>
          </p:cNvPicPr>
          <p:nvPr/>
        </p:nvPicPr>
        <p:blipFill>
          <a:blip r:embed="rId4"/>
          <a:stretch>
            <a:fillRect/>
          </a:stretch>
        </p:blipFill>
        <p:spPr>
          <a:xfrm>
            <a:off x="253409" y="0"/>
            <a:ext cx="1295123" cy="1256091"/>
          </a:xfrm>
          <a:prstGeom prst="rect">
            <a:avLst/>
          </a:prstGeom>
        </p:spPr>
      </p:pic>
      <p:sp>
        <p:nvSpPr>
          <p:cNvPr id="18" name="ZoneTexte 17"/>
          <p:cNvSpPr txBox="1"/>
          <p:nvPr/>
        </p:nvSpPr>
        <p:spPr>
          <a:xfrm>
            <a:off x="49932" y="1872286"/>
            <a:ext cx="3484100" cy="1015663"/>
          </a:xfrm>
          <a:prstGeom prst="rect">
            <a:avLst/>
          </a:prstGeom>
          <a:solidFill>
            <a:schemeClr val="bg1"/>
          </a:solidFill>
        </p:spPr>
        <p:txBody>
          <a:bodyPr wrap="square" rtlCol="0">
            <a:spAutoFit/>
          </a:bodyPr>
          <a:lstStyle/>
          <a:p>
            <a:r>
              <a:rPr lang="fr-FR" sz="2000" b="1" dirty="0" smtClean="0">
                <a:solidFill>
                  <a:srgbClr val="CC0066"/>
                </a:solidFill>
                <a:latin typeface="Myriad Pro" panose="020B0503030403020204"/>
              </a:rPr>
              <a:t>Aidez la fourmi à retrouver  6 mots importants pour bien gérer son argent :</a:t>
            </a:r>
            <a:endParaRPr lang="fr-FR" sz="2000" b="1" dirty="0">
              <a:solidFill>
                <a:srgbClr val="CC0066"/>
              </a:solidFill>
              <a:latin typeface="Myriad Pro" panose="020B0503030403020204"/>
            </a:endParaRPr>
          </a:p>
        </p:txBody>
      </p:sp>
      <p:pic>
        <p:nvPicPr>
          <p:cNvPr id="19" name="Image 18"/>
          <p:cNvPicPr>
            <a:picLocks noChangeAspect="1"/>
          </p:cNvPicPr>
          <p:nvPr/>
        </p:nvPicPr>
        <p:blipFill>
          <a:blip r:embed="rId5"/>
          <a:stretch>
            <a:fillRect/>
          </a:stretch>
        </p:blipFill>
        <p:spPr>
          <a:xfrm>
            <a:off x="7602909" y="555461"/>
            <a:ext cx="992551" cy="1220349"/>
          </a:xfrm>
          <a:prstGeom prst="rect">
            <a:avLst/>
          </a:prstGeom>
        </p:spPr>
      </p:pic>
      <p:pic>
        <p:nvPicPr>
          <p:cNvPr id="20" name="Image 19"/>
          <p:cNvPicPr>
            <a:picLocks noChangeAspect="1"/>
          </p:cNvPicPr>
          <p:nvPr/>
        </p:nvPicPr>
        <p:blipFill>
          <a:blip r:embed="rId6"/>
          <a:stretch>
            <a:fillRect/>
          </a:stretch>
        </p:blipFill>
        <p:spPr>
          <a:xfrm>
            <a:off x="450014" y="3201238"/>
            <a:ext cx="858699" cy="823752"/>
          </a:xfrm>
          <a:prstGeom prst="rect">
            <a:avLst/>
          </a:prstGeom>
        </p:spPr>
      </p:pic>
      <p:sp>
        <p:nvSpPr>
          <p:cNvPr id="21" name="Forme libre 20"/>
          <p:cNvSpPr/>
          <p:nvPr/>
        </p:nvSpPr>
        <p:spPr>
          <a:xfrm>
            <a:off x="1366240" y="3895734"/>
            <a:ext cx="1680477" cy="377631"/>
          </a:xfrm>
          <a:custGeom>
            <a:avLst/>
            <a:gdLst>
              <a:gd name="connsiteX0" fmla="*/ 4233 w 1375833"/>
              <a:gd name="connsiteY0" fmla="*/ 126359 h 632986"/>
              <a:gd name="connsiteX1" fmla="*/ 16589 w 1375833"/>
              <a:gd name="connsiteY1" fmla="*/ 299354 h 632986"/>
              <a:gd name="connsiteX2" fmla="*/ 28946 w 1375833"/>
              <a:gd name="connsiteY2" fmla="*/ 336424 h 632986"/>
              <a:gd name="connsiteX3" fmla="*/ 41303 w 1375833"/>
              <a:gd name="connsiteY3" fmla="*/ 398208 h 632986"/>
              <a:gd name="connsiteX4" fmla="*/ 66016 w 1375833"/>
              <a:gd name="connsiteY4" fmla="*/ 472349 h 632986"/>
              <a:gd name="connsiteX5" fmla="*/ 214298 w 1375833"/>
              <a:gd name="connsiteY5" fmla="*/ 571203 h 632986"/>
              <a:gd name="connsiteX6" fmla="*/ 276081 w 1375833"/>
              <a:gd name="connsiteY6" fmla="*/ 595916 h 632986"/>
              <a:gd name="connsiteX7" fmla="*/ 473789 w 1375833"/>
              <a:gd name="connsiteY7" fmla="*/ 632986 h 632986"/>
              <a:gd name="connsiteX8" fmla="*/ 609714 w 1375833"/>
              <a:gd name="connsiteY8" fmla="*/ 620630 h 632986"/>
              <a:gd name="connsiteX9" fmla="*/ 1375833 w 1375833"/>
              <a:gd name="connsiteY9" fmla="*/ 595916 h 632986"/>
              <a:gd name="connsiteX10" fmla="*/ 1301692 w 1375833"/>
              <a:gd name="connsiteY10" fmla="*/ 410565 h 632986"/>
              <a:gd name="connsiteX11" fmla="*/ 1239908 w 1375833"/>
              <a:gd name="connsiteY11" fmla="*/ 336424 h 632986"/>
              <a:gd name="connsiteX12" fmla="*/ 1178125 w 1375833"/>
              <a:gd name="connsiteY12" fmla="*/ 249927 h 632986"/>
              <a:gd name="connsiteX13" fmla="*/ 1141054 w 1375833"/>
              <a:gd name="connsiteY13" fmla="*/ 225214 h 632986"/>
              <a:gd name="connsiteX14" fmla="*/ 1128698 w 1375833"/>
              <a:gd name="connsiteY14" fmla="*/ 188143 h 632986"/>
              <a:gd name="connsiteX15" fmla="*/ 1054557 w 1375833"/>
              <a:gd name="connsiteY15" fmla="*/ 138716 h 632986"/>
              <a:gd name="connsiteX16" fmla="*/ 955703 w 1375833"/>
              <a:gd name="connsiteY16" fmla="*/ 89289 h 632986"/>
              <a:gd name="connsiteX17" fmla="*/ 918633 w 1375833"/>
              <a:gd name="connsiteY17" fmla="*/ 52219 h 632986"/>
              <a:gd name="connsiteX18" fmla="*/ 844492 w 1375833"/>
              <a:gd name="connsiteY18" fmla="*/ 39862 h 632986"/>
              <a:gd name="connsiteX19" fmla="*/ 795065 w 1375833"/>
              <a:gd name="connsiteY19" fmla="*/ 15149 h 632986"/>
              <a:gd name="connsiteX20" fmla="*/ 535573 w 1375833"/>
              <a:gd name="connsiteY20" fmla="*/ 15149 h 632986"/>
              <a:gd name="connsiteX21" fmla="*/ 189584 w 1375833"/>
              <a:gd name="connsiteY21" fmla="*/ 15149 h 632986"/>
              <a:gd name="connsiteX22" fmla="*/ 152514 w 1375833"/>
              <a:gd name="connsiteY22" fmla="*/ 27505 h 632986"/>
              <a:gd name="connsiteX23" fmla="*/ 115443 w 1375833"/>
              <a:gd name="connsiteY23" fmla="*/ 52219 h 632986"/>
              <a:gd name="connsiteX24" fmla="*/ 90730 w 1375833"/>
              <a:gd name="connsiteY24" fmla="*/ 89289 h 632986"/>
              <a:gd name="connsiteX25" fmla="*/ 4233 w 1375833"/>
              <a:gd name="connsiteY25" fmla="*/ 126359 h 63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75833" h="632986">
                <a:moveTo>
                  <a:pt x="4233" y="126359"/>
                </a:moveTo>
                <a:cubicBezTo>
                  <a:pt x="-8124" y="161370"/>
                  <a:pt x="9834" y="241938"/>
                  <a:pt x="16589" y="299354"/>
                </a:cubicBezTo>
                <a:cubicBezTo>
                  <a:pt x="18111" y="312290"/>
                  <a:pt x="25787" y="323788"/>
                  <a:pt x="28946" y="336424"/>
                </a:cubicBezTo>
                <a:cubicBezTo>
                  <a:pt x="34040" y="356799"/>
                  <a:pt x="35777" y="377945"/>
                  <a:pt x="41303" y="398208"/>
                </a:cubicBezTo>
                <a:cubicBezTo>
                  <a:pt x="48157" y="423341"/>
                  <a:pt x="51566" y="450674"/>
                  <a:pt x="66016" y="472349"/>
                </a:cubicBezTo>
                <a:cubicBezTo>
                  <a:pt x="125227" y="561165"/>
                  <a:pt x="131859" y="538228"/>
                  <a:pt x="214298" y="571203"/>
                </a:cubicBezTo>
                <a:cubicBezTo>
                  <a:pt x="234892" y="579441"/>
                  <a:pt x="254881" y="589393"/>
                  <a:pt x="276081" y="595916"/>
                </a:cubicBezTo>
                <a:cubicBezTo>
                  <a:pt x="365765" y="623511"/>
                  <a:pt x="381694" y="621475"/>
                  <a:pt x="473789" y="632986"/>
                </a:cubicBezTo>
                <a:cubicBezTo>
                  <a:pt x="519097" y="628867"/>
                  <a:pt x="564242" y="622074"/>
                  <a:pt x="609714" y="620630"/>
                </a:cubicBezTo>
                <a:lnTo>
                  <a:pt x="1375833" y="595916"/>
                </a:lnTo>
                <a:cubicBezTo>
                  <a:pt x="1345218" y="504070"/>
                  <a:pt x="1348606" y="470883"/>
                  <a:pt x="1301692" y="410565"/>
                </a:cubicBezTo>
                <a:cubicBezTo>
                  <a:pt x="1281941" y="385172"/>
                  <a:pt x="1259658" y="361817"/>
                  <a:pt x="1239908" y="336424"/>
                </a:cubicBezTo>
                <a:cubicBezTo>
                  <a:pt x="1215352" y="304851"/>
                  <a:pt x="1208046" y="279848"/>
                  <a:pt x="1178125" y="249927"/>
                </a:cubicBezTo>
                <a:cubicBezTo>
                  <a:pt x="1167624" y="239426"/>
                  <a:pt x="1153411" y="233452"/>
                  <a:pt x="1141054" y="225214"/>
                </a:cubicBezTo>
                <a:cubicBezTo>
                  <a:pt x="1136935" y="212857"/>
                  <a:pt x="1137908" y="197353"/>
                  <a:pt x="1128698" y="188143"/>
                </a:cubicBezTo>
                <a:cubicBezTo>
                  <a:pt x="1107696" y="167140"/>
                  <a:pt x="1054557" y="138716"/>
                  <a:pt x="1054557" y="138716"/>
                </a:cubicBezTo>
                <a:cubicBezTo>
                  <a:pt x="1002095" y="60025"/>
                  <a:pt x="1067858" y="139136"/>
                  <a:pt x="955703" y="89289"/>
                </a:cubicBezTo>
                <a:cubicBezTo>
                  <a:pt x="939734" y="82192"/>
                  <a:pt x="934602" y="59316"/>
                  <a:pt x="918633" y="52219"/>
                </a:cubicBezTo>
                <a:cubicBezTo>
                  <a:pt x="895738" y="42043"/>
                  <a:pt x="869206" y="43981"/>
                  <a:pt x="844492" y="39862"/>
                </a:cubicBezTo>
                <a:cubicBezTo>
                  <a:pt x="828016" y="31624"/>
                  <a:pt x="812312" y="21617"/>
                  <a:pt x="795065" y="15149"/>
                </a:cubicBezTo>
                <a:cubicBezTo>
                  <a:pt x="711437" y="-16211"/>
                  <a:pt x="622796" y="10018"/>
                  <a:pt x="535573" y="15149"/>
                </a:cubicBezTo>
                <a:cubicBezTo>
                  <a:pt x="363589" y="817"/>
                  <a:pt x="380745" y="-4973"/>
                  <a:pt x="189584" y="15149"/>
                </a:cubicBezTo>
                <a:cubicBezTo>
                  <a:pt x="176631" y="16512"/>
                  <a:pt x="164871" y="23386"/>
                  <a:pt x="152514" y="27505"/>
                </a:cubicBezTo>
                <a:cubicBezTo>
                  <a:pt x="140157" y="35743"/>
                  <a:pt x="125944" y="41718"/>
                  <a:pt x="115443" y="52219"/>
                </a:cubicBezTo>
                <a:cubicBezTo>
                  <a:pt x="104942" y="62720"/>
                  <a:pt x="101906" y="79510"/>
                  <a:pt x="90730" y="89289"/>
                </a:cubicBezTo>
                <a:cubicBezTo>
                  <a:pt x="68377" y="108848"/>
                  <a:pt x="16590" y="91348"/>
                  <a:pt x="4233" y="126359"/>
                </a:cubicBezTo>
                <a:close/>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bg1"/>
              </a:solidFill>
            </a:endParaRPr>
          </a:p>
        </p:txBody>
      </p:sp>
      <p:pic>
        <p:nvPicPr>
          <p:cNvPr id="32" name="Image 3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15120" y="1872286"/>
            <a:ext cx="4497296" cy="3921161"/>
          </a:xfrm>
          <a:prstGeom prst="rect">
            <a:avLst/>
          </a:prstGeom>
        </p:spPr>
      </p:pic>
      <p:grpSp>
        <p:nvGrpSpPr>
          <p:cNvPr id="33" name="Groupe 32"/>
          <p:cNvGrpSpPr/>
          <p:nvPr/>
        </p:nvGrpSpPr>
        <p:grpSpPr>
          <a:xfrm>
            <a:off x="3972388" y="2317049"/>
            <a:ext cx="3811682" cy="3476398"/>
            <a:chOff x="7137576" y="2463955"/>
            <a:chExt cx="3811682" cy="3476398"/>
          </a:xfrm>
        </p:grpSpPr>
        <p:sp>
          <p:nvSpPr>
            <p:cNvPr id="34" name="Ellipse 33"/>
            <p:cNvSpPr/>
            <p:nvPr/>
          </p:nvSpPr>
          <p:spPr>
            <a:xfrm rot="5400000">
              <a:off x="9377525" y="4368620"/>
              <a:ext cx="383614" cy="275985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Ellipse 34"/>
            <p:cNvSpPr/>
            <p:nvPr/>
          </p:nvSpPr>
          <p:spPr>
            <a:xfrm rot="5400000">
              <a:off x="8208597" y="3940317"/>
              <a:ext cx="326606" cy="246864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Ellipse 35"/>
            <p:cNvSpPr/>
            <p:nvPr/>
          </p:nvSpPr>
          <p:spPr>
            <a:xfrm>
              <a:off x="8867727" y="2764926"/>
              <a:ext cx="383614" cy="233693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Ellipse 36"/>
            <p:cNvSpPr/>
            <p:nvPr/>
          </p:nvSpPr>
          <p:spPr>
            <a:xfrm>
              <a:off x="7137577" y="2692960"/>
              <a:ext cx="383614" cy="286378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Ellipse 37"/>
            <p:cNvSpPr/>
            <p:nvPr/>
          </p:nvSpPr>
          <p:spPr>
            <a:xfrm>
              <a:off x="9887409" y="2699469"/>
              <a:ext cx="402139" cy="1750674"/>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Ellipse 38"/>
            <p:cNvSpPr/>
            <p:nvPr/>
          </p:nvSpPr>
          <p:spPr>
            <a:xfrm>
              <a:off x="10564357" y="2463955"/>
              <a:ext cx="383614" cy="2275314"/>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122050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21</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5"/>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53490"/>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La banque, c’est quoi ?</a:t>
            </a:r>
            <a:endParaRPr lang="fr-FR" sz="4000" dirty="0">
              <a:solidFill>
                <a:srgbClr val="213B76"/>
              </a:solidFill>
              <a:latin typeface="Myriad Pro" panose="020B0503030403020204"/>
            </a:endParaRPr>
          </a:p>
        </p:txBody>
      </p:sp>
      <p:sp>
        <p:nvSpPr>
          <p:cNvPr id="14" name="ZoneTexte 13"/>
          <p:cNvSpPr txBox="1"/>
          <p:nvPr/>
        </p:nvSpPr>
        <p:spPr>
          <a:xfrm>
            <a:off x="3124200" y="1019171"/>
            <a:ext cx="4250432" cy="430887"/>
          </a:xfrm>
          <a:prstGeom prst="rect">
            <a:avLst/>
          </a:prstGeom>
          <a:noFill/>
        </p:spPr>
        <p:txBody>
          <a:bodyPr wrap="square" rtlCol="0">
            <a:spAutoFit/>
          </a:bodyPr>
          <a:lstStyle/>
          <a:p>
            <a:r>
              <a:rPr lang="fr-FR" sz="2200" b="1" dirty="0" smtClean="0">
                <a:solidFill>
                  <a:schemeClr val="accent2"/>
                </a:solidFill>
              </a:rPr>
              <a:t>Le rôle de la banque</a:t>
            </a:r>
            <a:endParaRPr lang="fr-FR" sz="2200" b="1" dirty="0">
              <a:solidFill>
                <a:schemeClr val="accent2"/>
              </a:solidFill>
            </a:endParaRPr>
          </a:p>
        </p:txBody>
      </p:sp>
      <p:sp>
        <p:nvSpPr>
          <p:cNvPr id="9" name="ZoneTexte 8"/>
          <p:cNvSpPr txBox="1"/>
          <p:nvPr/>
        </p:nvSpPr>
        <p:spPr>
          <a:xfrm>
            <a:off x="3124200" y="2438704"/>
            <a:ext cx="4960620" cy="646331"/>
          </a:xfrm>
          <a:prstGeom prst="rect">
            <a:avLst/>
          </a:prstGeom>
          <a:noFill/>
        </p:spPr>
        <p:txBody>
          <a:bodyPr wrap="square" rtlCol="0">
            <a:spAutoFit/>
          </a:bodyPr>
          <a:lstStyle/>
          <a:p>
            <a:r>
              <a:rPr lang="fr-FR" dirty="0" smtClean="0">
                <a:solidFill>
                  <a:srgbClr val="002060"/>
                </a:solidFill>
              </a:rPr>
              <a:t>Les clients déposent de l’argent à la banque pour qu’il soit en sécurité, ça s’appelle les </a:t>
            </a:r>
            <a:r>
              <a:rPr lang="fr-FR" b="1" dirty="0" smtClean="0">
                <a:solidFill>
                  <a:srgbClr val="002060"/>
                </a:solidFill>
              </a:rPr>
              <a:t>dépôts</a:t>
            </a:r>
            <a:r>
              <a:rPr lang="fr-FR" dirty="0" smtClean="0">
                <a:solidFill>
                  <a:srgbClr val="002060"/>
                </a:solidFill>
              </a:rPr>
              <a:t>.</a:t>
            </a:r>
            <a:endParaRPr lang="fr-FR" dirty="0">
              <a:solidFill>
                <a:srgbClr val="002060"/>
              </a:solidFill>
            </a:endParaRPr>
          </a:p>
        </p:txBody>
      </p:sp>
      <p:pic>
        <p:nvPicPr>
          <p:cNvPr id="18" name="Image 17"/>
          <p:cNvPicPr>
            <a:picLocks noChangeAspect="1"/>
          </p:cNvPicPr>
          <p:nvPr/>
        </p:nvPicPr>
        <p:blipFill>
          <a:blip r:embed="rId4"/>
          <a:stretch>
            <a:fillRect/>
          </a:stretch>
        </p:blipFill>
        <p:spPr>
          <a:xfrm>
            <a:off x="253409" y="176473"/>
            <a:ext cx="1213351" cy="1247154"/>
          </a:xfrm>
          <a:prstGeom prst="rect">
            <a:avLst/>
          </a:prstGeom>
        </p:spPr>
      </p:pic>
      <p:pic>
        <p:nvPicPr>
          <p:cNvPr id="12" name="Image 11"/>
          <p:cNvPicPr>
            <a:picLocks noChangeAspect="1"/>
          </p:cNvPicPr>
          <p:nvPr/>
        </p:nvPicPr>
        <p:blipFill>
          <a:blip r:embed="rId5"/>
          <a:stretch>
            <a:fillRect/>
          </a:stretch>
        </p:blipFill>
        <p:spPr>
          <a:xfrm>
            <a:off x="1704732" y="2077749"/>
            <a:ext cx="1181188" cy="1416155"/>
          </a:xfrm>
          <a:prstGeom prst="rect">
            <a:avLst/>
          </a:prstGeom>
        </p:spPr>
      </p:pic>
      <p:sp>
        <p:nvSpPr>
          <p:cNvPr id="19" name="ZoneTexte 18"/>
          <p:cNvSpPr txBox="1"/>
          <p:nvPr/>
        </p:nvSpPr>
        <p:spPr>
          <a:xfrm>
            <a:off x="3124200" y="4912118"/>
            <a:ext cx="5159667" cy="646331"/>
          </a:xfrm>
          <a:prstGeom prst="rect">
            <a:avLst/>
          </a:prstGeom>
          <a:noFill/>
        </p:spPr>
        <p:txBody>
          <a:bodyPr wrap="square" rtlCol="0">
            <a:spAutoFit/>
          </a:bodyPr>
          <a:lstStyle/>
          <a:p>
            <a:r>
              <a:rPr lang="fr-FR" dirty="0" smtClean="0">
                <a:solidFill>
                  <a:srgbClr val="002060"/>
                </a:solidFill>
              </a:rPr>
              <a:t>La banque utilise ces dépôts pour prêter de l’argent à ceux qui en ont besoin, ça s’appelle les </a:t>
            </a:r>
            <a:r>
              <a:rPr lang="fr-FR" b="1" dirty="0" smtClean="0">
                <a:solidFill>
                  <a:srgbClr val="002060"/>
                </a:solidFill>
              </a:rPr>
              <a:t>crédits</a:t>
            </a:r>
            <a:r>
              <a:rPr lang="fr-FR" dirty="0" smtClean="0">
                <a:solidFill>
                  <a:srgbClr val="002060"/>
                </a:solidFill>
              </a:rPr>
              <a:t>.</a:t>
            </a:r>
            <a:endParaRPr lang="fr-FR" dirty="0">
              <a:solidFill>
                <a:srgbClr val="002060"/>
              </a:solidFill>
            </a:endParaRPr>
          </a:p>
        </p:txBody>
      </p:sp>
      <p:pic>
        <p:nvPicPr>
          <p:cNvPr id="13" name="Image 12"/>
          <p:cNvPicPr>
            <a:picLocks noChangeAspect="1"/>
          </p:cNvPicPr>
          <p:nvPr/>
        </p:nvPicPr>
        <p:blipFill>
          <a:blip r:embed="rId6"/>
          <a:stretch>
            <a:fillRect/>
          </a:stretch>
        </p:blipFill>
        <p:spPr>
          <a:xfrm>
            <a:off x="58762" y="4127108"/>
            <a:ext cx="1712566" cy="1742788"/>
          </a:xfrm>
          <a:prstGeom prst="rect">
            <a:avLst/>
          </a:prstGeom>
        </p:spPr>
      </p:pic>
      <p:pic>
        <p:nvPicPr>
          <p:cNvPr id="15" name="Image 14"/>
          <p:cNvPicPr>
            <a:picLocks noChangeAspect="1"/>
          </p:cNvPicPr>
          <p:nvPr/>
        </p:nvPicPr>
        <p:blipFill>
          <a:blip r:embed="rId7"/>
          <a:stretch>
            <a:fillRect/>
          </a:stretch>
        </p:blipFill>
        <p:spPr>
          <a:xfrm>
            <a:off x="595425" y="1611797"/>
            <a:ext cx="974807" cy="1834931"/>
          </a:xfrm>
          <a:prstGeom prst="rect">
            <a:avLst/>
          </a:prstGeom>
        </p:spPr>
      </p:pic>
      <p:pic>
        <p:nvPicPr>
          <p:cNvPr id="22" name="Image 21"/>
          <p:cNvPicPr>
            <a:picLocks noChangeAspect="1"/>
          </p:cNvPicPr>
          <p:nvPr/>
        </p:nvPicPr>
        <p:blipFill>
          <a:blip r:embed="rId8"/>
          <a:stretch>
            <a:fillRect/>
          </a:stretch>
        </p:blipFill>
        <p:spPr>
          <a:xfrm rot="13970926">
            <a:off x="1328082" y="1774553"/>
            <a:ext cx="441769" cy="420733"/>
          </a:xfrm>
          <a:prstGeom prst="rect">
            <a:avLst/>
          </a:prstGeom>
        </p:spPr>
      </p:pic>
      <p:pic>
        <p:nvPicPr>
          <p:cNvPr id="24" name="Image 23"/>
          <p:cNvPicPr>
            <a:picLocks noChangeAspect="1"/>
          </p:cNvPicPr>
          <p:nvPr/>
        </p:nvPicPr>
        <p:blipFill>
          <a:blip r:embed="rId8"/>
          <a:stretch>
            <a:fillRect/>
          </a:stretch>
        </p:blipFill>
        <p:spPr>
          <a:xfrm rot="13970926">
            <a:off x="1741402" y="1778086"/>
            <a:ext cx="441769" cy="420733"/>
          </a:xfrm>
          <a:prstGeom prst="rect">
            <a:avLst/>
          </a:prstGeom>
        </p:spPr>
      </p:pic>
      <p:pic>
        <p:nvPicPr>
          <p:cNvPr id="20" name="Image 19"/>
          <p:cNvPicPr>
            <a:picLocks noChangeAspect="1"/>
          </p:cNvPicPr>
          <p:nvPr/>
        </p:nvPicPr>
        <p:blipFill>
          <a:blip r:embed="rId9"/>
          <a:stretch>
            <a:fillRect/>
          </a:stretch>
        </p:blipFill>
        <p:spPr>
          <a:xfrm>
            <a:off x="2127630" y="3669528"/>
            <a:ext cx="819150" cy="2066925"/>
          </a:xfrm>
          <a:prstGeom prst="rect">
            <a:avLst/>
          </a:prstGeom>
        </p:spPr>
      </p:pic>
      <p:pic>
        <p:nvPicPr>
          <p:cNvPr id="26" name="Image 25"/>
          <p:cNvPicPr>
            <a:picLocks noChangeAspect="1"/>
          </p:cNvPicPr>
          <p:nvPr/>
        </p:nvPicPr>
        <p:blipFill>
          <a:blip r:embed="rId8"/>
          <a:stretch>
            <a:fillRect/>
          </a:stretch>
        </p:blipFill>
        <p:spPr>
          <a:xfrm rot="13970926">
            <a:off x="1427527" y="4179836"/>
            <a:ext cx="441769" cy="420733"/>
          </a:xfrm>
          <a:prstGeom prst="rect">
            <a:avLst/>
          </a:prstGeom>
        </p:spPr>
      </p:pic>
      <p:pic>
        <p:nvPicPr>
          <p:cNvPr id="27" name="Image 26"/>
          <p:cNvPicPr>
            <a:picLocks noChangeAspect="1"/>
          </p:cNvPicPr>
          <p:nvPr/>
        </p:nvPicPr>
        <p:blipFill>
          <a:blip r:embed="rId8"/>
          <a:stretch>
            <a:fillRect/>
          </a:stretch>
        </p:blipFill>
        <p:spPr>
          <a:xfrm rot="13970926">
            <a:off x="1720237" y="3960773"/>
            <a:ext cx="441769" cy="420733"/>
          </a:xfrm>
          <a:prstGeom prst="rect">
            <a:avLst/>
          </a:prstGeom>
        </p:spPr>
      </p:pic>
      <p:pic>
        <p:nvPicPr>
          <p:cNvPr id="21" name="Image 20"/>
          <p:cNvPicPr>
            <a:picLocks noChangeAspect="1"/>
          </p:cNvPicPr>
          <p:nvPr/>
        </p:nvPicPr>
        <p:blipFill>
          <a:blip r:embed="rId10"/>
          <a:stretch>
            <a:fillRect/>
          </a:stretch>
        </p:blipFill>
        <p:spPr>
          <a:xfrm rot="1039639">
            <a:off x="1559018" y="1414042"/>
            <a:ext cx="806536" cy="458510"/>
          </a:xfrm>
          <a:prstGeom prst="rect">
            <a:avLst/>
          </a:prstGeom>
        </p:spPr>
      </p:pic>
      <p:pic>
        <p:nvPicPr>
          <p:cNvPr id="28" name="Image 27"/>
          <p:cNvPicPr>
            <a:picLocks noChangeAspect="1"/>
          </p:cNvPicPr>
          <p:nvPr/>
        </p:nvPicPr>
        <p:blipFill>
          <a:blip r:embed="rId10"/>
          <a:stretch>
            <a:fillRect/>
          </a:stretch>
        </p:blipFill>
        <p:spPr>
          <a:xfrm rot="20051892">
            <a:off x="1270521" y="3690163"/>
            <a:ext cx="806536" cy="447017"/>
          </a:xfrm>
          <a:prstGeom prst="rect">
            <a:avLst/>
          </a:prstGeom>
        </p:spPr>
      </p:pic>
    </p:spTree>
    <p:extLst>
      <p:ext uri="{BB962C8B-B14F-4D97-AF65-F5344CB8AC3E}">
        <p14:creationId xmlns:p14="http://schemas.microsoft.com/office/powerpoint/2010/main" val="14690891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22</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5"/>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53490"/>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La banque, c’est quoi ?</a:t>
            </a:r>
            <a:endParaRPr lang="fr-FR" sz="4000" dirty="0">
              <a:solidFill>
                <a:srgbClr val="213B76"/>
              </a:solidFill>
              <a:latin typeface="Myriad Pro" panose="020B0503030403020204"/>
            </a:endParaRPr>
          </a:p>
        </p:txBody>
      </p:sp>
      <p:sp>
        <p:nvSpPr>
          <p:cNvPr id="14" name="ZoneTexte 13"/>
          <p:cNvSpPr txBox="1"/>
          <p:nvPr/>
        </p:nvSpPr>
        <p:spPr>
          <a:xfrm>
            <a:off x="3124200" y="1019171"/>
            <a:ext cx="4250432" cy="430887"/>
          </a:xfrm>
          <a:prstGeom prst="rect">
            <a:avLst/>
          </a:prstGeom>
          <a:noFill/>
        </p:spPr>
        <p:txBody>
          <a:bodyPr wrap="square" rtlCol="0">
            <a:spAutoFit/>
          </a:bodyPr>
          <a:lstStyle/>
          <a:p>
            <a:r>
              <a:rPr lang="fr-FR" sz="2200" b="1" dirty="0" smtClean="0">
                <a:solidFill>
                  <a:schemeClr val="accent2"/>
                </a:solidFill>
              </a:rPr>
              <a:t>Le compte bancaire</a:t>
            </a:r>
            <a:endParaRPr lang="fr-FR" sz="2200" b="1" dirty="0">
              <a:solidFill>
                <a:schemeClr val="accent2"/>
              </a:solidFill>
            </a:endParaRPr>
          </a:p>
        </p:txBody>
      </p:sp>
      <p:pic>
        <p:nvPicPr>
          <p:cNvPr id="18" name="Image 17"/>
          <p:cNvPicPr>
            <a:picLocks noChangeAspect="1"/>
          </p:cNvPicPr>
          <p:nvPr/>
        </p:nvPicPr>
        <p:blipFill>
          <a:blip r:embed="rId4"/>
          <a:stretch>
            <a:fillRect/>
          </a:stretch>
        </p:blipFill>
        <p:spPr>
          <a:xfrm>
            <a:off x="253409" y="176473"/>
            <a:ext cx="1213351" cy="1247154"/>
          </a:xfrm>
          <a:prstGeom prst="rect">
            <a:avLst/>
          </a:prstGeom>
        </p:spPr>
      </p:pic>
      <p:sp>
        <p:nvSpPr>
          <p:cNvPr id="19" name="ZoneTexte 18"/>
          <p:cNvSpPr txBox="1"/>
          <p:nvPr/>
        </p:nvSpPr>
        <p:spPr>
          <a:xfrm>
            <a:off x="2781339" y="1861677"/>
            <a:ext cx="5159667" cy="369332"/>
          </a:xfrm>
          <a:prstGeom prst="rect">
            <a:avLst/>
          </a:prstGeom>
          <a:noFill/>
        </p:spPr>
        <p:txBody>
          <a:bodyPr wrap="square" rtlCol="0">
            <a:spAutoFit/>
          </a:bodyPr>
          <a:lstStyle/>
          <a:p>
            <a:r>
              <a:rPr lang="fr-FR" b="1" dirty="0" smtClean="0">
                <a:solidFill>
                  <a:srgbClr val="002060"/>
                </a:solidFill>
              </a:rPr>
              <a:t>Un compte bancaire permet de :</a:t>
            </a:r>
            <a:endParaRPr lang="fr-FR" b="1" dirty="0">
              <a:solidFill>
                <a:srgbClr val="002060"/>
              </a:solidFill>
            </a:endParaRPr>
          </a:p>
        </p:txBody>
      </p:sp>
      <p:sp>
        <p:nvSpPr>
          <p:cNvPr id="23" name="ZoneTexte 22"/>
          <p:cNvSpPr txBox="1"/>
          <p:nvPr/>
        </p:nvSpPr>
        <p:spPr>
          <a:xfrm>
            <a:off x="2781338" y="4160139"/>
            <a:ext cx="5159667" cy="369332"/>
          </a:xfrm>
          <a:prstGeom prst="rect">
            <a:avLst/>
          </a:prstGeom>
          <a:noFill/>
        </p:spPr>
        <p:txBody>
          <a:bodyPr wrap="square" rtlCol="0">
            <a:spAutoFit/>
          </a:bodyPr>
          <a:lstStyle/>
          <a:p>
            <a:r>
              <a:rPr lang="fr-FR" dirty="0" smtClean="0">
                <a:solidFill>
                  <a:srgbClr val="002060"/>
                </a:solidFill>
              </a:rPr>
              <a:t>Épargner de l’argent</a:t>
            </a:r>
            <a:endParaRPr lang="fr-FR" dirty="0">
              <a:solidFill>
                <a:srgbClr val="002060"/>
              </a:solidFill>
            </a:endParaRPr>
          </a:p>
        </p:txBody>
      </p:sp>
      <p:sp>
        <p:nvSpPr>
          <p:cNvPr id="25" name="ZoneTexte 24"/>
          <p:cNvSpPr txBox="1"/>
          <p:nvPr/>
        </p:nvSpPr>
        <p:spPr>
          <a:xfrm>
            <a:off x="2669578" y="2786563"/>
            <a:ext cx="5159667" cy="369332"/>
          </a:xfrm>
          <a:prstGeom prst="rect">
            <a:avLst/>
          </a:prstGeom>
          <a:noFill/>
        </p:spPr>
        <p:txBody>
          <a:bodyPr wrap="square" rtlCol="0">
            <a:spAutoFit/>
          </a:bodyPr>
          <a:lstStyle/>
          <a:p>
            <a:r>
              <a:rPr lang="fr-FR" dirty="0" smtClean="0">
                <a:solidFill>
                  <a:srgbClr val="002060"/>
                </a:solidFill>
              </a:rPr>
              <a:t>Recevoir de l’argent (exemple : le salaire)</a:t>
            </a:r>
            <a:endParaRPr lang="fr-FR" dirty="0">
              <a:solidFill>
                <a:srgbClr val="002060"/>
              </a:solidFill>
            </a:endParaRPr>
          </a:p>
        </p:txBody>
      </p:sp>
      <p:sp>
        <p:nvSpPr>
          <p:cNvPr id="29" name="ZoneTexte 28"/>
          <p:cNvSpPr txBox="1"/>
          <p:nvPr/>
        </p:nvSpPr>
        <p:spPr>
          <a:xfrm>
            <a:off x="2669578" y="5546027"/>
            <a:ext cx="5159667" cy="369332"/>
          </a:xfrm>
          <a:prstGeom prst="rect">
            <a:avLst/>
          </a:prstGeom>
          <a:noFill/>
        </p:spPr>
        <p:txBody>
          <a:bodyPr wrap="square" rtlCol="0">
            <a:spAutoFit/>
          </a:bodyPr>
          <a:lstStyle/>
          <a:p>
            <a:r>
              <a:rPr lang="fr-FR" dirty="0" smtClean="0">
                <a:solidFill>
                  <a:srgbClr val="002060"/>
                </a:solidFill>
              </a:rPr>
              <a:t>Payer (exemple : courses, factures, cadeaux)</a:t>
            </a:r>
            <a:endParaRPr lang="fr-FR" dirty="0">
              <a:solidFill>
                <a:srgbClr val="002060"/>
              </a:solidFill>
            </a:endParaRPr>
          </a:p>
        </p:txBody>
      </p:sp>
      <p:pic>
        <p:nvPicPr>
          <p:cNvPr id="8" name="Image 7"/>
          <p:cNvPicPr>
            <a:picLocks noChangeAspect="1"/>
          </p:cNvPicPr>
          <p:nvPr/>
        </p:nvPicPr>
        <p:blipFill>
          <a:blip r:embed="rId5"/>
          <a:stretch>
            <a:fillRect/>
          </a:stretch>
        </p:blipFill>
        <p:spPr>
          <a:xfrm>
            <a:off x="1011246" y="4876148"/>
            <a:ext cx="1364510" cy="1364510"/>
          </a:xfrm>
          <a:prstGeom prst="rect">
            <a:avLst/>
          </a:prstGeom>
        </p:spPr>
      </p:pic>
      <p:pic>
        <p:nvPicPr>
          <p:cNvPr id="3" name="Image 2"/>
          <p:cNvPicPr>
            <a:picLocks noChangeAspect="1"/>
          </p:cNvPicPr>
          <p:nvPr/>
        </p:nvPicPr>
        <p:blipFill>
          <a:blip r:embed="rId6"/>
          <a:stretch>
            <a:fillRect/>
          </a:stretch>
        </p:blipFill>
        <p:spPr>
          <a:xfrm>
            <a:off x="1071472" y="3746450"/>
            <a:ext cx="1121519" cy="1066475"/>
          </a:xfrm>
          <a:prstGeom prst="rect">
            <a:avLst/>
          </a:prstGeom>
        </p:spPr>
      </p:pic>
      <p:pic>
        <p:nvPicPr>
          <p:cNvPr id="9" name="Image 8"/>
          <p:cNvPicPr>
            <a:picLocks noChangeAspect="1"/>
          </p:cNvPicPr>
          <p:nvPr/>
        </p:nvPicPr>
        <p:blipFill>
          <a:blip r:embed="rId7"/>
          <a:stretch>
            <a:fillRect/>
          </a:stretch>
        </p:blipFill>
        <p:spPr>
          <a:xfrm>
            <a:off x="1071472" y="2342544"/>
            <a:ext cx="967840" cy="1048493"/>
          </a:xfrm>
          <a:prstGeom prst="rect">
            <a:avLst/>
          </a:prstGeom>
        </p:spPr>
      </p:pic>
    </p:spTree>
    <p:extLst>
      <p:ext uri="{BB962C8B-B14F-4D97-AF65-F5344CB8AC3E}">
        <p14:creationId xmlns:p14="http://schemas.microsoft.com/office/powerpoint/2010/main" val="20267590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1"/>
            <a:ext cx="466036" cy="269300"/>
          </a:xfrm>
        </p:spPr>
        <p:txBody>
          <a:bodyPr/>
          <a:lstStyle/>
          <a:p>
            <a:fld id="{86CB4B4D-7CA3-9044-876B-883B54F8677D}" type="slidenum">
              <a:rPr lang="fr-FR" smtClean="0">
                <a:solidFill>
                  <a:srgbClr val="213B76"/>
                </a:solidFill>
                <a:latin typeface="Myriad Pro" panose="020B0503030403020204"/>
              </a:rPr>
              <a:t>23</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5"/>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53490"/>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La banque, c’est quoi ?</a:t>
            </a:r>
            <a:endParaRPr lang="fr-FR" sz="4000" dirty="0">
              <a:solidFill>
                <a:srgbClr val="213B76"/>
              </a:solidFill>
              <a:latin typeface="Myriad Pro" panose="020B0503030403020204"/>
            </a:endParaRPr>
          </a:p>
        </p:txBody>
      </p:sp>
      <p:sp>
        <p:nvSpPr>
          <p:cNvPr id="14" name="ZoneTexte 13"/>
          <p:cNvSpPr txBox="1"/>
          <p:nvPr/>
        </p:nvSpPr>
        <p:spPr>
          <a:xfrm>
            <a:off x="2446783" y="1069971"/>
            <a:ext cx="4250432" cy="430887"/>
          </a:xfrm>
          <a:prstGeom prst="rect">
            <a:avLst/>
          </a:prstGeom>
          <a:noFill/>
        </p:spPr>
        <p:txBody>
          <a:bodyPr wrap="square" rtlCol="0">
            <a:spAutoFit/>
          </a:bodyPr>
          <a:lstStyle/>
          <a:p>
            <a:r>
              <a:rPr lang="fr-FR" sz="2200" b="1" dirty="0" smtClean="0">
                <a:solidFill>
                  <a:schemeClr val="accent2"/>
                </a:solidFill>
              </a:rPr>
              <a:t>A vous de jouer : Trouvez l’intrus</a:t>
            </a:r>
            <a:endParaRPr lang="fr-FR" sz="2200" b="1" dirty="0">
              <a:solidFill>
                <a:schemeClr val="accent2"/>
              </a:solidFill>
            </a:endParaRPr>
          </a:p>
        </p:txBody>
      </p:sp>
      <p:pic>
        <p:nvPicPr>
          <p:cNvPr id="18" name="Image 17"/>
          <p:cNvPicPr>
            <a:picLocks noChangeAspect="1"/>
          </p:cNvPicPr>
          <p:nvPr/>
        </p:nvPicPr>
        <p:blipFill>
          <a:blip r:embed="rId4"/>
          <a:stretch>
            <a:fillRect/>
          </a:stretch>
        </p:blipFill>
        <p:spPr>
          <a:xfrm>
            <a:off x="253409" y="176473"/>
            <a:ext cx="1213351" cy="1247154"/>
          </a:xfrm>
          <a:prstGeom prst="rect">
            <a:avLst/>
          </a:prstGeom>
        </p:spPr>
      </p:pic>
      <p:sp>
        <p:nvSpPr>
          <p:cNvPr id="20" name="ZoneTexte 19"/>
          <p:cNvSpPr txBox="1"/>
          <p:nvPr/>
        </p:nvSpPr>
        <p:spPr>
          <a:xfrm>
            <a:off x="568903" y="2060869"/>
            <a:ext cx="4346107" cy="707886"/>
          </a:xfrm>
          <a:prstGeom prst="rect">
            <a:avLst/>
          </a:prstGeom>
          <a:solidFill>
            <a:schemeClr val="bg1"/>
          </a:solidFill>
        </p:spPr>
        <p:txBody>
          <a:bodyPr wrap="square" rtlCol="0">
            <a:spAutoFit/>
          </a:bodyPr>
          <a:lstStyle/>
          <a:p>
            <a:r>
              <a:rPr lang="fr-FR" sz="2000" b="1" dirty="0" smtClean="0">
                <a:solidFill>
                  <a:srgbClr val="CC0066"/>
                </a:solidFill>
                <a:latin typeface="Myriad Pro" panose="020B0503030403020204"/>
              </a:rPr>
              <a:t>Aidez la fourmi à trouver l’intrus parmi les mots suivants :</a:t>
            </a:r>
            <a:endParaRPr lang="fr-FR" sz="2000" b="1" dirty="0">
              <a:solidFill>
                <a:srgbClr val="CC0066"/>
              </a:solidFill>
              <a:latin typeface="Myriad Pro" panose="020B0503030403020204"/>
            </a:endParaRPr>
          </a:p>
        </p:txBody>
      </p:sp>
      <p:sp>
        <p:nvSpPr>
          <p:cNvPr id="9" name="ZoneTexte 8"/>
          <p:cNvSpPr txBox="1"/>
          <p:nvPr/>
        </p:nvSpPr>
        <p:spPr>
          <a:xfrm>
            <a:off x="1906185" y="3460180"/>
            <a:ext cx="2641600" cy="461665"/>
          </a:xfrm>
          <a:prstGeom prst="rect">
            <a:avLst/>
          </a:prstGeom>
          <a:noFill/>
        </p:spPr>
        <p:txBody>
          <a:bodyPr wrap="square" rtlCol="0">
            <a:spAutoFit/>
          </a:bodyPr>
          <a:lstStyle/>
          <a:p>
            <a:r>
              <a:rPr lang="fr-FR" sz="2400" dirty="0" smtClean="0">
                <a:solidFill>
                  <a:srgbClr val="002060"/>
                </a:solidFill>
              </a:rPr>
              <a:t>Banque</a:t>
            </a:r>
            <a:endParaRPr lang="fr-FR" sz="2400" dirty="0">
              <a:solidFill>
                <a:srgbClr val="002060"/>
              </a:solidFill>
            </a:endParaRPr>
          </a:p>
        </p:txBody>
      </p:sp>
      <p:sp>
        <p:nvSpPr>
          <p:cNvPr id="22" name="ZoneTexte 21"/>
          <p:cNvSpPr txBox="1"/>
          <p:nvPr/>
        </p:nvSpPr>
        <p:spPr>
          <a:xfrm>
            <a:off x="4795520" y="3346322"/>
            <a:ext cx="2641600" cy="461665"/>
          </a:xfrm>
          <a:prstGeom prst="rect">
            <a:avLst/>
          </a:prstGeom>
          <a:noFill/>
        </p:spPr>
        <p:txBody>
          <a:bodyPr wrap="square" rtlCol="0">
            <a:spAutoFit/>
          </a:bodyPr>
          <a:lstStyle/>
          <a:p>
            <a:r>
              <a:rPr lang="fr-FR" sz="2400" dirty="0" smtClean="0">
                <a:solidFill>
                  <a:srgbClr val="002060"/>
                </a:solidFill>
              </a:rPr>
              <a:t>Compte bancaire</a:t>
            </a:r>
            <a:endParaRPr lang="fr-FR" sz="2400" dirty="0">
              <a:solidFill>
                <a:srgbClr val="002060"/>
              </a:solidFill>
            </a:endParaRPr>
          </a:p>
        </p:txBody>
      </p:sp>
      <p:sp>
        <p:nvSpPr>
          <p:cNvPr id="24" name="ZoneTexte 23"/>
          <p:cNvSpPr txBox="1"/>
          <p:nvPr/>
        </p:nvSpPr>
        <p:spPr>
          <a:xfrm>
            <a:off x="2225040" y="5475784"/>
            <a:ext cx="2641600" cy="461665"/>
          </a:xfrm>
          <a:prstGeom prst="rect">
            <a:avLst/>
          </a:prstGeom>
          <a:noFill/>
        </p:spPr>
        <p:txBody>
          <a:bodyPr wrap="square" rtlCol="0">
            <a:spAutoFit/>
          </a:bodyPr>
          <a:lstStyle/>
          <a:p>
            <a:r>
              <a:rPr lang="fr-FR" sz="2400" dirty="0" smtClean="0">
                <a:solidFill>
                  <a:srgbClr val="002060"/>
                </a:solidFill>
              </a:rPr>
              <a:t>Épargne</a:t>
            </a:r>
            <a:endParaRPr lang="fr-FR" sz="2400" dirty="0">
              <a:solidFill>
                <a:srgbClr val="002060"/>
              </a:solidFill>
            </a:endParaRPr>
          </a:p>
        </p:txBody>
      </p:sp>
      <p:sp>
        <p:nvSpPr>
          <p:cNvPr id="26" name="ZoneTexte 25"/>
          <p:cNvSpPr txBox="1"/>
          <p:nvPr/>
        </p:nvSpPr>
        <p:spPr>
          <a:xfrm>
            <a:off x="3474720" y="4495477"/>
            <a:ext cx="2641600" cy="461665"/>
          </a:xfrm>
          <a:prstGeom prst="rect">
            <a:avLst/>
          </a:prstGeom>
          <a:noFill/>
        </p:spPr>
        <p:txBody>
          <a:bodyPr wrap="square" rtlCol="0">
            <a:spAutoFit/>
          </a:bodyPr>
          <a:lstStyle/>
          <a:p>
            <a:r>
              <a:rPr lang="fr-FR" sz="2400" dirty="0" smtClean="0">
                <a:solidFill>
                  <a:srgbClr val="002060"/>
                </a:solidFill>
              </a:rPr>
              <a:t>Dépôt</a:t>
            </a:r>
            <a:endParaRPr lang="fr-FR" sz="2400" dirty="0">
              <a:solidFill>
                <a:srgbClr val="002060"/>
              </a:solidFill>
            </a:endParaRPr>
          </a:p>
        </p:txBody>
      </p:sp>
      <p:sp>
        <p:nvSpPr>
          <p:cNvPr id="28" name="ZoneTexte 27"/>
          <p:cNvSpPr txBox="1"/>
          <p:nvPr/>
        </p:nvSpPr>
        <p:spPr>
          <a:xfrm>
            <a:off x="5376415" y="5191786"/>
            <a:ext cx="2641600" cy="461665"/>
          </a:xfrm>
          <a:prstGeom prst="rect">
            <a:avLst/>
          </a:prstGeom>
          <a:noFill/>
        </p:spPr>
        <p:txBody>
          <a:bodyPr wrap="square" rtlCol="0">
            <a:spAutoFit/>
          </a:bodyPr>
          <a:lstStyle/>
          <a:p>
            <a:r>
              <a:rPr lang="fr-FR" sz="2400" dirty="0" smtClean="0">
                <a:solidFill>
                  <a:srgbClr val="002060"/>
                </a:solidFill>
              </a:rPr>
              <a:t>Crédit</a:t>
            </a:r>
            <a:endParaRPr lang="fr-FR" sz="2400" dirty="0">
              <a:solidFill>
                <a:srgbClr val="002060"/>
              </a:solidFill>
            </a:endParaRPr>
          </a:p>
        </p:txBody>
      </p:sp>
      <p:sp>
        <p:nvSpPr>
          <p:cNvPr id="34" name="ZoneTexte 33"/>
          <p:cNvSpPr txBox="1"/>
          <p:nvPr/>
        </p:nvSpPr>
        <p:spPr>
          <a:xfrm>
            <a:off x="833120" y="4639382"/>
            <a:ext cx="2641600" cy="461665"/>
          </a:xfrm>
          <a:prstGeom prst="rect">
            <a:avLst/>
          </a:prstGeom>
          <a:noFill/>
        </p:spPr>
        <p:txBody>
          <a:bodyPr wrap="square" rtlCol="0">
            <a:spAutoFit/>
          </a:bodyPr>
          <a:lstStyle/>
          <a:p>
            <a:r>
              <a:rPr lang="fr-FR" sz="2400" dirty="0" smtClean="0">
                <a:solidFill>
                  <a:srgbClr val="002060"/>
                </a:solidFill>
              </a:rPr>
              <a:t>Troc</a:t>
            </a:r>
            <a:endParaRPr lang="fr-FR" sz="2400" dirty="0">
              <a:solidFill>
                <a:srgbClr val="002060"/>
              </a:solidFill>
            </a:endParaRPr>
          </a:p>
        </p:txBody>
      </p:sp>
      <p:pic>
        <p:nvPicPr>
          <p:cNvPr id="35" name="Image 34"/>
          <p:cNvPicPr>
            <a:picLocks noChangeAspect="1"/>
          </p:cNvPicPr>
          <p:nvPr/>
        </p:nvPicPr>
        <p:blipFill>
          <a:blip r:embed="rId5"/>
          <a:stretch>
            <a:fillRect/>
          </a:stretch>
        </p:blipFill>
        <p:spPr>
          <a:xfrm>
            <a:off x="7338749" y="1434073"/>
            <a:ext cx="992551" cy="1220349"/>
          </a:xfrm>
          <a:prstGeom prst="rect">
            <a:avLst/>
          </a:prstGeom>
        </p:spPr>
      </p:pic>
      <p:pic>
        <p:nvPicPr>
          <p:cNvPr id="36" name="Image 35"/>
          <p:cNvPicPr>
            <a:picLocks noChangeAspect="1"/>
          </p:cNvPicPr>
          <p:nvPr/>
        </p:nvPicPr>
        <p:blipFill>
          <a:blip r:embed="rId6"/>
          <a:stretch>
            <a:fillRect/>
          </a:stretch>
        </p:blipFill>
        <p:spPr>
          <a:xfrm>
            <a:off x="6712066" y="4574010"/>
            <a:ext cx="1155529" cy="1428758"/>
          </a:xfrm>
          <a:prstGeom prst="rect">
            <a:avLst/>
          </a:prstGeom>
        </p:spPr>
      </p:pic>
      <p:pic>
        <p:nvPicPr>
          <p:cNvPr id="37" name="Image 36"/>
          <p:cNvPicPr>
            <a:picLocks noChangeAspect="1"/>
          </p:cNvPicPr>
          <p:nvPr/>
        </p:nvPicPr>
        <p:blipFill>
          <a:blip r:embed="rId7"/>
          <a:stretch>
            <a:fillRect/>
          </a:stretch>
        </p:blipFill>
        <p:spPr>
          <a:xfrm>
            <a:off x="55397" y="3234231"/>
            <a:ext cx="1255042" cy="1331686"/>
          </a:xfrm>
          <a:prstGeom prst="rect">
            <a:avLst/>
          </a:prstGeom>
        </p:spPr>
      </p:pic>
      <p:sp>
        <p:nvSpPr>
          <p:cNvPr id="2" name="Ellipse 1"/>
          <p:cNvSpPr/>
          <p:nvPr/>
        </p:nvSpPr>
        <p:spPr>
          <a:xfrm>
            <a:off x="737130" y="4451933"/>
            <a:ext cx="918138" cy="8711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79499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llipse 11"/>
          <p:cNvSpPr/>
          <p:nvPr/>
        </p:nvSpPr>
        <p:spPr>
          <a:xfrm>
            <a:off x="1187458" y="3106430"/>
            <a:ext cx="1546614" cy="1420413"/>
          </a:xfrm>
          <a:prstGeom prst="ellipse">
            <a:avLst/>
          </a:prstGeom>
          <a:solidFill>
            <a:srgbClr val="C01E6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500" b="1" dirty="0"/>
              <a:t>Démarrer</a:t>
            </a:r>
          </a:p>
          <a:p>
            <a:pPr algn="ctr"/>
            <a:r>
              <a:rPr lang="fr-FR" sz="1500" b="1" dirty="0"/>
              <a:t>-</a:t>
            </a:r>
          </a:p>
          <a:p>
            <a:pPr algn="ctr"/>
            <a:r>
              <a:rPr lang="fr-FR" sz="1500" b="1" dirty="0"/>
              <a:t>Arrêter</a:t>
            </a:r>
          </a:p>
        </p:txBody>
      </p:sp>
      <p:sp>
        <p:nvSpPr>
          <p:cNvPr id="14" name="ZoneTexte 13"/>
          <p:cNvSpPr txBox="1"/>
          <p:nvPr/>
        </p:nvSpPr>
        <p:spPr>
          <a:xfrm>
            <a:off x="436790" y="1075092"/>
            <a:ext cx="3953435" cy="553998"/>
          </a:xfrm>
          <a:prstGeom prst="rect">
            <a:avLst/>
          </a:prstGeom>
          <a:noFill/>
          <a:effectLst>
            <a:reflection blurRad="6350" stA="52000" endA="300" endPos="35000" dir="5400000" sy="-100000" algn="bl" rotWithShape="0"/>
          </a:effectLst>
          <a:scene3d>
            <a:camera prst="orthographicFront"/>
            <a:lightRig rig="threePt" dir="t"/>
          </a:scene3d>
          <a:sp3d>
            <a:bevelT w="19050"/>
          </a:sp3d>
        </p:spPr>
        <p:txBody>
          <a:bodyPr wrap="square" rtlCol="0">
            <a:spAutoFit/>
          </a:bodyPr>
          <a:lstStyle/>
          <a:p>
            <a:r>
              <a:rPr lang="fr-FR" sz="3000" b="1" dirty="0">
                <a:solidFill>
                  <a:srgbClr val="002060"/>
                </a:solidFill>
              </a:rPr>
              <a:t>La roue de l’EDUCFI</a:t>
            </a:r>
          </a:p>
        </p:txBody>
      </p:sp>
      <p:sp>
        <p:nvSpPr>
          <p:cNvPr id="15" name="ZoneTexte 14"/>
          <p:cNvSpPr txBox="1"/>
          <p:nvPr/>
        </p:nvSpPr>
        <p:spPr>
          <a:xfrm>
            <a:off x="613832" y="1759149"/>
            <a:ext cx="3024045" cy="484748"/>
          </a:xfrm>
          <a:prstGeom prst="rect">
            <a:avLst/>
          </a:prstGeom>
          <a:noFill/>
        </p:spPr>
        <p:txBody>
          <a:bodyPr wrap="square" rtlCol="0">
            <a:spAutoFit/>
          </a:bodyPr>
          <a:lstStyle/>
          <a:p>
            <a:r>
              <a:rPr lang="fr-FR" sz="2550" b="1" dirty="0">
                <a:solidFill>
                  <a:schemeClr val="accent2"/>
                </a:solidFill>
              </a:rPr>
              <a:t>3 … 2 … 1 … Lancez !</a:t>
            </a:r>
          </a:p>
        </p:txBody>
      </p:sp>
      <p:pic>
        <p:nvPicPr>
          <p:cNvPr id="3" name="Image 2"/>
          <p:cNvPicPr>
            <a:picLocks noChangeAspect="1"/>
          </p:cNvPicPr>
          <p:nvPr/>
        </p:nvPicPr>
        <p:blipFill>
          <a:blip r:embed="rId5"/>
          <a:stretch>
            <a:fillRect/>
          </a:stretch>
        </p:blipFill>
        <p:spPr>
          <a:xfrm>
            <a:off x="2831738" y="3290762"/>
            <a:ext cx="1751412" cy="903595"/>
          </a:xfrm>
          <a:prstGeom prst="rect">
            <a:avLst/>
          </a:prstGeom>
        </p:spPr>
      </p:pic>
      <p:grpSp>
        <p:nvGrpSpPr>
          <p:cNvPr id="20" name="Groupe 19"/>
          <p:cNvGrpSpPr/>
          <p:nvPr/>
        </p:nvGrpSpPr>
        <p:grpSpPr>
          <a:xfrm>
            <a:off x="3616789" y="1258762"/>
            <a:ext cx="6096000" cy="4064000"/>
            <a:chOff x="4735299" y="535348"/>
            <a:chExt cx="8128000" cy="5418667"/>
          </a:xfrm>
        </p:grpSpPr>
        <p:grpSp>
          <p:nvGrpSpPr>
            <p:cNvPr id="19" name="Groupe 18"/>
            <p:cNvGrpSpPr/>
            <p:nvPr/>
          </p:nvGrpSpPr>
          <p:grpSpPr>
            <a:xfrm>
              <a:off x="4735299" y="535348"/>
              <a:ext cx="8128000" cy="5418667"/>
              <a:chOff x="4735299" y="535348"/>
              <a:chExt cx="8128000" cy="5418667"/>
            </a:xfrm>
          </p:grpSpPr>
          <p:graphicFrame>
            <p:nvGraphicFramePr>
              <p:cNvPr id="5" name="Diagramme 4"/>
              <p:cNvGraphicFramePr/>
              <p:nvPr>
                <p:extLst/>
              </p:nvPr>
            </p:nvGraphicFramePr>
            <p:xfrm>
              <a:off x="4735299" y="535348"/>
              <a:ext cx="8128000" cy="541866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7" name="ZoneTexte 6"/>
              <p:cNvSpPr txBox="1"/>
              <p:nvPr/>
            </p:nvSpPr>
            <p:spPr>
              <a:xfrm rot="16380304">
                <a:off x="7953386" y="4273043"/>
                <a:ext cx="1691825" cy="861775"/>
              </a:xfrm>
              <a:prstGeom prst="rect">
                <a:avLst/>
              </a:prstGeom>
              <a:noFill/>
            </p:spPr>
            <p:txBody>
              <a:bodyPr wrap="square" rtlCol="0">
                <a:spAutoFit/>
              </a:bodyPr>
              <a:lstStyle/>
              <a:p>
                <a:r>
                  <a:rPr lang="fr-FR" b="1" dirty="0" smtClean="0">
                    <a:solidFill>
                      <a:schemeClr val="bg1"/>
                    </a:solidFill>
                  </a:rPr>
                  <a:t>La banque, c’est quoi ?</a:t>
                </a:r>
                <a:endParaRPr lang="fr-FR" b="1" dirty="0">
                  <a:solidFill>
                    <a:schemeClr val="bg1"/>
                  </a:solidFill>
                </a:endParaRPr>
              </a:p>
            </p:txBody>
          </p:sp>
          <p:sp>
            <p:nvSpPr>
              <p:cNvPr id="8" name="ZoneTexte 7"/>
              <p:cNvSpPr txBox="1"/>
              <p:nvPr/>
            </p:nvSpPr>
            <p:spPr>
              <a:xfrm rot="7233105">
                <a:off x="8896847" y="1656067"/>
                <a:ext cx="1753012" cy="779700"/>
              </a:xfrm>
              <a:prstGeom prst="rect">
                <a:avLst/>
              </a:prstGeom>
              <a:noFill/>
            </p:spPr>
            <p:txBody>
              <a:bodyPr wrap="square" rtlCol="0">
                <a:spAutoFit/>
              </a:bodyPr>
              <a:lstStyle/>
              <a:p>
                <a:r>
                  <a:rPr lang="fr-FR" sz="1600" b="1" dirty="0" smtClean="0">
                    <a:solidFill>
                      <a:schemeClr val="bg1"/>
                    </a:solidFill>
                  </a:rPr>
                  <a:t>Mon premier budget</a:t>
                </a:r>
                <a:endParaRPr lang="fr-FR" sz="1600" b="1" dirty="0">
                  <a:solidFill>
                    <a:schemeClr val="bg1"/>
                  </a:solidFill>
                </a:endParaRPr>
              </a:p>
            </p:txBody>
          </p:sp>
          <p:sp>
            <p:nvSpPr>
              <p:cNvPr id="9" name="ZoneTexte 8"/>
              <p:cNvSpPr txBox="1"/>
              <p:nvPr/>
            </p:nvSpPr>
            <p:spPr>
              <a:xfrm rot="2167829">
                <a:off x="7060654" y="1586804"/>
                <a:ext cx="1956315" cy="861775"/>
              </a:xfrm>
              <a:prstGeom prst="rect">
                <a:avLst/>
              </a:prstGeom>
              <a:noFill/>
            </p:spPr>
            <p:txBody>
              <a:bodyPr wrap="square" rtlCol="0">
                <a:spAutoFit/>
              </a:bodyPr>
              <a:lstStyle/>
              <a:p>
                <a:r>
                  <a:rPr lang="fr-FR" b="1" dirty="0" smtClean="0">
                    <a:solidFill>
                      <a:schemeClr val="bg1"/>
                    </a:solidFill>
                  </a:rPr>
                  <a:t>Comment paie-t-on ?</a:t>
                </a:r>
                <a:endParaRPr lang="fr-FR" b="1" dirty="0">
                  <a:solidFill>
                    <a:schemeClr val="bg1"/>
                  </a:solidFill>
                </a:endParaRPr>
              </a:p>
            </p:txBody>
          </p:sp>
          <p:sp>
            <p:nvSpPr>
              <p:cNvPr id="10" name="ZoneTexte 9"/>
              <p:cNvSpPr txBox="1"/>
              <p:nvPr/>
            </p:nvSpPr>
            <p:spPr>
              <a:xfrm rot="19824206">
                <a:off x="6591356" y="3416190"/>
                <a:ext cx="1626605" cy="861775"/>
              </a:xfrm>
              <a:prstGeom prst="rect">
                <a:avLst/>
              </a:prstGeom>
              <a:noFill/>
            </p:spPr>
            <p:txBody>
              <a:bodyPr wrap="square" rtlCol="0">
                <a:spAutoFit/>
              </a:bodyPr>
              <a:lstStyle/>
              <a:p>
                <a:r>
                  <a:rPr lang="fr-FR" b="1" dirty="0" smtClean="0">
                    <a:solidFill>
                      <a:schemeClr val="bg1"/>
                    </a:solidFill>
                  </a:rPr>
                  <a:t>A quoi sert l’argent ?</a:t>
                </a:r>
                <a:endParaRPr lang="fr-FR" b="1" dirty="0">
                  <a:solidFill>
                    <a:schemeClr val="bg1"/>
                  </a:solidFill>
                </a:endParaRPr>
              </a:p>
            </p:txBody>
          </p:sp>
        </p:grpSp>
        <p:sp>
          <p:nvSpPr>
            <p:cNvPr id="17" name="ZoneTexte 16"/>
            <p:cNvSpPr txBox="1"/>
            <p:nvPr/>
          </p:nvSpPr>
          <p:spPr>
            <a:xfrm rot="12276555">
              <a:off x="9356238" y="2940931"/>
              <a:ext cx="1625600" cy="1231107"/>
            </a:xfrm>
            <a:prstGeom prst="rect">
              <a:avLst/>
            </a:prstGeom>
            <a:noFill/>
          </p:spPr>
          <p:txBody>
            <a:bodyPr wrap="square" rtlCol="0">
              <a:spAutoFit/>
            </a:bodyPr>
            <a:lstStyle/>
            <a:p>
              <a:r>
                <a:rPr lang="fr-FR" b="1" dirty="0">
                  <a:solidFill>
                    <a:schemeClr val="bg1"/>
                  </a:solidFill>
                </a:rPr>
                <a:t>Sujet Mystère</a:t>
              </a:r>
            </a:p>
            <a:p>
              <a:endParaRPr lang="fr-FR" b="1" dirty="0">
                <a:solidFill>
                  <a:schemeClr val="bg1"/>
                </a:solidFill>
              </a:endParaRPr>
            </a:p>
          </p:txBody>
        </p:sp>
      </p:grpSp>
      <p:pic>
        <p:nvPicPr>
          <p:cNvPr id="21" name="SFB-roue-fortune-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524226" y="984356"/>
            <a:ext cx="365522" cy="365522"/>
          </a:xfrm>
          <a:prstGeom prst="rect">
            <a:avLst/>
          </a:prstGeom>
        </p:spPr>
      </p:pic>
    </p:spTree>
    <p:extLst>
      <p:ext uri="{BB962C8B-B14F-4D97-AF65-F5344CB8AC3E}">
        <p14:creationId xmlns:p14="http://schemas.microsoft.com/office/powerpoint/2010/main" val="2423273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1000" fill="hold"/>
                                        <p:tgtEl>
                                          <p:spTgt spid="20"/>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audio>
              <p:cMediaNode vol="51220">
                <p:cTn id="11" fill="hold" display="0">
                  <p:stCondLst>
                    <p:cond delay="indefinite"/>
                  </p:stCondLst>
                  <p:endCondLst>
                    <p:cond evt="onStopAudio" delay="0">
                      <p:tgtEl>
                        <p:sldTgt/>
                      </p:tgtEl>
                    </p:cond>
                  </p:endCondLst>
                </p:cTn>
                <p:tgtEl>
                  <p:spTgt spid="21"/>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1" name="Connecteur droit 90">
            <a:extLst>
              <a:ext uri="{FF2B5EF4-FFF2-40B4-BE49-F238E27FC236}">
                <a16:creationId xmlns:a16="http://schemas.microsoft.com/office/drawing/2014/main" id="{314FFAB1-00D8-4617-B530-B7144093962E}"/>
              </a:ext>
            </a:extLst>
          </p:cNvPr>
          <p:cNvCxnSpPr>
            <a:cxnSpLocks/>
          </p:cNvCxnSpPr>
          <p:nvPr/>
        </p:nvCxnSpPr>
        <p:spPr>
          <a:xfrm>
            <a:off x="8351299" y="4310522"/>
            <a:ext cx="5806" cy="458829"/>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Connecteur droit 61">
            <a:extLst>
              <a:ext uri="{FF2B5EF4-FFF2-40B4-BE49-F238E27FC236}">
                <a16:creationId xmlns:a16="http://schemas.microsoft.com/office/drawing/2014/main" id="{314FFAB1-00D8-4617-B530-B7144093962E}"/>
              </a:ext>
            </a:extLst>
          </p:cNvPr>
          <p:cNvCxnSpPr>
            <a:cxnSpLocks/>
          </p:cNvCxnSpPr>
          <p:nvPr/>
        </p:nvCxnSpPr>
        <p:spPr>
          <a:xfrm>
            <a:off x="6522616" y="4242256"/>
            <a:ext cx="5806" cy="458829"/>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Connecteur droit 64">
            <a:extLst>
              <a:ext uri="{FF2B5EF4-FFF2-40B4-BE49-F238E27FC236}">
                <a16:creationId xmlns:a16="http://schemas.microsoft.com/office/drawing/2014/main" id="{314FFAB1-00D8-4617-B530-B7144093962E}"/>
              </a:ext>
            </a:extLst>
          </p:cNvPr>
          <p:cNvCxnSpPr>
            <a:cxnSpLocks/>
          </p:cNvCxnSpPr>
          <p:nvPr/>
        </p:nvCxnSpPr>
        <p:spPr>
          <a:xfrm>
            <a:off x="7281033" y="4257637"/>
            <a:ext cx="5806" cy="458829"/>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Connecteur droit 57">
            <a:extLst>
              <a:ext uri="{FF2B5EF4-FFF2-40B4-BE49-F238E27FC236}">
                <a16:creationId xmlns:a16="http://schemas.microsoft.com/office/drawing/2014/main" id="{314FFAB1-00D8-4617-B530-B7144093962E}"/>
              </a:ext>
            </a:extLst>
          </p:cNvPr>
          <p:cNvCxnSpPr>
            <a:cxnSpLocks/>
          </p:cNvCxnSpPr>
          <p:nvPr/>
        </p:nvCxnSpPr>
        <p:spPr>
          <a:xfrm>
            <a:off x="5581323" y="4250073"/>
            <a:ext cx="5806" cy="458829"/>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Connecteur droit 80">
            <a:extLst>
              <a:ext uri="{FF2B5EF4-FFF2-40B4-BE49-F238E27FC236}">
                <a16:creationId xmlns:a16="http://schemas.microsoft.com/office/drawing/2014/main" id="{E873A6E7-6ABC-4C48-A550-0B3E052D8CE3}"/>
              </a:ext>
            </a:extLst>
          </p:cNvPr>
          <p:cNvCxnSpPr>
            <a:cxnSpLocks/>
          </p:cNvCxnSpPr>
          <p:nvPr/>
        </p:nvCxnSpPr>
        <p:spPr>
          <a:xfrm>
            <a:off x="535819" y="3674559"/>
            <a:ext cx="0" cy="1060241"/>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5" name="Espace réservé du numéro de diapositive 1"/>
          <p:cNvSpPr>
            <a:spLocks noGrp="1"/>
          </p:cNvSpPr>
          <p:nvPr>
            <p:ph type="sldNum" sz="quarter" idx="4294967295"/>
          </p:nvPr>
        </p:nvSpPr>
        <p:spPr>
          <a:xfrm>
            <a:off x="8424554" y="6395230"/>
            <a:ext cx="262247" cy="276995"/>
          </a:xfrm>
        </p:spPr>
        <p:txBody>
          <a:bodyPr/>
          <a:lstStyle/>
          <a:p>
            <a:fld id="{86CB4B4D-7CA3-9044-876B-883B54F8677D}" type="slidenum">
              <a:rPr lang="fr-FR" smtClean="0">
                <a:solidFill>
                  <a:srgbClr val="213B76"/>
                </a:solidFill>
                <a:latin typeface="Myriad Pro" panose="020B0503030403020204"/>
              </a:rPr>
              <a:t>3</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65063"/>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A quoi sert l’argent ?</a:t>
            </a:r>
            <a:endParaRPr lang="fr-FR" sz="4000" dirty="0">
              <a:solidFill>
                <a:srgbClr val="213B76"/>
              </a:solidFill>
              <a:latin typeface="Myriad Pro" panose="020B0503030403020204"/>
            </a:endParaRPr>
          </a:p>
        </p:txBody>
      </p:sp>
      <p:sp>
        <p:nvSpPr>
          <p:cNvPr id="14" name="ZoneTexte 13"/>
          <p:cNvSpPr txBox="1"/>
          <p:nvPr/>
        </p:nvSpPr>
        <p:spPr>
          <a:xfrm>
            <a:off x="2375756" y="1033175"/>
            <a:ext cx="4998446" cy="430887"/>
          </a:xfrm>
          <a:prstGeom prst="rect">
            <a:avLst/>
          </a:prstGeom>
          <a:noFill/>
        </p:spPr>
        <p:txBody>
          <a:bodyPr wrap="square" rtlCol="0">
            <a:spAutoFit/>
          </a:bodyPr>
          <a:lstStyle/>
          <a:p>
            <a:r>
              <a:rPr lang="fr-FR" sz="2200" b="1" dirty="0" smtClean="0">
                <a:solidFill>
                  <a:schemeClr val="accent2"/>
                </a:solidFill>
              </a:rPr>
              <a:t>Un peu d’histoire pour commencer …</a:t>
            </a:r>
            <a:endParaRPr lang="fr-FR" sz="2200" b="1" dirty="0">
              <a:solidFill>
                <a:schemeClr val="accent2"/>
              </a:solidFill>
            </a:endParaRPr>
          </a:p>
        </p:txBody>
      </p:sp>
      <p:grpSp>
        <p:nvGrpSpPr>
          <p:cNvPr id="19" name="Groupe 18"/>
          <p:cNvGrpSpPr/>
          <p:nvPr/>
        </p:nvGrpSpPr>
        <p:grpSpPr>
          <a:xfrm>
            <a:off x="274802" y="0"/>
            <a:ext cx="1359528" cy="1597772"/>
            <a:chOff x="2533224" y="1657646"/>
            <a:chExt cx="3449564" cy="4155777"/>
          </a:xfrm>
        </p:grpSpPr>
        <p:pic>
          <p:nvPicPr>
            <p:cNvPr id="20" name="Imag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6565" y="1657646"/>
              <a:ext cx="3306223" cy="4155777"/>
            </a:xfrm>
            <a:prstGeom prst="rect">
              <a:avLst/>
            </a:prstGeom>
          </p:spPr>
        </p:pic>
        <p:pic>
          <p:nvPicPr>
            <p:cNvPr id="21" name="Image 20"/>
            <p:cNvPicPr>
              <a:picLocks noChangeAspect="1"/>
            </p:cNvPicPr>
            <p:nvPr/>
          </p:nvPicPr>
          <p:blipFill>
            <a:blip r:embed="rId5"/>
            <a:stretch>
              <a:fillRect/>
            </a:stretch>
          </p:blipFill>
          <p:spPr>
            <a:xfrm rot="17216898">
              <a:off x="3956229" y="2065220"/>
              <a:ext cx="853911" cy="851145"/>
            </a:xfrm>
            <a:prstGeom prst="rect">
              <a:avLst/>
            </a:prstGeom>
          </p:spPr>
        </p:pic>
        <p:pic>
          <p:nvPicPr>
            <p:cNvPr id="22" name="Image 21"/>
            <p:cNvPicPr>
              <a:picLocks noChangeAspect="1"/>
            </p:cNvPicPr>
            <p:nvPr/>
          </p:nvPicPr>
          <p:blipFill>
            <a:blip r:embed="rId6"/>
            <a:stretch>
              <a:fillRect/>
            </a:stretch>
          </p:blipFill>
          <p:spPr>
            <a:xfrm>
              <a:off x="3320449" y="2545126"/>
              <a:ext cx="715613" cy="560250"/>
            </a:xfrm>
            <a:prstGeom prst="rect">
              <a:avLst/>
            </a:prstGeom>
          </p:spPr>
        </p:pic>
        <p:pic>
          <p:nvPicPr>
            <p:cNvPr id="23" name="Image 22"/>
            <p:cNvPicPr>
              <a:picLocks noChangeAspect="1"/>
            </p:cNvPicPr>
            <p:nvPr/>
          </p:nvPicPr>
          <p:blipFill>
            <a:blip r:embed="rId7"/>
            <a:stretch>
              <a:fillRect/>
            </a:stretch>
          </p:blipFill>
          <p:spPr>
            <a:xfrm>
              <a:off x="2628534" y="2996318"/>
              <a:ext cx="859828" cy="695624"/>
            </a:xfrm>
            <a:prstGeom prst="rect">
              <a:avLst/>
            </a:prstGeom>
          </p:spPr>
        </p:pic>
        <p:pic>
          <p:nvPicPr>
            <p:cNvPr id="24" name="Image 23"/>
            <p:cNvPicPr>
              <a:picLocks noChangeAspect="1"/>
            </p:cNvPicPr>
            <p:nvPr/>
          </p:nvPicPr>
          <p:blipFill>
            <a:blip r:embed="rId8"/>
            <a:stretch>
              <a:fillRect/>
            </a:stretch>
          </p:blipFill>
          <p:spPr>
            <a:xfrm>
              <a:off x="2533224" y="3863053"/>
              <a:ext cx="670928" cy="560162"/>
            </a:xfrm>
            <a:prstGeom prst="rect">
              <a:avLst/>
            </a:prstGeom>
          </p:spPr>
        </p:pic>
        <p:pic>
          <p:nvPicPr>
            <p:cNvPr id="25" name="Image 24"/>
            <p:cNvPicPr>
              <a:picLocks noChangeAspect="1"/>
            </p:cNvPicPr>
            <p:nvPr/>
          </p:nvPicPr>
          <p:blipFill>
            <a:blip r:embed="rId9"/>
            <a:stretch>
              <a:fillRect/>
            </a:stretch>
          </p:blipFill>
          <p:spPr>
            <a:xfrm rot="2806855">
              <a:off x="5156536" y="2881436"/>
              <a:ext cx="698716" cy="834289"/>
            </a:xfrm>
            <a:prstGeom prst="rect">
              <a:avLst/>
            </a:prstGeom>
          </p:spPr>
        </p:pic>
        <p:pic>
          <p:nvPicPr>
            <p:cNvPr id="26" name="Image 25"/>
            <p:cNvPicPr>
              <a:picLocks noChangeAspect="1"/>
            </p:cNvPicPr>
            <p:nvPr/>
          </p:nvPicPr>
          <p:blipFill rotWithShape="1">
            <a:blip r:embed="rId10"/>
            <a:srcRect t="1647" b="1"/>
            <a:stretch/>
          </p:blipFill>
          <p:spPr>
            <a:xfrm rot="852294">
              <a:off x="4839447" y="2390689"/>
              <a:ext cx="597620" cy="635422"/>
            </a:xfrm>
            <a:prstGeom prst="rect">
              <a:avLst/>
            </a:prstGeom>
          </p:spPr>
        </p:pic>
        <p:pic>
          <p:nvPicPr>
            <p:cNvPr id="27" name="Image 26"/>
            <p:cNvPicPr>
              <a:picLocks noChangeAspect="1"/>
            </p:cNvPicPr>
            <p:nvPr/>
          </p:nvPicPr>
          <p:blipFill>
            <a:blip r:embed="rId11"/>
            <a:stretch>
              <a:fillRect/>
            </a:stretch>
          </p:blipFill>
          <p:spPr>
            <a:xfrm>
              <a:off x="4046287" y="4126352"/>
              <a:ext cx="423127" cy="266820"/>
            </a:xfrm>
            <a:prstGeom prst="rect">
              <a:avLst/>
            </a:prstGeom>
          </p:spPr>
        </p:pic>
      </p:grpSp>
      <p:cxnSp>
        <p:nvCxnSpPr>
          <p:cNvPr id="28" name="Connecteur droit 27">
            <a:extLst>
              <a:ext uri="{FF2B5EF4-FFF2-40B4-BE49-F238E27FC236}">
                <a16:creationId xmlns:a16="http://schemas.microsoft.com/office/drawing/2014/main" id="{63C664CD-6606-4712-B8EC-3D5C63A8FE4A}"/>
              </a:ext>
            </a:extLst>
          </p:cNvPr>
          <p:cNvCxnSpPr>
            <a:cxnSpLocks/>
          </p:cNvCxnSpPr>
          <p:nvPr/>
        </p:nvCxnSpPr>
        <p:spPr>
          <a:xfrm>
            <a:off x="2809953" y="4036805"/>
            <a:ext cx="3985" cy="664280"/>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140AC074-5CEE-4FE7-BA24-F195D5DC80F6}"/>
              </a:ext>
            </a:extLst>
          </p:cNvPr>
          <p:cNvCxnSpPr>
            <a:cxnSpLocks/>
          </p:cNvCxnSpPr>
          <p:nvPr/>
        </p:nvCxnSpPr>
        <p:spPr>
          <a:xfrm flipH="1">
            <a:off x="4086156" y="4448320"/>
            <a:ext cx="6842" cy="375234"/>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Connecteur droit 32">
            <a:extLst>
              <a:ext uri="{FF2B5EF4-FFF2-40B4-BE49-F238E27FC236}">
                <a16:creationId xmlns:a16="http://schemas.microsoft.com/office/drawing/2014/main" id="{07A006B2-2AA1-407B-991A-F7866B067550}"/>
              </a:ext>
            </a:extLst>
          </p:cNvPr>
          <p:cNvCxnSpPr>
            <a:cxnSpLocks/>
          </p:cNvCxnSpPr>
          <p:nvPr/>
        </p:nvCxnSpPr>
        <p:spPr>
          <a:xfrm flipH="1">
            <a:off x="2084132" y="3757574"/>
            <a:ext cx="1662" cy="894212"/>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E873A6E7-6ABC-4C48-A550-0B3E052D8CE3}"/>
              </a:ext>
            </a:extLst>
          </p:cNvPr>
          <p:cNvCxnSpPr>
            <a:cxnSpLocks/>
          </p:cNvCxnSpPr>
          <p:nvPr/>
        </p:nvCxnSpPr>
        <p:spPr>
          <a:xfrm>
            <a:off x="1289387" y="3549840"/>
            <a:ext cx="0" cy="1166626"/>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9C43D1EC-FCF3-48A2-8E99-01080424EC8D}"/>
              </a:ext>
            </a:extLst>
          </p:cNvPr>
          <p:cNvSpPr/>
          <p:nvPr/>
        </p:nvSpPr>
        <p:spPr>
          <a:xfrm>
            <a:off x="143508" y="4639009"/>
            <a:ext cx="2758625" cy="53456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t>ANTIQUITE</a:t>
            </a:r>
            <a:endParaRPr lang="fr-FR" sz="1600" dirty="0"/>
          </a:p>
        </p:txBody>
      </p:sp>
      <p:sp>
        <p:nvSpPr>
          <p:cNvPr id="37" name="Rectangle 36">
            <a:extLst>
              <a:ext uri="{FF2B5EF4-FFF2-40B4-BE49-F238E27FC236}">
                <a16:creationId xmlns:a16="http://schemas.microsoft.com/office/drawing/2014/main" id="{31FB699C-CADE-44D8-A658-394926097D76}"/>
              </a:ext>
            </a:extLst>
          </p:cNvPr>
          <p:cNvSpPr/>
          <p:nvPr/>
        </p:nvSpPr>
        <p:spPr>
          <a:xfrm>
            <a:off x="4756128" y="4644543"/>
            <a:ext cx="1397321" cy="52902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t>ERE MODERNE</a:t>
            </a:r>
            <a:endParaRPr lang="fr-FR" sz="1600" dirty="0"/>
          </a:p>
        </p:txBody>
      </p:sp>
      <p:sp>
        <p:nvSpPr>
          <p:cNvPr id="38" name="Rectangle 37">
            <a:extLst>
              <a:ext uri="{FF2B5EF4-FFF2-40B4-BE49-F238E27FC236}">
                <a16:creationId xmlns:a16="http://schemas.microsoft.com/office/drawing/2014/main" id="{FA75880F-3935-43D4-AD11-45ACB4413B13}"/>
              </a:ext>
            </a:extLst>
          </p:cNvPr>
          <p:cNvSpPr/>
          <p:nvPr/>
        </p:nvSpPr>
        <p:spPr>
          <a:xfrm>
            <a:off x="2948005" y="4644543"/>
            <a:ext cx="1764934" cy="532298"/>
          </a:xfrm>
          <a:prstGeom prst="rect">
            <a:avLst/>
          </a:prstGeom>
          <a:solidFill>
            <a:srgbClr val="4671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t>MOYEN-AGE</a:t>
            </a:r>
            <a:endParaRPr lang="fr-FR" sz="1600" dirty="0"/>
          </a:p>
        </p:txBody>
      </p:sp>
      <p:sp>
        <p:nvSpPr>
          <p:cNvPr id="47" name="Ellipse 46">
            <a:extLst>
              <a:ext uri="{FF2B5EF4-FFF2-40B4-BE49-F238E27FC236}">
                <a16:creationId xmlns:a16="http://schemas.microsoft.com/office/drawing/2014/main" id="{E1BF1131-80A0-4BA6-9828-DCE37992106E}"/>
              </a:ext>
            </a:extLst>
          </p:cNvPr>
          <p:cNvSpPr/>
          <p:nvPr/>
        </p:nvSpPr>
        <p:spPr>
          <a:xfrm>
            <a:off x="5948789" y="3157305"/>
            <a:ext cx="970582" cy="663868"/>
          </a:xfrm>
          <a:prstGeom prst="ellipse">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7" name="Rectangle 56">
            <a:extLst>
              <a:ext uri="{FF2B5EF4-FFF2-40B4-BE49-F238E27FC236}">
                <a16:creationId xmlns:a16="http://schemas.microsoft.com/office/drawing/2014/main" id="{9C43D1EC-FCF3-48A2-8E99-01080424EC8D}"/>
              </a:ext>
            </a:extLst>
          </p:cNvPr>
          <p:cNvSpPr/>
          <p:nvPr/>
        </p:nvSpPr>
        <p:spPr>
          <a:xfrm>
            <a:off x="6197730" y="4635937"/>
            <a:ext cx="2869005" cy="52842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t>EPOQUE CONTEMPORAINE</a:t>
            </a:r>
            <a:endParaRPr lang="fr-FR" sz="1600" dirty="0"/>
          </a:p>
        </p:txBody>
      </p:sp>
      <p:sp>
        <p:nvSpPr>
          <p:cNvPr id="59" name="ZoneTexte 58"/>
          <p:cNvSpPr txBox="1"/>
          <p:nvPr/>
        </p:nvSpPr>
        <p:spPr>
          <a:xfrm>
            <a:off x="1401935" y="1611724"/>
            <a:ext cx="4957533" cy="1015663"/>
          </a:xfrm>
          <a:prstGeom prst="rect">
            <a:avLst/>
          </a:prstGeom>
          <a:solidFill>
            <a:schemeClr val="bg1"/>
          </a:solidFill>
        </p:spPr>
        <p:txBody>
          <a:bodyPr wrap="square" rtlCol="0">
            <a:spAutoFit/>
          </a:bodyPr>
          <a:lstStyle/>
          <a:p>
            <a:r>
              <a:rPr lang="fr-FR" sz="2000" b="1" dirty="0" smtClean="0">
                <a:solidFill>
                  <a:srgbClr val="CC0066"/>
                </a:solidFill>
                <a:latin typeface="Myriad Pro" panose="020B0503030403020204"/>
              </a:rPr>
              <a:t>Aidez la fourmi à reconstituer la frise chronologique pour comprendre la naissance de la monnaie</a:t>
            </a:r>
            <a:endParaRPr lang="fr-FR" sz="2000" b="1" dirty="0">
              <a:solidFill>
                <a:srgbClr val="CC0066"/>
              </a:solidFill>
              <a:latin typeface="Myriad Pro" panose="020B0503030403020204"/>
            </a:endParaRPr>
          </a:p>
        </p:txBody>
      </p:sp>
      <p:sp>
        <p:nvSpPr>
          <p:cNvPr id="67" name="ZoneTexte 66"/>
          <p:cNvSpPr txBox="1"/>
          <p:nvPr/>
        </p:nvSpPr>
        <p:spPr>
          <a:xfrm>
            <a:off x="349414" y="3033241"/>
            <a:ext cx="616879" cy="553998"/>
          </a:xfrm>
          <a:prstGeom prst="rect">
            <a:avLst/>
          </a:prstGeom>
          <a:solidFill>
            <a:schemeClr val="bg1"/>
          </a:solidFill>
        </p:spPr>
        <p:txBody>
          <a:bodyPr wrap="square" rtlCol="0">
            <a:spAutoFit/>
          </a:bodyPr>
          <a:lstStyle/>
          <a:p>
            <a:r>
              <a:rPr lang="fr-FR" sz="3000" b="1" dirty="0" smtClean="0">
                <a:solidFill>
                  <a:srgbClr val="CC0066"/>
                </a:solidFill>
                <a:latin typeface="Myriad Pro" panose="020B0503030403020204"/>
              </a:rPr>
              <a:t>?</a:t>
            </a:r>
            <a:endParaRPr lang="fr-FR" sz="3000" b="1" dirty="0">
              <a:solidFill>
                <a:srgbClr val="CC0066"/>
              </a:solidFill>
              <a:latin typeface="Myriad Pro" panose="020B0503030403020204"/>
            </a:endParaRPr>
          </a:p>
        </p:txBody>
      </p:sp>
      <p:sp>
        <p:nvSpPr>
          <p:cNvPr id="68" name="ZoneTexte 67"/>
          <p:cNvSpPr txBox="1"/>
          <p:nvPr/>
        </p:nvSpPr>
        <p:spPr>
          <a:xfrm>
            <a:off x="1888620" y="3235790"/>
            <a:ext cx="616879" cy="553998"/>
          </a:xfrm>
          <a:prstGeom prst="rect">
            <a:avLst/>
          </a:prstGeom>
          <a:solidFill>
            <a:schemeClr val="bg1"/>
          </a:solidFill>
        </p:spPr>
        <p:txBody>
          <a:bodyPr wrap="square" rtlCol="0">
            <a:spAutoFit/>
          </a:bodyPr>
          <a:lstStyle/>
          <a:p>
            <a:r>
              <a:rPr lang="fr-FR" sz="3000" b="1" dirty="0" smtClean="0">
                <a:solidFill>
                  <a:srgbClr val="CC0066"/>
                </a:solidFill>
                <a:latin typeface="Myriad Pro" panose="020B0503030403020204"/>
              </a:rPr>
              <a:t>?</a:t>
            </a:r>
            <a:endParaRPr lang="fr-FR" sz="3000" b="1" dirty="0">
              <a:solidFill>
                <a:srgbClr val="CC0066"/>
              </a:solidFill>
              <a:latin typeface="Myriad Pro" panose="020B0503030403020204"/>
            </a:endParaRPr>
          </a:p>
        </p:txBody>
      </p:sp>
      <p:sp>
        <p:nvSpPr>
          <p:cNvPr id="70" name="ZoneTexte 69"/>
          <p:cNvSpPr txBox="1"/>
          <p:nvPr/>
        </p:nvSpPr>
        <p:spPr>
          <a:xfrm>
            <a:off x="2616751" y="3487573"/>
            <a:ext cx="616879" cy="553998"/>
          </a:xfrm>
          <a:prstGeom prst="rect">
            <a:avLst/>
          </a:prstGeom>
          <a:solidFill>
            <a:schemeClr val="bg1"/>
          </a:solidFill>
        </p:spPr>
        <p:txBody>
          <a:bodyPr wrap="square" rtlCol="0">
            <a:spAutoFit/>
          </a:bodyPr>
          <a:lstStyle/>
          <a:p>
            <a:r>
              <a:rPr lang="fr-FR" sz="3000" b="1" dirty="0" smtClean="0">
                <a:solidFill>
                  <a:srgbClr val="CC0066"/>
                </a:solidFill>
                <a:latin typeface="Myriad Pro" panose="020B0503030403020204"/>
              </a:rPr>
              <a:t>?</a:t>
            </a:r>
            <a:endParaRPr lang="fr-FR" sz="3000" b="1" dirty="0">
              <a:solidFill>
                <a:srgbClr val="CC0066"/>
              </a:solidFill>
              <a:latin typeface="Myriad Pro" panose="020B0503030403020204"/>
            </a:endParaRPr>
          </a:p>
        </p:txBody>
      </p:sp>
      <p:sp>
        <p:nvSpPr>
          <p:cNvPr id="72" name="ZoneTexte 71"/>
          <p:cNvSpPr txBox="1"/>
          <p:nvPr/>
        </p:nvSpPr>
        <p:spPr>
          <a:xfrm>
            <a:off x="3896935" y="3925489"/>
            <a:ext cx="616879" cy="553998"/>
          </a:xfrm>
          <a:prstGeom prst="rect">
            <a:avLst/>
          </a:prstGeom>
          <a:solidFill>
            <a:schemeClr val="bg1"/>
          </a:solidFill>
        </p:spPr>
        <p:txBody>
          <a:bodyPr wrap="square" rtlCol="0">
            <a:spAutoFit/>
          </a:bodyPr>
          <a:lstStyle/>
          <a:p>
            <a:r>
              <a:rPr lang="fr-FR" sz="3000" b="1" dirty="0" smtClean="0">
                <a:solidFill>
                  <a:srgbClr val="CC0066"/>
                </a:solidFill>
                <a:latin typeface="Myriad Pro" panose="020B0503030403020204"/>
              </a:rPr>
              <a:t>?</a:t>
            </a:r>
            <a:endParaRPr lang="fr-FR" sz="3000" b="1" dirty="0">
              <a:solidFill>
                <a:srgbClr val="CC0066"/>
              </a:solidFill>
              <a:latin typeface="Myriad Pro" panose="020B0503030403020204"/>
            </a:endParaRPr>
          </a:p>
        </p:txBody>
      </p:sp>
      <p:sp>
        <p:nvSpPr>
          <p:cNvPr id="73" name="ZoneTexte 72"/>
          <p:cNvSpPr txBox="1"/>
          <p:nvPr/>
        </p:nvSpPr>
        <p:spPr>
          <a:xfrm>
            <a:off x="5377117" y="3680054"/>
            <a:ext cx="616879" cy="553998"/>
          </a:xfrm>
          <a:prstGeom prst="rect">
            <a:avLst/>
          </a:prstGeom>
          <a:solidFill>
            <a:schemeClr val="bg1"/>
          </a:solidFill>
        </p:spPr>
        <p:txBody>
          <a:bodyPr wrap="square" rtlCol="0">
            <a:spAutoFit/>
          </a:bodyPr>
          <a:lstStyle/>
          <a:p>
            <a:r>
              <a:rPr lang="fr-FR" sz="3000" b="1" dirty="0" smtClean="0">
                <a:solidFill>
                  <a:srgbClr val="CC0066"/>
                </a:solidFill>
                <a:latin typeface="Myriad Pro" panose="020B0503030403020204"/>
              </a:rPr>
              <a:t>?</a:t>
            </a:r>
            <a:endParaRPr lang="fr-FR" sz="3000" b="1" dirty="0">
              <a:solidFill>
                <a:srgbClr val="CC0066"/>
              </a:solidFill>
              <a:latin typeface="Myriad Pro" panose="020B0503030403020204"/>
            </a:endParaRPr>
          </a:p>
        </p:txBody>
      </p:sp>
      <p:sp>
        <p:nvSpPr>
          <p:cNvPr id="74" name="ZoneTexte 73"/>
          <p:cNvSpPr txBox="1"/>
          <p:nvPr/>
        </p:nvSpPr>
        <p:spPr>
          <a:xfrm>
            <a:off x="6311544" y="3615790"/>
            <a:ext cx="616879" cy="553998"/>
          </a:xfrm>
          <a:prstGeom prst="rect">
            <a:avLst/>
          </a:prstGeom>
          <a:solidFill>
            <a:schemeClr val="bg1"/>
          </a:solidFill>
        </p:spPr>
        <p:txBody>
          <a:bodyPr wrap="square" rtlCol="0">
            <a:spAutoFit/>
          </a:bodyPr>
          <a:lstStyle/>
          <a:p>
            <a:r>
              <a:rPr lang="fr-FR" sz="3000" b="1" dirty="0" smtClean="0">
                <a:solidFill>
                  <a:srgbClr val="CC0066"/>
                </a:solidFill>
                <a:latin typeface="Myriad Pro" panose="020B0503030403020204"/>
              </a:rPr>
              <a:t>?</a:t>
            </a:r>
            <a:endParaRPr lang="fr-FR" sz="3000" b="1" dirty="0">
              <a:solidFill>
                <a:srgbClr val="CC0066"/>
              </a:solidFill>
              <a:latin typeface="Myriad Pro" panose="020B0503030403020204"/>
            </a:endParaRPr>
          </a:p>
        </p:txBody>
      </p:sp>
      <p:sp>
        <p:nvSpPr>
          <p:cNvPr id="75" name="ZoneTexte 74"/>
          <p:cNvSpPr txBox="1"/>
          <p:nvPr/>
        </p:nvSpPr>
        <p:spPr>
          <a:xfrm>
            <a:off x="7068401" y="3615790"/>
            <a:ext cx="616879" cy="553998"/>
          </a:xfrm>
          <a:prstGeom prst="rect">
            <a:avLst/>
          </a:prstGeom>
          <a:solidFill>
            <a:schemeClr val="bg1"/>
          </a:solidFill>
        </p:spPr>
        <p:txBody>
          <a:bodyPr wrap="square" rtlCol="0">
            <a:spAutoFit/>
          </a:bodyPr>
          <a:lstStyle/>
          <a:p>
            <a:r>
              <a:rPr lang="fr-FR" sz="3000" b="1" dirty="0" smtClean="0">
                <a:solidFill>
                  <a:srgbClr val="CC0066"/>
                </a:solidFill>
                <a:latin typeface="Myriad Pro" panose="020B0503030403020204"/>
              </a:rPr>
              <a:t>?</a:t>
            </a:r>
            <a:endParaRPr lang="fr-FR" sz="3000" b="1" dirty="0">
              <a:solidFill>
                <a:srgbClr val="CC0066"/>
              </a:solidFill>
              <a:latin typeface="Myriad Pro" panose="020B0503030403020204"/>
            </a:endParaRPr>
          </a:p>
        </p:txBody>
      </p:sp>
      <p:sp>
        <p:nvSpPr>
          <p:cNvPr id="79" name="ZoneTexte 78"/>
          <p:cNvSpPr txBox="1"/>
          <p:nvPr/>
        </p:nvSpPr>
        <p:spPr>
          <a:xfrm>
            <a:off x="8144534" y="3693971"/>
            <a:ext cx="616879" cy="553998"/>
          </a:xfrm>
          <a:prstGeom prst="rect">
            <a:avLst/>
          </a:prstGeom>
          <a:solidFill>
            <a:schemeClr val="bg1"/>
          </a:solidFill>
        </p:spPr>
        <p:txBody>
          <a:bodyPr wrap="square" rtlCol="0">
            <a:spAutoFit/>
          </a:bodyPr>
          <a:lstStyle/>
          <a:p>
            <a:r>
              <a:rPr lang="fr-FR" sz="3000" b="1" dirty="0" smtClean="0">
                <a:solidFill>
                  <a:srgbClr val="CC0066"/>
                </a:solidFill>
                <a:latin typeface="Myriad Pro" panose="020B0503030403020204"/>
              </a:rPr>
              <a:t>?</a:t>
            </a:r>
            <a:endParaRPr lang="fr-FR" sz="3000" b="1" dirty="0">
              <a:solidFill>
                <a:srgbClr val="CC0066"/>
              </a:solidFill>
              <a:latin typeface="Myriad Pro" panose="020B0503030403020204"/>
            </a:endParaRPr>
          </a:p>
        </p:txBody>
      </p:sp>
      <p:sp>
        <p:nvSpPr>
          <p:cNvPr id="85" name="ZoneTexte 84"/>
          <p:cNvSpPr txBox="1"/>
          <p:nvPr/>
        </p:nvSpPr>
        <p:spPr>
          <a:xfrm>
            <a:off x="1067659" y="2958791"/>
            <a:ext cx="616879" cy="553998"/>
          </a:xfrm>
          <a:prstGeom prst="rect">
            <a:avLst/>
          </a:prstGeom>
          <a:solidFill>
            <a:schemeClr val="bg1"/>
          </a:solidFill>
        </p:spPr>
        <p:txBody>
          <a:bodyPr wrap="square" rtlCol="0">
            <a:spAutoFit/>
          </a:bodyPr>
          <a:lstStyle/>
          <a:p>
            <a:r>
              <a:rPr lang="fr-FR" sz="3000" b="1" dirty="0" smtClean="0">
                <a:solidFill>
                  <a:srgbClr val="CC0066"/>
                </a:solidFill>
                <a:latin typeface="Myriad Pro" panose="020B0503030403020204"/>
              </a:rPr>
              <a:t>?</a:t>
            </a:r>
            <a:endParaRPr lang="fr-FR" sz="3000" b="1" dirty="0">
              <a:solidFill>
                <a:srgbClr val="CC0066"/>
              </a:solidFill>
              <a:latin typeface="Myriad Pro" panose="020B0503030403020204"/>
            </a:endParaRPr>
          </a:p>
        </p:txBody>
      </p:sp>
      <p:sp>
        <p:nvSpPr>
          <p:cNvPr id="2" name="ZoneTexte 1"/>
          <p:cNvSpPr txBox="1"/>
          <p:nvPr/>
        </p:nvSpPr>
        <p:spPr>
          <a:xfrm>
            <a:off x="79749" y="5194610"/>
            <a:ext cx="924151" cy="261610"/>
          </a:xfrm>
          <a:prstGeom prst="rect">
            <a:avLst/>
          </a:prstGeom>
          <a:noFill/>
        </p:spPr>
        <p:txBody>
          <a:bodyPr wrap="square" rtlCol="0">
            <a:spAutoFit/>
          </a:bodyPr>
          <a:lstStyle/>
          <a:p>
            <a:r>
              <a:rPr lang="fr-FR" sz="1100" b="1" dirty="0" smtClean="0"/>
              <a:t>3500 av. J-C</a:t>
            </a:r>
          </a:p>
        </p:txBody>
      </p:sp>
      <p:sp>
        <p:nvSpPr>
          <p:cNvPr id="41" name="ZoneTexte 40"/>
          <p:cNvSpPr txBox="1"/>
          <p:nvPr/>
        </p:nvSpPr>
        <p:spPr>
          <a:xfrm>
            <a:off x="2154675" y="5183321"/>
            <a:ext cx="924151" cy="261610"/>
          </a:xfrm>
          <a:prstGeom prst="rect">
            <a:avLst/>
          </a:prstGeom>
          <a:noFill/>
        </p:spPr>
        <p:txBody>
          <a:bodyPr wrap="square" rtlCol="0">
            <a:spAutoFit/>
          </a:bodyPr>
          <a:lstStyle/>
          <a:p>
            <a:r>
              <a:rPr lang="fr-FR" sz="1100" b="1" dirty="0" smtClean="0"/>
              <a:t>476 </a:t>
            </a:r>
            <a:r>
              <a:rPr lang="fr-FR" sz="1100" b="1" dirty="0" err="1" smtClean="0"/>
              <a:t>ap</a:t>
            </a:r>
            <a:r>
              <a:rPr lang="fr-FR" sz="1100" b="1" dirty="0" smtClean="0"/>
              <a:t>. J-C</a:t>
            </a:r>
          </a:p>
        </p:txBody>
      </p:sp>
      <p:sp>
        <p:nvSpPr>
          <p:cNvPr id="42" name="ZoneTexte 41"/>
          <p:cNvSpPr txBox="1"/>
          <p:nvPr/>
        </p:nvSpPr>
        <p:spPr>
          <a:xfrm>
            <a:off x="3917670" y="5207821"/>
            <a:ext cx="924151" cy="261610"/>
          </a:xfrm>
          <a:prstGeom prst="rect">
            <a:avLst/>
          </a:prstGeom>
          <a:noFill/>
        </p:spPr>
        <p:txBody>
          <a:bodyPr wrap="square" rtlCol="0">
            <a:spAutoFit/>
          </a:bodyPr>
          <a:lstStyle/>
          <a:p>
            <a:r>
              <a:rPr lang="fr-FR" sz="1100" b="1" dirty="0" smtClean="0"/>
              <a:t>1492 </a:t>
            </a:r>
            <a:r>
              <a:rPr lang="fr-FR" sz="1100" b="1" dirty="0" err="1" smtClean="0"/>
              <a:t>ap</a:t>
            </a:r>
            <a:r>
              <a:rPr lang="fr-FR" sz="1100" b="1" dirty="0" smtClean="0"/>
              <a:t>. J-C</a:t>
            </a:r>
          </a:p>
        </p:txBody>
      </p:sp>
      <p:sp>
        <p:nvSpPr>
          <p:cNvPr id="43" name="ZoneTexte 42"/>
          <p:cNvSpPr txBox="1"/>
          <p:nvPr/>
        </p:nvSpPr>
        <p:spPr>
          <a:xfrm>
            <a:off x="5371516" y="5221301"/>
            <a:ext cx="924151" cy="261610"/>
          </a:xfrm>
          <a:prstGeom prst="rect">
            <a:avLst/>
          </a:prstGeom>
          <a:noFill/>
        </p:spPr>
        <p:txBody>
          <a:bodyPr wrap="square" rtlCol="0">
            <a:spAutoFit/>
          </a:bodyPr>
          <a:lstStyle/>
          <a:p>
            <a:r>
              <a:rPr lang="fr-FR" sz="1100" b="1" dirty="0" smtClean="0"/>
              <a:t>1789 </a:t>
            </a:r>
            <a:r>
              <a:rPr lang="fr-FR" sz="1100" b="1" dirty="0" err="1" smtClean="0"/>
              <a:t>ap</a:t>
            </a:r>
            <a:r>
              <a:rPr lang="fr-FR" sz="1100" b="1" dirty="0" smtClean="0"/>
              <a:t>. J-C</a:t>
            </a:r>
          </a:p>
        </p:txBody>
      </p:sp>
      <p:cxnSp>
        <p:nvCxnSpPr>
          <p:cNvPr id="44" name="Connecteur droit avec flèche 43"/>
          <p:cNvCxnSpPr/>
          <p:nvPr/>
        </p:nvCxnSpPr>
        <p:spPr>
          <a:xfrm flipV="1">
            <a:off x="1005089" y="5336720"/>
            <a:ext cx="1080000" cy="910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Ellipse 44"/>
          <p:cNvSpPr/>
          <p:nvPr/>
        </p:nvSpPr>
        <p:spPr>
          <a:xfrm>
            <a:off x="933625" y="5280632"/>
            <a:ext cx="95891" cy="10803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6" name="Connecteur droit avec flèche 45"/>
          <p:cNvCxnSpPr/>
          <p:nvPr/>
        </p:nvCxnSpPr>
        <p:spPr>
          <a:xfrm>
            <a:off x="3133366" y="5342533"/>
            <a:ext cx="792000" cy="158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Ellipse 47"/>
          <p:cNvSpPr/>
          <p:nvPr/>
        </p:nvSpPr>
        <p:spPr>
          <a:xfrm>
            <a:off x="3049390" y="5292582"/>
            <a:ext cx="95891" cy="10803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9" name="Connecteur droit avec flèche 48"/>
          <p:cNvCxnSpPr/>
          <p:nvPr/>
        </p:nvCxnSpPr>
        <p:spPr>
          <a:xfrm>
            <a:off x="4903091" y="5344240"/>
            <a:ext cx="504000" cy="158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Ellipse 49"/>
          <p:cNvSpPr/>
          <p:nvPr/>
        </p:nvSpPr>
        <p:spPr>
          <a:xfrm>
            <a:off x="4819114" y="5294289"/>
            <a:ext cx="95891" cy="10803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616902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1" name="Connecteur droit 90">
            <a:extLst>
              <a:ext uri="{FF2B5EF4-FFF2-40B4-BE49-F238E27FC236}">
                <a16:creationId xmlns:a16="http://schemas.microsoft.com/office/drawing/2014/main" id="{314FFAB1-00D8-4617-B530-B7144093962E}"/>
              </a:ext>
            </a:extLst>
          </p:cNvPr>
          <p:cNvCxnSpPr>
            <a:cxnSpLocks/>
          </p:cNvCxnSpPr>
          <p:nvPr/>
        </p:nvCxnSpPr>
        <p:spPr>
          <a:xfrm>
            <a:off x="8245098" y="4010393"/>
            <a:ext cx="5806" cy="458829"/>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Connecteur droit 61">
            <a:extLst>
              <a:ext uri="{FF2B5EF4-FFF2-40B4-BE49-F238E27FC236}">
                <a16:creationId xmlns:a16="http://schemas.microsoft.com/office/drawing/2014/main" id="{314FFAB1-00D8-4617-B530-B7144093962E}"/>
              </a:ext>
            </a:extLst>
          </p:cNvPr>
          <p:cNvCxnSpPr>
            <a:cxnSpLocks/>
          </p:cNvCxnSpPr>
          <p:nvPr/>
        </p:nvCxnSpPr>
        <p:spPr>
          <a:xfrm>
            <a:off x="6416415" y="3942127"/>
            <a:ext cx="5806" cy="458829"/>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Connecteur droit 64">
            <a:extLst>
              <a:ext uri="{FF2B5EF4-FFF2-40B4-BE49-F238E27FC236}">
                <a16:creationId xmlns:a16="http://schemas.microsoft.com/office/drawing/2014/main" id="{314FFAB1-00D8-4617-B530-B7144093962E}"/>
              </a:ext>
            </a:extLst>
          </p:cNvPr>
          <p:cNvCxnSpPr>
            <a:cxnSpLocks/>
          </p:cNvCxnSpPr>
          <p:nvPr/>
        </p:nvCxnSpPr>
        <p:spPr>
          <a:xfrm>
            <a:off x="7174832" y="3957508"/>
            <a:ext cx="5806" cy="458829"/>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Connecteur droit 57">
            <a:extLst>
              <a:ext uri="{FF2B5EF4-FFF2-40B4-BE49-F238E27FC236}">
                <a16:creationId xmlns:a16="http://schemas.microsoft.com/office/drawing/2014/main" id="{314FFAB1-00D8-4617-B530-B7144093962E}"/>
              </a:ext>
            </a:extLst>
          </p:cNvPr>
          <p:cNvCxnSpPr>
            <a:cxnSpLocks/>
          </p:cNvCxnSpPr>
          <p:nvPr/>
        </p:nvCxnSpPr>
        <p:spPr>
          <a:xfrm>
            <a:off x="5475122" y="3949944"/>
            <a:ext cx="5806" cy="458829"/>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Connecteur droit 80">
            <a:extLst>
              <a:ext uri="{FF2B5EF4-FFF2-40B4-BE49-F238E27FC236}">
                <a16:creationId xmlns:a16="http://schemas.microsoft.com/office/drawing/2014/main" id="{E873A6E7-6ABC-4C48-A550-0B3E052D8CE3}"/>
              </a:ext>
            </a:extLst>
          </p:cNvPr>
          <p:cNvCxnSpPr>
            <a:cxnSpLocks/>
          </p:cNvCxnSpPr>
          <p:nvPr/>
        </p:nvCxnSpPr>
        <p:spPr>
          <a:xfrm>
            <a:off x="511854" y="3654404"/>
            <a:ext cx="0" cy="1060241"/>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5" name="Espace réservé du numéro de diapositive 1"/>
          <p:cNvSpPr>
            <a:spLocks noGrp="1"/>
          </p:cNvSpPr>
          <p:nvPr>
            <p:ph type="sldNum" sz="quarter" idx="4294967295"/>
          </p:nvPr>
        </p:nvSpPr>
        <p:spPr>
          <a:xfrm>
            <a:off x="8424554" y="6395230"/>
            <a:ext cx="262247" cy="276995"/>
          </a:xfrm>
        </p:spPr>
        <p:txBody>
          <a:bodyPr/>
          <a:lstStyle/>
          <a:p>
            <a:fld id="{86CB4B4D-7CA3-9044-876B-883B54F8677D}" type="slidenum">
              <a:rPr lang="fr-FR" smtClean="0">
                <a:solidFill>
                  <a:srgbClr val="213B76"/>
                </a:solidFill>
                <a:latin typeface="Myriad Pro" panose="020B0503030403020204"/>
              </a:rPr>
              <a:t>4</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65063"/>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A quoi sert l’argent ?</a:t>
            </a:r>
            <a:endParaRPr lang="fr-FR" sz="4000" dirty="0">
              <a:solidFill>
                <a:srgbClr val="213B76"/>
              </a:solidFill>
              <a:latin typeface="Myriad Pro" panose="020B0503030403020204"/>
            </a:endParaRPr>
          </a:p>
        </p:txBody>
      </p:sp>
      <p:sp>
        <p:nvSpPr>
          <p:cNvPr id="14" name="ZoneTexte 13"/>
          <p:cNvSpPr txBox="1"/>
          <p:nvPr/>
        </p:nvSpPr>
        <p:spPr>
          <a:xfrm>
            <a:off x="2375756" y="1033175"/>
            <a:ext cx="4998446" cy="430887"/>
          </a:xfrm>
          <a:prstGeom prst="rect">
            <a:avLst/>
          </a:prstGeom>
          <a:noFill/>
        </p:spPr>
        <p:txBody>
          <a:bodyPr wrap="square" rtlCol="0">
            <a:spAutoFit/>
          </a:bodyPr>
          <a:lstStyle/>
          <a:p>
            <a:r>
              <a:rPr lang="fr-FR" sz="2200" b="1" dirty="0" smtClean="0">
                <a:solidFill>
                  <a:schemeClr val="accent2"/>
                </a:solidFill>
              </a:rPr>
              <a:t>Un peu d’histoire pour commencer …</a:t>
            </a:r>
            <a:endParaRPr lang="fr-FR" sz="2200" b="1" dirty="0">
              <a:solidFill>
                <a:schemeClr val="accent2"/>
              </a:solidFill>
            </a:endParaRPr>
          </a:p>
        </p:txBody>
      </p:sp>
      <p:grpSp>
        <p:nvGrpSpPr>
          <p:cNvPr id="19" name="Groupe 18"/>
          <p:cNvGrpSpPr/>
          <p:nvPr/>
        </p:nvGrpSpPr>
        <p:grpSpPr>
          <a:xfrm>
            <a:off x="274802" y="0"/>
            <a:ext cx="1359528" cy="1597772"/>
            <a:chOff x="2533224" y="1657646"/>
            <a:chExt cx="3449564" cy="4155777"/>
          </a:xfrm>
        </p:grpSpPr>
        <p:pic>
          <p:nvPicPr>
            <p:cNvPr id="20" name="Imag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6565" y="1657646"/>
              <a:ext cx="3306223" cy="4155777"/>
            </a:xfrm>
            <a:prstGeom prst="rect">
              <a:avLst/>
            </a:prstGeom>
          </p:spPr>
        </p:pic>
        <p:pic>
          <p:nvPicPr>
            <p:cNvPr id="21" name="Image 20"/>
            <p:cNvPicPr>
              <a:picLocks noChangeAspect="1"/>
            </p:cNvPicPr>
            <p:nvPr/>
          </p:nvPicPr>
          <p:blipFill>
            <a:blip r:embed="rId5"/>
            <a:stretch>
              <a:fillRect/>
            </a:stretch>
          </p:blipFill>
          <p:spPr>
            <a:xfrm rot="17216898">
              <a:off x="3956229" y="2065220"/>
              <a:ext cx="853911" cy="851145"/>
            </a:xfrm>
            <a:prstGeom prst="rect">
              <a:avLst/>
            </a:prstGeom>
          </p:spPr>
        </p:pic>
        <p:pic>
          <p:nvPicPr>
            <p:cNvPr id="22" name="Image 21"/>
            <p:cNvPicPr>
              <a:picLocks noChangeAspect="1"/>
            </p:cNvPicPr>
            <p:nvPr/>
          </p:nvPicPr>
          <p:blipFill>
            <a:blip r:embed="rId6"/>
            <a:stretch>
              <a:fillRect/>
            </a:stretch>
          </p:blipFill>
          <p:spPr>
            <a:xfrm>
              <a:off x="3320449" y="2545126"/>
              <a:ext cx="715613" cy="560250"/>
            </a:xfrm>
            <a:prstGeom prst="rect">
              <a:avLst/>
            </a:prstGeom>
          </p:spPr>
        </p:pic>
        <p:pic>
          <p:nvPicPr>
            <p:cNvPr id="23" name="Image 22"/>
            <p:cNvPicPr>
              <a:picLocks noChangeAspect="1"/>
            </p:cNvPicPr>
            <p:nvPr/>
          </p:nvPicPr>
          <p:blipFill>
            <a:blip r:embed="rId7"/>
            <a:stretch>
              <a:fillRect/>
            </a:stretch>
          </p:blipFill>
          <p:spPr>
            <a:xfrm>
              <a:off x="2628534" y="2996318"/>
              <a:ext cx="859828" cy="695624"/>
            </a:xfrm>
            <a:prstGeom prst="rect">
              <a:avLst/>
            </a:prstGeom>
          </p:spPr>
        </p:pic>
        <p:pic>
          <p:nvPicPr>
            <p:cNvPr id="24" name="Image 23"/>
            <p:cNvPicPr>
              <a:picLocks noChangeAspect="1"/>
            </p:cNvPicPr>
            <p:nvPr/>
          </p:nvPicPr>
          <p:blipFill>
            <a:blip r:embed="rId8"/>
            <a:stretch>
              <a:fillRect/>
            </a:stretch>
          </p:blipFill>
          <p:spPr>
            <a:xfrm>
              <a:off x="2533224" y="3863053"/>
              <a:ext cx="670928" cy="560162"/>
            </a:xfrm>
            <a:prstGeom prst="rect">
              <a:avLst/>
            </a:prstGeom>
          </p:spPr>
        </p:pic>
        <p:pic>
          <p:nvPicPr>
            <p:cNvPr id="25" name="Image 24"/>
            <p:cNvPicPr>
              <a:picLocks noChangeAspect="1"/>
            </p:cNvPicPr>
            <p:nvPr/>
          </p:nvPicPr>
          <p:blipFill>
            <a:blip r:embed="rId9"/>
            <a:stretch>
              <a:fillRect/>
            </a:stretch>
          </p:blipFill>
          <p:spPr>
            <a:xfrm rot="2806855">
              <a:off x="5156536" y="2881436"/>
              <a:ext cx="698716" cy="834289"/>
            </a:xfrm>
            <a:prstGeom prst="rect">
              <a:avLst/>
            </a:prstGeom>
          </p:spPr>
        </p:pic>
        <p:pic>
          <p:nvPicPr>
            <p:cNvPr id="26" name="Image 25"/>
            <p:cNvPicPr>
              <a:picLocks noChangeAspect="1"/>
            </p:cNvPicPr>
            <p:nvPr/>
          </p:nvPicPr>
          <p:blipFill rotWithShape="1">
            <a:blip r:embed="rId10"/>
            <a:srcRect t="1647" b="1"/>
            <a:stretch/>
          </p:blipFill>
          <p:spPr>
            <a:xfrm rot="852294">
              <a:off x="4839447" y="2390689"/>
              <a:ext cx="597620" cy="635422"/>
            </a:xfrm>
            <a:prstGeom prst="rect">
              <a:avLst/>
            </a:prstGeom>
          </p:spPr>
        </p:pic>
        <p:pic>
          <p:nvPicPr>
            <p:cNvPr id="27" name="Image 26"/>
            <p:cNvPicPr>
              <a:picLocks noChangeAspect="1"/>
            </p:cNvPicPr>
            <p:nvPr/>
          </p:nvPicPr>
          <p:blipFill>
            <a:blip r:embed="rId11"/>
            <a:stretch>
              <a:fillRect/>
            </a:stretch>
          </p:blipFill>
          <p:spPr>
            <a:xfrm>
              <a:off x="4046287" y="4126352"/>
              <a:ext cx="423127" cy="266820"/>
            </a:xfrm>
            <a:prstGeom prst="rect">
              <a:avLst/>
            </a:prstGeom>
          </p:spPr>
        </p:pic>
      </p:grpSp>
      <p:pic>
        <p:nvPicPr>
          <p:cNvPr id="17" name="Picture 6" descr="Machine De Paiement Sans Contact Vecteurs libres de droits et plus d'images  vectorielles de Carte de crédit - iStock"/>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58453" y="2485894"/>
            <a:ext cx="735317" cy="735317"/>
          </a:xfrm>
          <a:prstGeom prst="rect">
            <a:avLst/>
          </a:prstGeom>
          <a:noFill/>
          <a:extLst>
            <a:ext uri="{909E8E84-426E-40DD-AFC4-6F175D3DCCD1}">
              <a14:hiddenFill xmlns:a14="http://schemas.microsoft.com/office/drawing/2010/main">
                <a:solidFill>
                  <a:srgbClr val="FFFFFF"/>
                </a:solidFill>
              </a14:hiddenFill>
            </a:ext>
          </a:extLst>
        </p:spPr>
      </p:pic>
      <p:cxnSp>
        <p:nvCxnSpPr>
          <p:cNvPr id="28" name="Connecteur droit 27">
            <a:extLst>
              <a:ext uri="{FF2B5EF4-FFF2-40B4-BE49-F238E27FC236}">
                <a16:creationId xmlns:a16="http://schemas.microsoft.com/office/drawing/2014/main" id="{63C664CD-6606-4712-B8EC-3D5C63A8FE4A}"/>
              </a:ext>
            </a:extLst>
          </p:cNvPr>
          <p:cNvCxnSpPr>
            <a:cxnSpLocks/>
          </p:cNvCxnSpPr>
          <p:nvPr/>
        </p:nvCxnSpPr>
        <p:spPr>
          <a:xfrm>
            <a:off x="2890981" y="3798946"/>
            <a:ext cx="3985" cy="664280"/>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140AC074-5CEE-4FE7-BA24-F195D5DC80F6}"/>
              </a:ext>
            </a:extLst>
          </p:cNvPr>
          <p:cNvCxnSpPr>
            <a:cxnSpLocks/>
          </p:cNvCxnSpPr>
          <p:nvPr/>
        </p:nvCxnSpPr>
        <p:spPr>
          <a:xfrm flipH="1">
            <a:off x="3979955" y="4148191"/>
            <a:ext cx="6842" cy="375234"/>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Connecteur droit 32">
            <a:extLst>
              <a:ext uri="{FF2B5EF4-FFF2-40B4-BE49-F238E27FC236}">
                <a16:creationId xmlns:a16="http://schemas.microsoft.com/office/drawing/2014/main" id="{07A006B2-2AA1-407B-991A-F7866B067550}"/>
              </a:ext>
            </a:extLst>
          </p:cNvPr>
          <p:cNvCxnSpPr>
            <a:cxnSpLocks/>
          </p:cNvCxnSpPr>
          <p:nvPr/>
        </p:nvCxnSpPr>
        <p:spPr>
          <a:xfrm flipH="1">
            <a:off x="2070584" y="3931038"/>
            <a:ext cx="1662" cy="894212"/>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E873A6E7-6ABC-4C48-A550-0B3E052D8CE3}"/>
              </a:ext>
            </a:extLst>
          </p:cNvPr>
          <p:cNvCxnSpPr>
            <a:cxnSpLocks/>
          </p:cNvCxnSpPr>
          <p:nvPr/>
        </p:nvCxnSpPr>
        <p:spPr>
          <a:xfrm>
            <a:off x="1246943" y="3689285"/>
            <a:ext cx="0" cy="1166626"/>
          </a:xfrm>
          <a:prstGeom prst="line">
            <a:avLst/>
          </a:prstGeom>
          <a:ln w="317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9C43D1EC-FCF3-48A2-8E99-01080424EC8D}"/>
              </a:ext>
            </a:extLst>
          </p:cNvPr>
          <p:cNvSpPr/>
          <p:nvPr/>
        </p:nvSpPr>
        <p:spPr>
          <a:xfrm>
            <a:off x="37307" y="4338880"/>
            <a:ext cx="2893717" cy="53456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t>ANTIQUITE</a:t>
            </a:r>
            <a:endParaRPr lang="fr-FR" sz="1600" dirty="0"/>
          </a:p>
        </p:txBody>
      </p:sp>
      <p:sp>
        <p:nvSpPr>
          <p:cNvPr id="37" name="Rectangle 36">
            <a:extLst>
              <a:ext uri="{FF2B5EF4-FFF2-40B4-BE49-F238E27FC236}">
                <a16:creationId xmlns:a16="http://schemas.microsoft.com/office/drawing/2014/main" id="{31FB699C-CADE-44D8-A658-394926097D76}"/>
              </a:ext>
            </a:extLst>
          </p:cNvPr>
          <p:cNvSpPr/>
          <p:nvPr/>
        </p:nvSpPr>
        <p:spPr>
          <a:xfrm>
            <a:off x="4649927" y="4344414"/>
            <a:ext cx="1397321" cy="52902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t>ERE MODERNE</a:t>
            </a:r>
            <a:endParaRPr lang="fr-FR" sz="1600" dirty="0"/>
          </a:p>
        </p:txBody>
      </p:sp>
      <p:sp>
        <p:nvSpPr>
          <p:cNvPr id="38" name="Rectangle 37">
            <a:extLst>
              <a:ext uri="{FF2B5EF4-FFF2-40B4-BE49-F238E27FC236}">
                <a16:creationId xmlns:a16="http://schemas.microsoft.com/office/drawing/2014/main" id="{FA75880F-3935-43D4-AD11-45ACB4413B13}"/>
              </a:ext>
            </a:extLst>
          </p:cNvPr>
          <p:cNvSpPr/>
          <p:nvPr/>
        </p:nvSpPr>
        <p:spPr>
          <a:xfrm>
            <a:off x="2975305" y="4344414"/>
            <a:ext cx="1620740" cy="532298"/>
          </a:xfrm>
          <a:prstGeom prst="rect">
            <a:avLst/>
          </a:prstGeom>
          <a:solidFill>
            <a:srgbClr val="4671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t>MOYEN-AGE</a:t>
            </a:r>
            <a:endParaRPr lang="fr-FR" sz="1600" dirty="0"/>
          </a:p>
        </p:txBody>
      </p:sp>
      <p:sp>
        <p:nvSpPr>
          <p:cNvPr id="40" name="ZoneTexte 39">
            <a:extLst>
              <a:ext uri="{FF2B5EF4-FFF2-40B4-BE49-F238E27FC236}">
                <a16:creationId xmlns:a16="http://schemas.microsoft.com/office/drawing/2014/main" id="{9427EB2D-2222-4076-8E0D-4516E195CCE3}"/>
              </a:ext>
            </a:extLst>
          </p:cNvPr>
          <p:cNvSpPr txBox="1"/>
          <p:nvPr/>
        </p:nvSpPr>
        <p:spPr>
          <a:xfrm>
            <a:off x="2384653" y="2322899"/>
            <a:ext cx="1045864" cy="600164"/>
          </a:xfrm>
          <a:prstGeom prst="rect">
            <a:avLst/>
          </a:prstGeom>
          <a:noFill/>
        </p:spPr>
        <p:txBody>
          <a:bodyPr wrap="square">
            <a:spAutoFit/>
          </a:bodyPr>
          <a:lstStyle/>
          <a:p>
            <a:pPr algn="ctr"/>
            <a:r>
              <a:rPr lang="fr-FR" sz="1100" dirty="0" smtClean="0"/>
              <a:t>Première utilisation </a:t>
            </a:r>
            <a:r>
              <a:rPr lang="fr-FR" sz="1100" dirty="0"/>
              <a:t>des </a:t>
            </a:r>
            <a:r>
              <a:rPr lang="fr-FR" sz="1100" dirty="0" smtClean="0"/>
              <a:t>pièces</a:t>
            </a:r>
            <a:endParaRPr lang="fr-FR" sz="1100" dirty="0"/>
          </a:p>
        </p:txBody>
      </p:sp>
      <p:sp>
        <p:nvSpPr>
          <p:cNvPr id="45" name="ZoneTexte 44">
            <a:extLst>
              <a:ext uri="{FF2B5EF4-FFF2-40B4-BE49-F238E27FC236}">
                <a16:creationId xmlns:a16="http://schemas.microsoft.com/office/drawing/2014/main" id="{DAA09B05-CFF7-433D-BA8E-20AB5B470F83}"/>
              </a:ext>
            </a:extLst>
          </p:cNvPr>
          <p:cNvSpPr txBox="1"/>
          <p:nvPr/>
        </p:nvSpPr>
        <p:spPr>
          <a:xfrm>
            <a:off x="3491861" y="2501030"/>
            <a:ext cx="1057578" cy="600164"/>
          </a:xfrm>
          <a:prstGeom prst="rect">
            <a:avLst/>
          </a:prstGeom>
          <a:noFill/>
        </p:spPr>
        <p:txBody>
          <a:bodyPr wrap="square" lIns="36000" rIns="36000">
            <a:spAutoFit/>
          </a:bodyPr>
          <a:lstStyle/>
          <a:p>
            <a:pPr algn="ctr"/>
            <a:r>
              <a:rPr lang="fr-FR" sz="1100" dirty="0"/>
              <a:t>Jiaozi, premières monnaies </a:t>
            </a:r>
            <a:r>
              <a:rPr lang="fr-FR" sz="1100" dirty="0" smtClean="0"/>
              <a:t>sous forme papier</a:t>
            </a:r>
            <a:endParaRPr lang="fr-FR" sz="1100" dirty="0"/>
          </a:p>
        </p:txBody>
      </p:sp>
      <p:sp>
        <p:nvSpPr>
          <p:cNvPr id="46" name="ZoneTexte 45">
            <a:extLst>
              <a:ext uri="{FF2B5EF4-FFF2-40B4-BE49-F238E27FC236}">
                <a16:creationId xmlns:a16="http://schemas.microsoft.com/office/drawing/2014/main" id="{FFD2155D-8957-43C4-8295-F64553CF6D2C}"/>
              </a:ext>
            </a:extLst>
          </p:cNvPr>
          <p:cNvSpPr txBox="1"/>
          <p:nvPr/>
        </p:nvSpPr>
        <p:spPr>
          <a:xfrm>
            <a:off x="3514475" y="3845618"/>
            <a:ext cx="948069" cy="276999"/>
          </a:xfrm>
          <a:prstGeom prst="rect">
            <a:avLst/>
          </a:prstGeom>
          <a:noFill/>
        </p:spPr>
        <p:txBody>
          <a:bodyPr wrap="square">
            <a:spAutoFit/>
          </a:bodyPr>
          <a:lstStyle/>
          <a:p>
            <a:pPr algn="ctr"/>
            <a:r>
              <a:rPr lang="fr-FR" sz="1200" b="1" dirty="0"/>
              <a:t>Xème </a:t>
            </a:r>
            <a:r>
              <a:rPr lang="fr-FR" sz="1200" dirty="0"/>
              <a:t>Siècle</a:t>
            </a:r>
          </a:p>
        </p:txBody>
      </p:sp>
      <p:sp>
        <p:nvSpPr>
          <p:cNvPr id="47" name="Ellipse 46">
            <a:extLst>
              <a:ext uri="{FF2B5EF4-FFF2-40B4-BE49-F238E27FC236}">
                <a16:creationId xmlns:a16="http://schemas.microsoft.com/office/drawing/2014/main" id="{E1BF1131-80A0-4BA6-9828-DCE37992106E}"/>
              </a:ext>
            </a:extLst>
          </p:cNvPr>
          <p:cNvSpPr/>
          <p:nvPr/>
        </p:nvSpPr>
        <p:spPr>
          <a:xfrm>
            <a:off x="5874177" y="2980132"/>
            <a:ext cx="970582" cy="663868"/>
          </a:xfrm>
          <a:prstGeom prst="ellipse">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8" name="Picture 8" descr="Premiers billets ou « papiers monnaie », en Chine | Citéco">
            <a:extLst>
              <a:ext uri="{FF2B5EF4-FFF2-40B4-BE49-F238E27FC236}">
                <a16:creationId xmlns:a16="http://schemas.microsoft.com/office/drawing/2014/main" id="{484CB5E4-2741-4653-B227-9AC650A8C0EE}"/>
              </a:ext>
            </a:extLst>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34801" t="1204" r="35007" b="2336"/>
          <a:stretch/>
        </p:blipFill>
        <p:spPr bwMode="auto">
          <a:xfrm>
            <a:off x="3804169" y="3104986"/>
            <a:ext cx="418820" cy="741087"/>
          </a:xfrm>
          <a:prstGeom prst="rect">
            <a:avLst/>
          </a:prstGeom>
          <a:noFill/>
          <a:extLst>
            <a:ext uri="{909E8E84-426E-40dd-AFC4-6F175D3DCCD1}">
              <a14:hiddenFill xmlns="" xmlns:a14="http://schemas.microsoft.com/office/drawing/2010/main">
                <a:solidFill>
                  <a:srgbClr val="FFFFFF"/>
                </a:solidFill>
              </a14:hiddenFill>
            </a:ext>
          </a:extLst>
        </p:spPr>
      </p:pic>
      <p:sp>
        <p:nvSpPr>
          <p:cNvPr id="54" name="ZoneTexte 53">
            <a:extLst>
              <a:ext uri="{FF2B5EF4-FFF2-40B4-BE49-F238E27FC236}">
                <a16:creationId xmlns:a16="http://schemas.microsoft.com/office/drawing/2014/main" id="{2EF3116E-7BDA-466C-98AD-B8660AE432D0}"/>
              </a:ext>
            </a:extLst>
          </p:cNvPr>
          <p:cNvSpPr txBox="1"/>
          <p:nvPr/>
        </p:nvSpPr>
        <p:spPr>
          <a:xfrm>
            <a:off x="4890636" y="3088864"/>
            <a:ext cx="999413" cy="577081"/>
          </a:xfrm>
          <a:prstGeom prst="rect">
            <a:avLst/>
          </a:prstGeom>
          <a:noFill/>
        </p:spPr>
        <p:txBody>
          <a:bodyPr wrap="square">
            <a:spAutoFit/>
          </a:bodyPr>
          <a:lstStyle/>
          <a:p>
            <a:pPr algn="ctr"/>
            <a:r>
              <a:rPr lang="fr-FR" sz="1050" dirty="0" smtClean="0"/>
              <a:t>Invention du chèque en Angleterre</a:t>
            </a:r>
            <a:endParaRPr lang="fr-FR" sz="1050" dirty="0"/>
          </a:p>
        </p:txBody>
      </p:sp>
      <p:sp>
        <p:nvSpPr>
          <p:cNvPr id="55" name="ZoneTexte 54">
            <a:extLst>
              <a:ext uri="{FF2B5EF4-FFF2-40B4-BE49-F238E27FC236}">
                <a16:creationId xmlns:a16="http://schemas.microsoft.com/office/drawing/2014/main" id="{5CD735D5-4EFA-42E5-B0F5-3F4B4CA70088}"/>
              </a:ext>
            </a:extLst>
          </p:cNvPr>
          <p:cNvSpPr txBox="1"/>
          <p:nvPr/>
        </p:nvSpPr>
        <p:spPr>
          <a:xfrm>
            <a:off x="1527879" y="2673338"/>
            <a:ext cx="1082026" cy="1277273"/>
          </a:xfrm>
          <a:prstGeom prst="rect">
            <a:avLst/>
          </a:prstGeom>
          <a:noFill/>
        </p:spPr>
        <p:txBody>
          <a:bodyPr wrap="square">
            <a:spAutoFit/>
          </a:bodyPr>
          <a:lstStyle/>
          <a:p>
            <a:pPr algn="ctr"/>
            <a:r>
              <a:rPr lang="fr-FR" sz="1100" dirty="0" smtClean="0"/>
              <a:t>Échange de métaux précieux avant l’utilisation des premières pièces</a:t>
            </a:r>
          </a:p>
          <a:p>
            <a:pPr algn="ctr"/>
            <a:endParaRPr lang="fr-FR" sz="1100" dirty="0"/>
          </a:p>
        </p:txBody>
      </p:sp>
      <p:pic>
        <p:nvPicPr>
          <p:cNvPr id="56" name="Picture 6" descr="Nautical logo templates | Nautical logo, Illustrator inspiration, Logo  templates">
            <a:extLst>
              <a:ext uri="{FF2B5EF4-FFF2-40B4-BE49-F238E27FC236}">
                <a16:creationId xmlns:a16="http://schemas.microsoft.com/office/drawing/2014/main" id="{63473A19-C0C9-430B-BDF0-AE76DCB0B15E}"/>
              </a:ext>
            </a:extLst>
          </p:cNvPr>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backgroundRemoval t="8750" b="79423" l="10000" r="90000">
                        <a14:foregroundMark x1="24800" y1="28365" x2="32800" y2="37596"/>
                        <a14:foregroundMark x1="32800" y1="37596" x2="39100" y2="51827"/>
                        <a14:foregroundMark x1="19500" y1="36635" x2="35000" y2="52692"/>
                        <a14:foregroundMark x1="35000" y1="52692" x2="37300" y2="57596"/>
                        <a14:foregroundMark x1="16300" y1="47308" x2="44400" y2="68269"/>
                        <a14:foregroundMark x1="15200" y1="53558" x2="38400" y2="70865"/>
                        <a14:foregroundMark x1="19400" y1="60673" x2="39700" y2="68654"/>
                        <a14:foregroundMark x1="33600" y1="78846" x2="43000" y2="79423"/>
                        <a14:foregroundMark x1="43000" y1="79423" x2="53800" y2="77596"/>
                        <a14:foregroundMark x1="34700" y1="77212" x2="50100" y2="78654"/>
                        <a14:foregroundMark x1="44400" y1="77019" x2="65400" y2="77981"/>
                        <a14:foregroundMark x1="65100" y1="76058" x2="67600" y2="55577"/>
                        <a14:foregroundMark x1="73700" y1="65000" x2="79100" y2="53365"/>
                        <a14:foregroundMark x1="71600" y1="65385" x2="86600" y2="60096"/>
                        <a14:foregroundMark x1="86600" y1="60096" x2="87100" y2="59327"/>
                        <a14:foregroundMark x1="82600" y1="59423" x2="82500" y2="43942"/>
                        <a14:foregroundMark x1="82500" y1="43942" x2="82600" y2="43750"/>
                        <a14:foregroundMark x1="81200" y1="55673" x2="66700" y2="48077"/>
                        <a14:foregroundMark x1="83000" y1="54038" x2="69000" y2="47212"/>
                        <a14:foregroundMark x1="69000" y1="47212" x2="52400" y2="34808"/>
                        <a14:foregroundMark x1="52400" y1="34808" x2="51100" y2="34519"/>
                        <a14:foregroundMark x1="55000" y1="21058" x2="51500" y2="58173"/>
                        <a14:foregroundMark x1="67100" y1="23077" x2="54300" y2="49423"/>
                        <a14:foregroundMark x1="54300" y1="49423" x2="53200" y2="62788"/>
                        <a14:foregroundMark x1="74400" y1="30673" x2="62100" y2="47692"/>
                        <a14:foregroundMark x1="62100" y1="47692" x2="58600" y2="61154"/>
                        <a14:foregroundMark x1="59300" y1="43750" x2="55800" y2="61346"/>
                        <a14:foregroundMark x1="55800" y1="61346" x2="54100" y2="65000"/>
                        <a14:foregroundMark x1="55800" y1="70865" x2="71000" y2="45096"/>
                        <a14:foregroundMark x1="71000" y1="45096" x2="83000" y2="36731"/>
                        <a14:foregroundMark x1="83000" y1="36731" x2="83300" y2="36250"/>
                        <a14:foregroundMark x1="71700" y1="33558" x2="76000" y2="28654"/>
                        <a14:foregroundMark x1="58100" y1="16923" x2="57700" y2="30577"/>
                        <a14:foregroundMark x1="44600" y1="17692" x2="47900" y2="67308"/>
                        <a14:foregroundMark x1="33100" y1="22885" x2="47100" y2="53462"/>
                        <a14:foregroundMark x1="11900" y1="42115" x2="16700" y2="47404"/>
                        <a14:foregroundMark x1="16700" y1="47404" x2="19100" y2="52212"/>
                      </a14:backgroundRemoval>
                    </a14:imgEffect>
                  </a14:imgLayer>
                </a14:imgProps>
              </a:ext>
              <a:ext uri="{28A0092B-C50C-407E-A947-70E740481C1C}">
                <a14:useLocalDpi xmlns:a14="http://schemas.microsoft.com/office/drawing/2010/main" val="0"/>
              </a:ext>
            </a:extLst>
          </a:blip>
          <a:srcRect b="12465"/>
          <a:stretch/>
        </p:blipFill>
        <p:spPr bwMode="auto">
          <a:xfrm>
            <a:off x="967913" y="3203297"/>
            <a:ext cx="558060" cy="508022"/>
          </a:xfrm>
          <a:prstGeom prst="rect">
            <a:avLst/>
          </a:prstGeom>
          <a:noFill/>
          <a:extLst>
            <a:ext uri="{909E8E84-426E-40dd-AFC4-6F175D3DCCD1}">
              <a14:hiddenFill xmlns="" xmlns:a14="http://schemas.microsoft.com/office/drawing/2010/main">
                <a:solidFill>
                  <a:srgbClr val="FFFFFF"/>
                </a:solidFill>
              </a14:hiddenFill>
            </a:ext>
          </a:extLst>
        </p:spPr>
      </p:pic>
      <p:sp>
        <p:nvSpPr>
          <p:cNvPr id="57" name="Rectangle 56">
            <a:extLst>
              <a:ext uri="{FF2B5EF4-FFF2-40B4-BE49-F238E27FC236}">
                <a16:creationId xmlns:a16="http://schemas.microsoft.com/office/drawing/2014/main" id="{9C43D1EC-FCF3-48A2-8E99-01080424EC8D}"/>
              </a:ext>
            </a:extLst>
          </p:cNvPr>
          <p:cNvSpPr/>
          <p:nvPr/>
        </p:nvSpPr>
        <p:spPr>
          <a:xfrm>
            <a:off x="6091529" y="4335808"/>
            <a:ext cx="2869005" cy="52842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t>EPOQUE CONTEMPORAINE</a:t>
            </a:r>
            <a:endParaRPr lang="fr-FR" sz="1600" dirty="0"/>
          </a:p>
        </p:txBody>
      </p:sp>
      <p:sp>
        <p:nvSpPr>
          <p:cNvPr id="61" name="ZoneTexte 60">
            <a:extLst>
              <a:ext uri="{FF2B5EF4-FFF2-40B4-BE49-F238E27FC236}">
                <a16:creationId xmlns:a16="http://schemas.microsoft.com/office/drawing/2014/main" id="{2EF3116E-7BDA-466C-98AD-B8660AE432D0}"/>
              </a:ext>
            </a:extLst>
          </p:cNvPr>
          <p:cNvSpPr txBox="1"/>
          <p:nvPr/>
        </p:nvSpPr>
        <p:spPr>
          <a:xfrm>
            <a:off x="6051869" y="3134238"/>
            <a:ext cx="849385" cy="577081"/>
          </a:xfrm>
          <a:prstGeom prst="rect">
            <a:avLst/>
          </a:prstGeom>
          <a:noFill/>
        </p:spPr>
        <p:txBody>
          <a:bodyPr wrap="square">
            <a:spAutoFit/>
          </a:bodyPr>
          <a:lstStyle/>
          <a:p>
            <a:pPr algn="ctr"/>
            <a:r>
              <a:rPr lang="fr-FR" sz="1050" dirty="0" smtClean="0"/>
              <a:t>1ere carte de paiement</a:t>
            </a:r>
            <a:endParaRPr lang="fr-FR" sz="1050" dirty="0"/>
          </a:p>
        </p:txBody>
      </p:sp>
      <p:sp>
        <p:nvSpPr>
          <p:cNvPr id="63" name="ZoneTexte 62">
            <a:extLst>
              <a:ext uri="{FF2B5EF4-FFF2-40B4-BE49-F238E27FC236}">
                <a16:creationId xmlns:a16="http://schemas.microsoft.com/office/drawing/2014/main" id="{E0D5BAE7-D17F-4D11-994F-41BD144CD543}"/>
              </a:ext>
            </a:extLst>
          </p:cNvPr>
          <p:cNvSpPr txBox="1"/>
          <p:nvPr/>
        </p:nvSpPr>
        <p:spPr>
          <a:xfrm>
            <a:off x="6019785" y="3668141"/>
            <a:ext cx="718507" cy="261610"/>
          </a:xfrm>
          <a:prstGeom prst="rect">
            <a:avLst/>
          </a:prstGeom>
          <a:noFill/>
        </p:spPr>
        <p:txBody>
          <a:bodyPr wrap="square">
            <a:spAutoFit/>
          </a:bodyPr>
          <a:lstStyle/>
          <a:p>
            <a:pPr algn="ctr"/>
            <a:r>
              <a:rPr lang="fr-FR" sz="1100" b="1" dirty="0" smtClean="0"/>
              <a:t>1914</a:t>
            </a:r>
            <a:endParaRPr lang="fr-FR" sz="1100" dirty="0"/>
          </a:p>
        </p:txBody>
      </p:sp>
      <p:sp>
        <p:nvSpPr>
          <p:cNvPr id="64" name="ZoneTexte 63">
            <a:extLst>
              <a:ext uri="{FF2B5EF4-FFF2-40B4-BE49-F238E27FC236}">
                <a16:creationId xmlns:a16="http://schemas.microsoft.com/office/drawing/2014/main" id="{2EF3116E-7BDA-466C-98AD-B8660AE432D0}"/>
              </a:ext>
            </a:extLst>
          </p:cNvPr>
          <p:cNvSpPr txBox="1"/>
          <p:nvPr/>
        </p:nvSpPr>
        <p:spPr>
          <a:xfrm>
            <a:off x="6924744" y="3134557"/>
            <a:ext cx="849385" cy="577081"/>
          </a:xfrm>
          <a:prstGeom prst="rect">
            <a:avLst/>
          </a:prstGeom>
          <a:noFill/>
        </p:spPr>
        <p:txBody>
          <a:bodyPr wrap="square">
            <a:spAutoFit/>
          </a:bodyPr>
          <a:lstStyle/>
          <a:p>
            <a:pPr algn="ctr"/>
            <a:r>
              <a:rPr lang="fr-FR" sz="1050" dirty="0" smtClean="0"/>
              <a:t>Invention de la carte à puce</a:t>
            </a:r>
            <a:endParaRPr lang="fr-FR" sz="1050" dirty="0"/>
          </a:p>
        </p:txBody>
      </p:sp>
      <p:sp>
        <p:nvSpPr>
          <p:cNvPr id="66" name="ZoneTexte 65">
            <a:extLst>
              <a:ext uri="{FF2B5EF4-FFF2-40B4-BE49-F238E27FC236}">
                <a16:creationId xmlns:a16="http://schemas.microsoft.com/office/drawing/2014/main" id="{E0D5BAE7-D17F-4D11-994F-41BD144CD543}"/>
              </a:ext>
            </a:extLst>
          </p:cNvPr>
          <p:cNvSpPr txBox="1"/>
          <p:nvPr/>
        </p:nvSpPr>
        <p:spPr>
          <a:xfrm>
            <a:off x="6876083" y="3668141"/>
            <a:ext cx="718507" cy="261610"/>
          </a:xfrm>
          <a:prstGeom prst="rect">
            <a:avLst/>
          </a:prstGeom>
          <a:noFill/>
        </p:spPr>
        <p:txBody>
          <a:bodyPr wrap="square">
            <a:spAutoFit/>
          </a:bodyPr>
          <a:lstStyle/>
          <a:p>
            <a:pPr algn="ctr"/>
            <a:r>
              <a:rPr lang="fr-FR" sz="1100" b="1" dirty="0" smtClean="0"/>
              <a:t>1974</a:t>
            </a:r>
            <a:endParaRPr lang="fr-FR" sz="1100" dirty="0"/>
          </a:p>
        </p:txBody>
      </p:sp>
      <p:sp>
        <p:nvSpPr>
          <p:cNvPr id="69" name="ZoneTexte 68">
            <a:extLst>
              <a:ext uri="{FF2B5EF4-FFF2-40B4-BE49-F238E27FC236}">
                <a16:creationId xmlns:a16="http://schemas.microsoft.com/office/drawing/2014/main" id="{2EF3116E-7BDA-466C-98AD-B8660AE432D0}"/>
              </a:ext>
            </a:extLst>
          </p:cNvPr>
          <p:cNvSpPr txBox="1"/>
          <p:nvPr/>
        </p:nvSpPr>
        <p:spPr>
          <a:xfrm>
            <a:off x="7838788" y="3135508"/>
            <a:ext cx="849385" cy="577081"/>
          </a:xfrm>
          <a:prstGeom prst="rect">
            <a:avLst/>
          </a:prstGeom>
          <a:noFill/>
        </p:spPr>
        <p:txBody>
          <a:bodyPr wrap="square">
            <a:spAutoFit/>
          </a:bodyPr>
          <a:lstStyle/>
          <a:p>
            <a:pPr algn="ctr"/>
            <a:r>
              <a:rPr lang="fr-FR" sz="1050" dirty="0" smtClean="0"/>
              <a:t>Paiements sans contact</a:t>
            </a:r>
            <a:endParaRPr lang="fr-FR" sz="1050" dirty="0"/>
          </a:p>
        </p:txBody>
      </p:sp>
      <p:sp>
        <p:nvSpPr>
          <p:cNvPr id="71" name="ZoneTexte 70">
            <a:extLst>
              <a:ext uri="{FF2B5EF4-FFF2-40B4-BE49-F238E27FC236}">
                <a16:creationId xmlns:a16="http://schemas.microsoft.com/office/drawing/2014/main" id="{E0D5BAE7-D17F-4D11-994F-41BD144CD543}"/>
              </a:ext>
            </a:extLst>
          </p:cNvPr>
          <p:cNvSpPr txBox="1"/>
          <p:nvPr/>
        </p:nvSpPr>
        <p:spPr>
          <a:xfrm>
            <a:off x="7826212" y="3631254"/>
            <a:ext cx="849385" cy="430887"/>
          </a:xfrm>
          <a:prstGeom prst="rect">
            <a:avLst/>
          </a:prstGeom>
          <a:noFill/>
        </p:spPr>
        <p:txBody>
          <a:bodyPr wrap="square">
            <a:spAutoFit/>
          </a:bodyPr>
          <a:lstStyle/>
          <a:p>
            <a:pPr algn="ctr"/>
            <a:r>
              <a:rPr lang="fr-FR" sz="1100" b="1" dirty="0" smtClean="0"/>
              <a:t>Début XXIe siècle</a:t>
            </a:r>
            <a:endParaRPr lang="fr-FR" sz="1100" dirty="0"/>
          </a:p>
        </p:txBody>
      </p:sp>
      <p:pic>
        <p:nvPicPr>
          <p:cNvPr id="76" name="Picture 8" descr="https://encrypted-tbn0.gstatic.com/images?q=tbn:ANd9GcRlHE0eSd1mMt5o_-yZE7WMty91UxZVA5UKflA84vYRKNze4Qhm&amp;usqp=CAU"/>
          <p:cNvPicPr>
            <a:picLocks noChangeAspect="1" noChangeArrowheads="1"/>
          </p:cNvPicPr>
          <p:nvPr/>
        </p:nvPicPr>
        <p:blipFill>
          <a:blip r:embed="rId16">
            <a:clrChange>
              <a:clrFrom>
                <a:srgbClr val="F5E9E9"/>
              </a:clrFrom>
              <a:clrTo>
                <a:srgbClr val="F5E9E9">
                  <a:alpha val="0"/>
                </a:srgbClr>
              </a:clrTo>
            </a:clrChange>
            <a:extLst>
              <a:ext uri="{28A0092B-C50C-407E-A947-70E740481C1C}">
                <a14:useLocalDpi xmlns:a14="http://schemas.microsoft.com/office/drawing/2010/main" val="0"/>
              </a:ext>
            </a:extLst>
          </a:blip>
          <a:srcRect/>
          <a:stretch>
            <a:fillRect/>
          </a:stretch>
        </p:blipFill>
        <p:spPr bwMode="auto">
          <a:xfrm>
            <a:off x="7062400" y="2638366"/>
            <a:ext cx="450498" cy="450498"/>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2" descr="Plus de 100 images de Carte Bancaire et de Paiement"/>
          <p:cNvPicPr>
            <a:picLocks noChangeAspect="1" noChangeArrowheads="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07673" y="2556299"/>
            <a:ext cx="648969" cy="648969"/>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20" descr="Vintage Cheque Stock Photo, Picture And Royalty Free Image. Image 14916488."/>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988712" y="2720011"/>
            <a:ext cx="837283" cy="365828"/>
          </a:xfrm>
          <a:prstGeom prst="rect">
            <a:avLst/>
          </a:prstGeom>
          <a:noFill/>
          <a:extLst>
            <a:ext uri="{909E8E84-426E-40DD-AFC4-6F175D3DCCD1}">
              <a14:hiddenFill xmlns:a14="http://schemas.microsoft.com/office/drawing/2010/main">
                <a:solidFill>
                  <a:srgbClr val="FFFFFF"/>
                </a:solidFill>
              </a14:hiddenFill>
            </a:ext>
          </a:extLst>
        </p:spPr>
      </p:pic>
      <p:sp>
        <p:nvSpPr>
          <p:cNvPr id="80" name="ZoneTexte 79">
            <a:extLst>
              <a:ext uri="{FF2B5EF4-FFF2-40B4-BE49-F238E27FC236}">
                <a16:creationId xmlns:a16="http://schemas.microsoft.com/office/drawing/2014/main" id="{F66CA57E-D314-4B17-93BC-E844AF2042CC}"/>
              </a:ext>
            </a:extLst>
          </p:cNvPr>
          <p:cNvSpPr txBox="1"/>
          <p:nvPr/>
        </p:nvSpPr>
        <p:spPr>
          <a:xfrm>
            <a:off x="793888" y="2110720"/>
            <a:ext cx="863990" cy="1277273"/>
          </a:xfrm>
          <a:prstGeom prst="rect">
            <a:avLst/>
          </a:prstGeom>
          <a:noFill/>
        </p:spPr>
        <p:txBody>
          <a:bodyPr wrap="square" lIns="36000" rIns="36000">
            <a:spAutoFit/>
          </a:bodyPr>
          <a:lstStyle/>
          <a:p>
            <a:pPr algn="ctr"/>
            <a:r>
              <a:rPr lang="fr-FR" sz="1100" dirty="0"/>
              <a:t>Utilisation de monnaie marchandise: coquillages, </a:t>
            </a:r>
            <a:r>
              <a:rPr lang="fr-FR" sz="1100" dirty="0" smtClean="0"/>
              <a:t>sel, etc.</a:t>
            </a:r>
          </a:p>
          <a:p>
            <a:pPr algn="ctr"/>
            <a:r>
              <a:rPr lang="fr-FR" sz="1100" b="1" dirty="0"/>
              <a:t>1600 av. J-C</a:t>
            </a:r>
          </a:p>
          <a:p>
            <a:pPr algn="ctr"/>
            <a:endParaRPr lang="fr-FR" sz="1100" dirty="0"/>
          </a:p>
        </p:txBody>
      </p:sp>
      <p:sp>
        <p:nvSpPr>
          <p:cNvPr id="82" name="ZoneTexte 81">
            <a:extLst>
              <a:ext uri="{FF2B5EF4-FFF2-40B4-BE49-F238E27FC236}">
                <a16:creationId xmlns:a16="http://schemas.microsoft.com/office/drawing/2014/main" id="{F66CA57E-D314-4B17-93BC-E844AF2042CC}"/>
              </a:ext>
            </a:extLst>
          </p:cNvPr>
          <p:cNvSpPr txBox="1"/>
          <p:nvPr/>
        </p:nvSpPr>
        <p:spPr>
          <a:xfrm>
            <a:off x="33760" y="2759104"/>
            <a:ext cx="863990" cy="600164"/>
          </a:xfrm>
          <a:prstGeom prst="rect">
            <a:avLst/>
          </a:prstGeom>
          <a:noFill/>
        </p:spPr>
        <p:txBody>
          <a:bodyPr wrap="square" lIns="36000" rIns="36000">
            <a:spAutoFit/>
          </a:bodyPr>
          <a:lstStyle/>
          <a:p>
            <a:pPr algn="ctr"/>
            <a:r>
              <a:rPr lang="fr-FR" sz="1100" dirty="0" smtClean="0"/>
              <a:t>Tout commence par le troc</a:t>
            </a:r>
            <a:endParaRPr lang="fr-FR" sz="1100" dirty="0"/>
          </a:p>
        </p:txBody>
      </p:sp>
      <p:pic>
        <p:nvPicPr>
          <p:cNvPr id="10" name="Image 9"/>
          <p:cNvPicPr>
            <a:picLocks noChangeAspect="1"/>
          </p:cNvPicPr>
          <p:nvPr/>
        </p:nvPicPr>
        <p:blipFill>
          <a:blip r:embed="rId19"/>
          <a:stretch>
            <a:fillRect/>
          </a:stretch>
        </p:blipFill>
        <p:spPr>
          <a:xfrm>
            <a:off x="1796724" y="3721966"/>
            <a:ext cx="530715" cy="471084"/>
          </a:xfrm>
          <a:prstGeom prst="rect">
            <a:avLst/>
          </a:prstGeom>
        </p:spPr>
      </p:pic>
      <p:pic>
        <p:nvPicPr>
          <p:cNvPr id="83" name="Picture 4" descr="Old gold coin Royalty Free Vector Image - VectorStock">
            <a:extLst>
              <a:ext uri="{FF2B5EF4-FFF2-40B4-BE49-F238E27FC236}">
                <a16:creationId xmlns:a16="http://schemas.microsoft.com/office/drawing/2014/main" id="{1C865242-DCAF-4A2A-B87F-A77A1027584B}"/>
              </a:ext>
            </a:extLst>
          </p:cNvPr>
          <p:cNvPicPr>
            <a:picLocks noChangeAspect="1" noChangeArrowheads="1"/>
          </p:cNvPicPr>
          <p:nvPr/>
        </p:nvPicPr>
        <p:blipFill>
          <a:blip r:embed="rId20" cstate="print">
            <a:extLst>
              <a:ext uri="{BEBA8EAE-BF5A-486C-A8C5-ECC9F3942E4B}">
                <a14:imgProps xmlns:a14="http://schemas.microsoft.com/office/drawing/2010/main">
                  <a14:imgLayer r:embed="rId2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651651" y="2907777"/>
            <a:ext cx="518858" cy="559694"/>
          </a:xfrm>
          <a:prstGeom prst="rect">
            <a:avLst/>
          </a:prstGeom>
          <a:noFill/>
          <a:extLst>
            <a:ext uri="{909E8E84-426E-40dd-AFC4-6F175D3DCCD1}">
              <a14:hiddenFill xmlns="" xmlns:a14="http://schemas.microsoft.com/office/drawing/2010/main">
                <a:solidFill>
                  <a:srgbClr val="FFFFFF"/>
                </a:solidFill>
              </a14:hiddenFill>
            </a:ext>
          </a:extLst>
        </p:spPr>
      </p:pic>
      <p:sp>
        <p:nvSpPr>
          <p:cNvPr id="84" name="ZoneTexte 83">
            <a:extLst>
              <a:ext uri="{FF2B5EF4-FFF2-40B4-BE49-F238E27FC236}">
                <a16:creationId xmlns:a16="http://schemas.microsoft.com/office/drawing/2014/main" id="{FFD2155D-8957-43C4-8295-F64553CF6D2C}"/>
              </a:ext>
            </a:extLst>
          </p:cNvPr>
          <p:cNvSpPr txBox="1"/>
          <p:nvPr/>
        </p:nvSpPr>
        <p:spPr>
          <a:xfrm>
            <a:off x="2424334" y="3341171"/>
            <a:ext cx="1027178" cy="461665"/>
          </a:xfrm>
          <a:prstGeom prst="rect">
            <a:avLst/>
          </a:prstGeom>
          <a:noFill/>
        </p:spPr>
        <p:txBody>
          <a:bodyPr wrap="square">
            <a:spAutoFit/>
          </a:bodyPr>
          <a:lstStyle/>
          <a:p>
            <a:pPr algn="ctr"/>
            <a:r>
              <a:rPr lang="fr-FR" sz="1200" b="1" dirty="0" smtClean="0"/>
              <a:t>VIème Siècle av. J-C</a:t>
            </a:r>
            <a:endParaRPr lang="fr-FR" sz="1200" b="1" dirty="0"/>
          </a:p>
        </p:txBody>
      </p:sp>
      <p:pic>
        <p:nvPicPr>
          <p:cNvPr id="16" name="Image 15"/>
          <p:cNvPicPr>
            <a:picLocks noChangeAspect="1"/>
          </p:cNvPicPr>
          <p:nvPr/>
        </p:nvPicPr>
        <p:blipFill>
          <a:blip r:embed="rId22"/>
          <a:stretch>
            <a:fillRect/>
          </a:stretch>
        </p:blipFill>
        <p:spPr>
          <a:xfrm>
            <a:off x="22542" y="3459743"/>
            <a:ext cx="1003097" cy="465292"/>
          </a:xfrm>
          <a:prstGeom prst="rect">
            <a:avLst/>
          </a:prstGeom>
        </p:spPr>
      </p:pic>
      <p:sp>
        <p:nvSpPr>
          <p:cNvPr id="88" name="ZoneTexte 87">
            <a:extLst>
              <a:ext uri="{FF2B5EF4-FFF2-40B4-BE49-F238E27FC236}">
                <a16:creationId xmlns:a16="http://schemas.microsoft.com/office/drawing/2014/main" id="{E0D5BAE7-D17F-4D11-994F-41BD144CD543}"/>
              </a:ext>
            </a:extLst>
          </p:cNvPr>
          <p:cNvSpPr txBox="1"/>
          <p:nvPr/>
        </p:nvSpPr>
        <p:spPr>
          <a:xfrm>
            <a:off x="5107488" y="3654404"/>
            <a:ext cx="718507" cy="261610"/>
          </a:xfrm>
          <a:prstGeom prst="rect">
            <a:avLst/>
          </a:prstGeom>
          <a:noFill/>
        </p:spPr>
        <p:txBody>
          <a:bodyPr wrap="square">
            <a:spAutoFit/>
          </a:bodyPr>
          <a:lstStyle/>
          <a:p>
            <a:pPr algn="ctr"/>
            <a:r>
              <a:rPr lang="fr-FR" sz="1100" b="1" dirty="0" smtClean="0"/>
              <a:t>1742</a:t>
            </a:r>
            <a:endParaRPr lang="fr-FR" sz="1100" dirty="0"/>
          </a:p>
        </p:txBody>
      </p:sp>
      <p:sp>
        <p:nvSpPr>
          <p:cNvPr id="59" name="ZoneTexte 58"/>
          <p:cNvSpPr txBox="1"/>
          <p:nvPr/>
        </p:nvSpPr>
        <p:spPr>
          <a:xfrm>
            <a:off x="-26401" y="4889376"/>
            <a:ext cx="924151" cy="261610"/>
          </a:xfrm>
          <a:prstGeom prst="rect">
            <a:avLst/>
          </a:prstGeom>
          <a:noFill/>
        </p:spPr>
        <p:txBody>
          <a:bodyPr wrap="square" rtlCol="0">
            <a:spAutoFit/>
          </a:bodyPr>
          <a:lstStyle/>
          <a:p>
            <a:r>
              <a:rPr lang="fr-FR" sz="1100" b="1" dirty="0" smtClean="0"/>
              <a:t>3500 av. J-C</a:t>
            </a:r>
          </a:p>
        </p:txBody>
      </p:sp>
      <p:sp>
        <p:nvSpPr>
          <p:cNvPr id="60" name="ZoneTexte 59"/>
          <p:cNvSpPr txBox="1"/>
          <p:nvPr/>
        </p:nvSpPr>
        <p:spPr>
          <a:xfrm>
            <a:off x="2189575" y="4886265"/>
            <a:ext cx="924151" cy="261610"/>
          </a:xfrm>
          <a:prstGeom prst="rect">
            <a:avLst/>
          </a:prstGeom>
          <a:noFill/>
        </p:spPr>
        <p:txBody>
          <a:bodyPr wrap="square" rtlCol="0">
            <a:spAutoFit/>
          </a:bodyPr>
          <a:lstStyle/>
          <a:p>
            <a:r>
              <a:rPr lang="fr-FR" sz="1100" b="1" dirty="0" smtClean="0"/>
              <a:t>476 </a:t>
            </a:r>
            <a:r>
              <a:rPr lang="fr-FR" sz="1100" b="1" dirty="0" err="1" smtClean="0"/>
              <a:t>ap</a:t>
            </a:r>
            <a:r>
              <a:rPr lang="fr-FR" sz="1100" b="1" dirty="0" smtClean="0"/>
              <a:t>. J-C</a:t>
            </a:r>
          </a:p>
        </p:txBody>
      </p:sp>
      <p:sp>
        <p:nvSpPr>
          <p:cNvPr id="67" name="ZoneTexte 66"/>
          <p:cNvSpPr txBox="1"/>
          <p:nvPr/>
        </p:nvSpPr>
        <p:spPr>
          <a:xfrm>
            <a:off x="3811520" y="4888512"/>
            <a:ext cx="924151" cy="261610"/>
          </a:xfrm>
          <a:prstGeom prst="rect">
            <a:avLst/>
          </a:prstGeom>
          <a:noFill/>
        </p:spPr>
        <p:txBody>
          <a:bodyPr wrap="square" rtlCol="0">
            <a:spAutoFit/>
          </a:bodyPr>
          <a:lstStyle/>
          <a:p>
            <a:r>
              <a:rPr lang="fr-FR" sz="1100" b="1" dirty="0" smtClean="0"/>
              <a:t>1492 </a:t>
            </a:r>
            <a:r>
              <a:rPr lang="fr-FR" sz="1100" b="1" dirty="0" err="1" smtClean="0"/>
              <a:t>ap</a:t>
            </a:r>
            <a:r>
              <a:rPr lang="fr-FR" sz="1100" b="1" dirty="0" smtClean="0"/>
              <a:t>. J-C</a:t>
            </a:r>
          </a:p>
        </p:txBody>
      </p:sp>
      <p:sp>
        <p:nvSpPr>
          <p:cNvPr id="68" name="ZoneTexte 67"/>
          <p:cNvSpPr txBox="1"/>
          <p:nvPr/>
        </p:nvSpPr>
        <p:spPr>
          <a:xfrm>
            <a:off x="5265366" y="4901992"/>
            <a:ext cx="924151" cy="261610"/>
          </a:xfrm>
          <a:prstGeom prst="rect">
            <a:avLst/>
          </a:prstGeom>
          <a:noFill/>
        </p:spPr>
        <p:txBody>
          <a:bodyPr wrap="square" rtlCol="0">
            <a:spAutoFit/>
          </a:bodyPr>
          <a:lstStyle/>
          <a:p>
            <a:r>
              <a:rPr lang="fr-FR" sz="1100" b="1" dirty="0" smtClean="0"/>
              <a:t>1789 </a:t>
            </a:r>
            <a:r>
              <a:rPr lang="fr-FR" sz="1100" b="1" dirty="0" err="1" smtClean="0"/>
              <a:t>ap</a:t>
            </a:r>
            <a:r>
              <a:rPr lang="fr-FR" sz="1100" b="1" dirty="0" smtClean="0"/>
              <a:t>. J-C</a:t>
            </a:r>
          </a:p>
        </p:txBody>
      </p:sp>
      <p:cxnSp>
        <p:nvCxnSpPr>
          <p:cNvPr id="3" name="Connecteur droit avec flèche 2"/>
          <p:cNvCxnSpPr/>
          <p:nvPr/>
        </p:nvCxnSpPr>
        <p:spPr>
          <a:xfrm flipV="1">
            <a:off x="927970" y="5028244"/>
            <a:ext cx="1259212" cy="910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Ellipse 12"/>
          <p:cNvSpPr/>
          <p:nvPr/>
        </p:nvSpPr>
        <p:spPr>
          <a:xfrm>
            <a:off x="834472" y="4972156"/>
            <a:ext cx="95891" cy="10803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75" name="Connecteur droit avec flèche 74"/>
          <p:cNvCxnSpPr/>
          <p:nvPr/>
        </p:nvCxnSpPr>
        <p:spPr>
          <a:xfrm>
            <a:off x="3133367" y="5034057"/>
            <a:ext cx="692673" cy="158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9" name="Ellipse 78"/>
          <p:cNvSpPr/>
          <p:nvPr/>
        </p:nvSpPr>
        <p:spPr>
          <a:xfrm>
            <a:off x="3049390" y="4984106"/>
            <a:ext cx="95891" cy="10803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7" name="Connecteur droit avec flèche 86"/>
          <p:cNvCxnSpPr/>
          <p:nvPr/>
        </p:nvCxnSpPr>
        <p:spPr>
          <a:xfrm>
            <a:off x="4792921" y="5035764"/>
            <a:ext cx="504000" cy="158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9" name="Ellipse 88"/>
          <p:cNvSpPr/>
          <p:nvPr/>
        </p:nvSpPr>
        <p:spPr>
          <a:xfrm>
            <a:off x="4708944" y="4985813"/>
            <a:ext cx="95891" cy="10803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38563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0"/>
            <a:ext cx="262247" cy="276995"/>
          </a:xfrm>
        </p:spPr>
        <p:txBody>
          <a:bodyPr/>
          <a:lstStyle/>
          <a:p>
            <a:fld id="{86CB4B4D-7CA3-9044-876B-883B54F8677D}" type="slidenum">
              <a:rPr lang="fr-FR" smtClean="0">
                <a:solidFill>
                  <a:srgbClr val="213B76"/>
                </a:solidFill>
                <a:latin typeface="Myriad Pro" panose="020B0503030403020204"/>
              </a:rPr>
              <a:t>5</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pic>
        <p:nvPicPr>
          <p:cNvPr id="8" name="Image 7"/>
          <p:cNvPicPr>
            <a:picLocks noChangeAspect="1"/>
          </p:cNvPicPr>
          <p:nvPr/>
        </p:nvPicPr>
        <p:blipFill>
          <a:blip r:embed="rId4"/>
          <a:stretch>
            <a:fillRect/>
          </a:stretch>
        </p:blipFill>
        <p:spPr>
          <a:xfrm>
            <a:off x="4951423" y="3639525"/>
            <a:ext cx="1340337" cy="1098399"/>
          </a:xfrm>
          <a:prstGeom prst="rect">
            <a:avLst/>
          </a:prstGeom>
        </p:spPr>
      </p:pic>
      <p:pic>
        <p:nvPicPr>
          <p:cNvPr id="9" name="Image 8"/>
          <p:cNvPicPr>
            <a:picLocks noChangeAspect="1"/>
          </p:cNvPicPr>
          <p:nvPr/>
        </p:nvPicPr>
        <p:blipFill>
          <a:blip r:embed="rId5"/>
          <a:stretch>
            <a:fillRect/>
          </a:stretch>
        </p:blipFill>
        <p:spPr>
          <a:xfrm>
            <a:off x="1057046" y="1467494"/>
            <a:ext cx="2538322" cy="2496596"/>
          </a:xfrm>
          <a:prstGeom prst="rect">
            <a:avLst/>
          </a:prstGeom>
        </p:spPr>
      </p:pic>
      <p:sp>
        <p:nvSpPr>
          <p:cNvPr id="10" name="ZoneTexte 9"/>
          <p:cNvSpPr txBox="1"/>
          <p:nvPr/>
        </p:nvSpPr>
        <p:spPr>
          <a:xfrm>
            <a:off x="3273194" y="2954128"/>
            <a:ext cx="1576251" cy="553998"/>
          </a:xfrm>
          <a:prstGeom prst="rect">
            <a:avLst/>
          </a:prstGeom>
          <a:noFill/>
        </p:spPr>
        <p:txBody>
          <a:bodyPr wrap="square" rtlCol="0">
            <a:spAutoFit/>
          </a:bodyPr>
          <a:lstStyle/>
          <a:p>
            <a:r>
              <a:rPr lang="fr-FR" sz="3000" b="1" dirty="0" smtClean="0">
                <a:solidFill>
                  <a:srgbClr val="002060"/>
                </a:solidFill>
                <a:latin typeface="Myriad Pro" panose="020B0503030403020204"/>
              </a:rPr>
              <a:t>Payer</a:t>
            </a:r>
            <a:endParaRPr lang="fr-FR" sz="3000" b="1" dirty="0">
              <a:solidFill>
                <a:srgbClr val="002060"/>
              </a:solidFill>
              <a:latin typeface="Myriad Pro" panose="020B0503030403020204"/>
            </a:endParaRPr>
          </a:p>
        </p:txBody>
      </p:sp>
      <p:sp>
        <p:nvSpPr>
          <p:cNvPr id="11" name="ZoneTexte 10"/>
          <p:cNvSpPr txBox="1"/>
          <p:nvPr/>
        </p:nvSpPr>
        <p:spPr>
          <a:xfrm>
            <a:off x="6291760" y="4009709"/>
            <a:ext cx="1903007" cy="553998"/>
          </a:xfrm>
          <a:prstGeom prst="rect">
            <a:avLst/>
          </a:prstGeom>
          <a:noFill/>
        </p:spPr>
        <p:txBody>
          <a:bodyPr wrap="square" rtlCol="0">
            <a:spAutoFit/>
          </a:bodyPr>
          <a:lstStyle/>
          <a:p>
            <a:r>
              <a:rPr lang="fr-FR" sz="3000" b="1" dirty="0" smtClean="0">
                <a:solidFill>
                  <a:srgbClr val="002060"/>
                </a:solidFill>
                <a:latin typeface="Myriad Pro" panose="020B0503030403020204"/>
              </a:rPr>
              <a:t>Compter</a:t>
            </a:r>
            <a:endParaRPr lang="fr-FR" sz="3000" b="1" dirty="0">
              <a:solidFill>
                <a:srgbClr val="002060"/>
              </a:solidFill>
              <a:latin typeface="Myriad Pro" panose="020B0503030403020204"/>
            </a:endParaRPr>
          </a:p>
        </p:txBody>
      </p:sp>
      <p:pic>
        <p:nvPicPr>
          <p:cNvPr id="12" name="Image 11"/>
          <p:cNvPicPr>
            <a:picLocks noChangeAspect="1"/>
          </p:cNvPicPr>
          <p:nvPr/>
        </p:nvPicPr>
        <p:blipFill>
          <a:blip r:embed="rId6"/>
          <a:stretch>
            <a:fillRect/>
          </a:stretch>
        </p:blipFill>
        <p:spPr>
          <a:xfrm>
            <a:off x="1259632" y="4363652"/>
            <a:ext cx="1542914" cy="1735129"/>
          </a:xfrm>
          <a:prstGeom prst="rect">
            <a:avLst/>
          </a:prstGeom>
        </p:spPr>
      </p:pic>
      <p:sp>
        <p:nvSpPr>
          <p:cNvPr id="13" name="ZoneTexte 12"/>
          <p:cNvSpPr txBox="1"/>
          <p:nvPr/>
        </p:nvSpPr>
        <p:spPr>
          <a:xfrm>
            <a:off x="2897306" y="5256603"/>
            <a:ext cx="2463363" cy="553998"/>
          </a:xfrm>
          <a:prstGeom prst="rect">
            <a:avLst/>
          </a:prstGeom>
          <a:noFill/>
        </p:spPr>
        <p:txBody>
          <a:bodyPr wrap="square" rtlCol="0">
            <a:spAutoFit/>
          </a:bodyPr>
          <a:lstStyle/>
          <a:p>
            <a:r>
              <a:rPr lang="fr-FR" sz="3000" b="1" dirty="0" smtClean="0">
                <a:solidFill>
                  <a:srgbClr val="002060"/>
                </a:solidFill>
                <a:latin typeface="Myriad Pro" panose="020B0503030403020204"/>
              </a:rPr>
              <a:t>Économiser</a:t>
            </a:r>
            <a:endParaRPr lang="fr-FR" sz="3000" b="1" dirty="0">
              <a:solidFill>
                <a:srgbClr val="002060"/>
              </a:solidFill>
              <a:latin typeface="Myriad Pro" panose="020B0503030403020204"/>
            </a:endParaRPr>
          </a:p>
        </p:txBody>
      </p:sp>
      <p:sp>
        <p:nvSpPr>
          <p:cNvPr id="4" name="Text Box 2"/>
          <p:cNvSpPr txBox="1">
            <a:spLocks/>
          </p:cNvSpPr>
          <p:nvPr/>
        </p:nvSpPr>
        <p:spPr>
          <a:xfrm>
            <a:off x="253409" y="265063"/>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A quoi sert l’argent ?</a:t>
            </a:r>
            <a:endParaRPr lang="fr-FR" sz="4000" dirty="0">
              <a:solidFill>
                <a:srgbClr val="213B76"/>
              </a:solidFill>
              <a:latin typeface="Myriad Pro" panose="020B0503030403020204"/>
            </a:endParaRPr>
          </a:p>
        </p:txBody>
      </p:sp>
      <p:sp>
        <p:nvSpPr>
          <p:cNvPr id="14" name="ZoneTexte 13"/>
          <p:cNvSpPr txBox="1"/>
          <p:nvPr/>
        </p:nvSpPr>
        <p:spPr>
          <a:xfrm>
            <a:off x="2721868" y="975481"/>
            <a:ext cx="3700262" cy="430887"/>
          </a:xfrm>
          <a:prstGeom prst="rect">
            <a:avLst/>
          </a:prstGeom>
          <a:noFill/>
        </p:spPr>
        <p:txBody>
          <a:bodyPr wrap="square" rtlCol="0">
            <a:spAutoFit/>
          </a:bodyPr>
          <a:lstStyle/>
          <a:p>
            <a:r>
              <a:rPr lang="fr-FR" sz="2200" b="1" dirty="0" smtClean="0">
                <a:solidFill>
                  <a:schemeClr val="accent2"/>
                </a:solidFill>
              </a:rPr>
              <a:t>Les 3 fonctions de la monnaie</a:t>
            </a:r>
            <a:endParaRPr lang="fr-FR" sz="2200" b="1" dirty="0">
              <a:solidFill>
                <a:schemeClr val="accent2"/>
              </a:solidFill>
            </a:endParaRPr>
          </a:p>
        </p:txBody>
      </p:sp>
      <p:grpSp>
        <p:nvGrpSpPr>
          <p:cNvPr id="40" name="Groupe 39"/>
          <p:cNvGrpSpPr/>
          <p:nvPr/>
        </p:nvGrpSpPr>
        <p:grpSpPr>
          <a:xfrm>
            <a:off x="274802" y="0"/>
            <a:ext cx="1359528" cy="1597772"/>
            <a:chOff x="2533224" y="1657646"/>
            <a:chExt cx="3449564" cy="4155777"/>
          </a:xfrm>
        </p:grpSpPr>
        <p:pic>
          <p:nvPicPr>
            <p:cNvPr id="41" name="Image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76565" y="1657646"/>
              <a:ext cx="3306223" cy="4155777"/>
            </a:xfrm>
            <a:prstGeom prst="rect">
              <a:avLst/>
            </a:prstGeom>
          </p:spPr>
        </p:pic>
        <p:pic>
          <p:nvPicPr>
            <p:cNvPr id="42" name="Image 41"/>
            <p:cNvPicPr>
              <a:picLocks noChangeAspect="1"/>
            </p:cNvPicPr>
            <p:nvPr/>
          </p:nvPicPr>
          <p:blipFill>
            <a:blip r:embed="rId8"/>
            <a:stretch>
              <a:fillRect/>
            </a:stretch>
          </p:blipFill>
          <p:spPr>
            <a:xfrm rot="17216898">
              <a:off x="3956229" y="2065220"/>
              <a:ext cx="853911" cy="851145"/>
            </a:xfrm>
            <a:prstGeom prst="rect">
              <a:avLst/>
            </a:prstGeom>
          </p:spPr>
        </p:pic>
        <p:pic>
          <p:nvPicPr>
            <p:cNvPr id="43" name="Image 42"/>
            <p:cNvPicPr>
              <a:picLocks noChangeAspect="1"/>
            </p:cNvPicPr>
            <p:nvPr/>
          </p:nvPicPr>
          <p:blipFill>
            <a:blip r:embed="rId9"/>
            <a:stretch>
              <a:fillRect/>
            </a:stretch>
          </p:blipFill>
          <p:spPr>
            <a:xfrm>
              <a:off x="3320449" y="2545126"/>
              <a:ext cx="715613" cy="560250"/>
            </a:xfrm>
            <a:prstGeom prst="rect">
              <a:avLst/>
            </a:prstGeom>
          </p:spPr>
        </p:pic>
        <p:pic>
          <p:nvPicPr>
            <p:cNvPr id="44" name="Image 43"/>
            <p:cNvPicPr>
              <a:picLocks noChangeAspect="1"/>
            </p:cNvPicPr>
            <p:nvPr/>
          </p:nvPicPr>
          <p:blipFill>
            <a:blip r:embed="rId10"/>
            <a:stretch>
              <a:fillRect/>
            </a:stretch>
          </p:blipFill>
          <p:spPr>
            <a:xfrm>
              <a:off x="2628534" y="2996318"/>
              <a:ext cx="859828" cy="695624"/>
            </a:xfrm>
            <a:prstGeom prst="rect">
              <a:avLst/>
            </a:prstGeom>
          </p:spPr>
        </p:pic>
        <p:pic>
          <p:nvPicPr>
            <p:cNvPr id="45" name="Image 44"/>
            <p:cNvPicPr>
              <a:picLocks noChangeAspect="1"/>
            </p:cNvPicPr>
            <p:nvPr/>
          </p:nvPicPr>
          <p:blipFill>
            <a:blip r:embed="rId11"/>
            <a:stretch>
              <a:fillRect/>
            </a:stretch>
          </p:blipFill>
          <p:spPr>
            <a:xfrm>
              <a:off x="2533224" y="3863053"/>
              <a:ext cx="670928" cy="560162"/>
            </a:xfrm>
            <a:prstGeom prst="rect">
              <a:avLst/>
            </a:prstGeom>
          </p:spPr>
        </p:pic>
        <p:pic>
          <p:nvPicPr>
            <p:cNvPr id="46" name="Image 45"/>
            <p:cNvPicPr>
              <a:picLocks noChangeAspect="1"/>
            </p:cNvPicPr>
            <p:nvPr/>
          </p:nvPicPr>
          <p:blipFill>
            <a:blip r:embed="rId12"/>
            <a:stretch>
              <a:fillRect/>
            </a:stretch>
          </p:blipFill>
          <p:spPr>
            <a:xfrm rot="2806855">
              <a:off x="5156536" y="2881436"/>
              <a:ext cx="698716" cy="834289"/>
            </a:xfrm>
            <a:prstGeom prst="rect">
              <a:avLst/>
            </a:prstGeom>
          </p:spPr>
        </p:pic>
        <p:pic>
          <p:nvPicPr>
            <p:cNvPr id="47" name="Image 46"/>
            <p:cNvPicPr>
              <a:picLocks noChangeAspect="1"/>
            </p:cNvPicPr>
            <p:nvPr/>
          </p:nvPicPr>
          <p:blipFill rotWithShape="1">
            <a:blip r:embed="rId13"/>
            <a:srcRect t="1647" b="1"/>
            <a:stretch/>
          </p:blipFill>
          <p:spPr>
            <a:xfrm rot="852294">
              <a:off x="4839447" y="2390689"/>
              <a:ext cx="597620" cy="635422"/>
            </a:xfrm>
            <a:prstGeom prst="rect">
              <a:avLst/>
            </a:prstGeom>
          </p:spPr>
        </p:pic>
        <p:pic>
          <p:nvPicPr>
            <p:cNvPr id="48" name="Image 47"/>
            <p:cNvPicPr>
              <a:picLocks noChangeAspect="1"/>
            </p:cNvPicPr>
            <p:nvPr/>
          </p:nvPicPr>
          <p:blipFill>
            <a:blip r:embed="rId14"/>
            <a:stretch>
              <a:fillRect/>
            </a:stretch>
          </p:blipFill>
          <p:spPr>
            <a:xfrm>
              <a:off x="4046287" y="4126352"/>
              <a:ext cx="423127" cy="266820"/>
            </a:xfrm>
            <a:prstGeom prst="rect">
              <a:avLst/>
            </a:prstGeom>
          </p:spPr>
        </p:pic>
      </p:grpSp>
    </p:spTree>
    <p:extLst>
      <p:ext uri="{BB962C8B-B14F-4D97-AF65-F5344CB8AC3E}">
        <p14:creationId xmlns:p14="http://schemas.microsoft.com/office/powerpoint/2010/main" val="973069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0"/>
            <a:ext cx="262247" cy="276995"/>
          </a:xfrm>
        </p:spPr>
        <p:txBody>
          <a:bodyPr/>
          <a:lstStyle/>
          <a:p>
            <a:fld id="{86CB4B4D-7CA3-9044-876B-883B54F8677D}" type="slidenum">
              <a:rPr lang="fr-FR" smtClean="0">
                <a:solidFill>
                  <a:srgbClr val="213B76"/>
                </a:solidFill>
                <a:latin typeface="Myriad Pro" panose="020B0503030403020204"/>
              </a:rPr>
              <a:t>6</a:t>
            </a:fld>
            <a:endParaRPr lang="fr-FR" dirty="0">
              <a:solidFill>
                <a:srgbClr val="213B76"/>
              </a:solidFill>
              <a:latin typeface="Myriad Pro" panose="020B0503030403020204"/>
            </a:endParaRPr>
          </a:p>
        </p:txBody>
      </p:sp>
      <p:sp>
        <p:nvSpPr>
          <p:cNvPr id="4" name="Text Box 2"/>
          <p:cNvSpPr txBox="1">
            <a:spLocks/>
          </p:cNvSpPr>
          <p:nvPr/>
        </p:nvSpPr>
        <p:spPr>
          <a:xfrm>
            <a:off x="253409" y="265063"/>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A quoi sert l’argent ?</a:t>
            </a:r>
            <a:endParaRPr lang="fr-FR" sz="4000" dirty="0">
              <a:solidFill>
                <a:srgbClr val="213B76"/>
              </a:solidFill>
              <a:latin typeface="Myriad Pro" panose="020B0503030403020204"/>
            </a:endParaRPr>
          </a:p>
        </p:txBody>
      </p:sp>
      <p:sp>
        <p:nvSpPr>
          <p:cNvPr id="14" name="ZoneTexte 13"/>
          <p:cNvSpPr txBox="1"/>
          <p:nvPr/>
        </p:nvSpPr>
        <p:spPr>
          <a:xfrm>
            <a:off x="3474222" y="963906"/>
            <a:ext cx="3700262" cy="430887"/>
          </a:xfrm>
          <a:prstGeom prst="rect">
            <a:avLst/>
          </a:prstGeom>
          <a:noFill/>
        </p:spPr>
        <p:txBody>
          <a:bodyPr wrap="square" rtlCol="0">
            <a:spAutoFit/>
          </a:bodyPr>
          <a:lstStyle/>
          <a:p>
            <a:r>
              <a:rPr lang="fr-FR" sz="2200" b="1" dirty="0" smtClean="0">
                <a:solidFill>
                  <a:schemeClr val="accent2"/>
                </a:solidFill>
              </a:rPr>
              <a:t>A vous de jouer ! </a:t>
            </a:r>
            <a:endParaRPr lang="fr-FR" sz="2200" b="1" dirty="0">
              <a:solidFill>
                <a:schemeClr val="accent2"/>
              </a:solidFill>
            </a:endParaRPr>
          </a:p>
        </p:txBody>
      </p:sp>
      <p:pic>
        <p:nvPicPr>
          <p:cNvPr id="16" name="Image 15"/>
          <p:cNvPicPr>
            <a:picLocks noChangeAspect="1"/>
          </p:cNvPicPr>
          <p:nvPr/>
        </p:nvPicPr>
        <p:blipFill>
          <a:blip r:embed="rId3"/>
          <a:stretch>
            <a:fillRect/>
          </a:stretch>
        </p:blipFill>
        <p:spPr>
          <a:xfrm rot="13970926">
            <a:off x="7210869" y="985734"/>
            <a:ext cx="784464" cy="747109"/>
          </a:xfrm>
          <a:prstGeom prst="rect">
            <a:avLst/>
          </a:prstGeom>
        </p:spPr>
      </p:pic>
      <p:pic>
        <p:nvPicPr>
          <p:cNvPr id="17" name="Image 16"/>
          <p:cNvPicPr>
            <a:picLocks noChangeAspect="1"/>
          </p:cNvPicPr>
          <p:nvPr/>
        </p:nvPicPr>
        <p:blipFill>
          <a:blip r:embed="rId3"/>
          <a:stretch>
            <a:fillRect/>
          </a:stretch>
        </p:blipFill>
        <p:spPr>
          <a:xfrm rot="13970926">
            <a:off x="7770966" y="777528"/>
            <a:ext cx="600075" cy="571500"/>
          </a:xfrm>
          <a:prstGeom prst="rect">
            <a:avLst/>
          </a:prstGeom>
        </p:spPr>
      </p:pic>
      <p:pic>
        <p:nvPicPr>
          <p:cNvPr id="18" name="Image 17"/>
          <p:cNvPicPr>
            <a:picLocks noChangeAspect="1"/>
          </p:cNvPicPr>
          <p:nvPr/>
        </p:nvPicPr>
        <p:blipFill>
          <a:blip r:embed="rId3"/>
          <a:stretch>
            <a:fillRect/>
          </a:stretch>
        </p:blipFill>
        <p:spPr>
          <a:xfrm rot="13970926">
            <a:off x="7963343" y="1338547"/>
            <a:ext cx="600075" cy="571500"/>
          </a:xfrm>
          <a:prstGeom prst="rect">
            <a:avLst/>
          </a:prstGeom>
        </p:spPr>
      </p:pic>
      <p:sp>
        <p:nvSpPr>
          <p:cNvPr id="19" name="ZoneTexte 18"/>
          <p:cNvSpPr txBox="1"/>
          <p:nvPr/>
        </p:nvSpPr>
        <p:spPr>
          <a:xfrm>
            <a:off x="1116055" y="1525831"/>
            <a:ext cx="4135413" cy="1015663"/>
          </a:xfrm>
          <a:prstGeom prst="rect">
            <a:avLst/>
          </a:prstGeom>
          <a:solidFill>
            <a:schemeClr val="bg1"/>
          </a:solidFill>
        </p:spPr>
        <p:txBody>
          <a:bodyPr wrap="square" rtlCol="0">
            <a:spAutoFit/>
          </a:bodyPr>
          <a:lstStyle/>
          <a:p>
            <a:r>
              <a:rPr lang="fr-FR" sz="2000" b="1" dirty="0" smtClean="0">
                <a:solidFill>
                  <a:srgbClr val="CC0066"/>
                </a:solidFill>
                <a:latin typeface="Myriad Pro" panose="020B0503030403020204"/>
              </a:rPr>
              <a:t>Aidez la fourmi à trouver le mot mystère en devinant tous les mots liés à l’argent :</a:t>
            </a:r>
            <a:endParaRPr lang="fr-FR" sz="2000" b="1" dirty="0">
              <a:solidFill>
                <a:srgbClr val="CC0066"/>
              </a:solidFill>
              <a:latin typeface="Myriad Pro" panose="020B0503030403020204"/>
            </a:endParaRPr>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508" y="6334361"/>
            <a:ext cx="2232248" cy="542821"/>
          </a:xfrm>
          <a:prstGeom prst="rect">
            <a:avLst/>
          </a:prstGeom>
        </p:spPr>
      </p:pic>
      <p:grpSp>
        <p:nvGrpSpPr>
          <p:cNvPr id="21" name="Groupe 20"/>
          <p:cNvGrpSpPr/>
          <p:nvPr/>
        </p:nvGrpSpPr>
        <p:grpSpPr>
          <a:xfrm>
            <a:off x="274802" y="0"/>
            <a:ext cx="1359528" cy="1597772"/>
            <a:chOff x="2533224" y="1657646"/>
            <a:chExt cx="3449564" cy="4155777"/>
          </a:xfrm>
        </p:grpSpPr>
        <p:pic>
          <p:nvPicPr>
            <p:cNvPr id="22" name="Imag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76565" y="1657646"/>
              <a:ext cx="3306223" cy="4155777"/>
            </a:xfrm>
            <a:prstGeom prst="rect">
              <a:avLst/>
            </a:prstGeom>
          </p:spPr>
        </p:pic>
        <p:pic>
          <p:nvPicPr>
            <p:cNvPr id="23" name="Image 22"/>
            <p:cNvPicPr>
              <a:picLocks noChangeAspect="1"/>
            </p:cNvPicPr>
            <p:nvPr/>
          </p:nvPicPr>
          <p:blipFill>
            <a:blip r:embed="rId3"/>
            <a:stretch>
              <a:fillRect/>
            </a:stretch>
          </p:blipFill>
          <p:spPr>
            <a:xfrm rot="17216898">
              <a:off x="3956229" y="2065220"/>
              <a:ext cx="853911" cy="851145"/>
            </a:xfrm>
            <a:prstGeom prst="rect">
              <a:avLst/>
            </a:prstGeom>
          </p:spPr>
        </p:pic>
        <p:pic>
          <p:nvPicPr>
            <p:cNvPr id="24" name="Image 23"/>
            <p:cNvPicPr>
              <a:picLocks noChangeAspect="1"/>
            </p:cNvPicPr>
            <p:nvPr/>
          </p:nvPicPr>
          <p:blipFill>
            <a:blip r:embed="rId6"/>
            <a:stretch>
              <a:fillRect/>
            </a:stretch>
          </p:blipFill>
          <p:spPr>
            <a:xfrm>
              <a:off x="3320449" y="2545126"/>
              <a:ext cx="715613" cy="560250"/>
            </a:xfrm>
            <a:prstGeom prst="rect">
              <a:avLst/>
            </a:prstGeom>
          </p:spPr>
        </p:pic>
        <p:pic>
          <p:nvPicPr>
            <p:cNvPr id="25" name="Image 24"/>
            <p:cNvPicPr>
              <a:picLocks noChangeAspect="1"/>
            </p:cNvPicPr>
            <p:nvPr/>
          </p:nvPicPr>
          <p:blipFill>
            <a:blip r:embed="rId7"/>
            <a:stretch>
              <a:fillRect/>
            </a:stretch>
          </p:blipFill>
          <p:spPr>
            <a:xfrm>
              <a:off x="2628534" y="2996318"/>
              <a:ext cx="859828" cy="695624"/>
            </a:xfrm>
            <a:prstGeom prst="rect">
              <a:avLst/>
            </a:prstGeom>
          </p:spPr>
        </p:pic>
        <p:pic>
          <p:nvPicPr>
            <p:cNvPr id="26" name="Image 25"/>
            <p:cNvPicPr>
              <a:picLocks noChangeAspect="1"/>
            </p:cNvPicPr>
            <p:nvPr/>
          </p:nvPicPr>
          <p:blipFill>
            <a:blip r:embed="rId8"/>
            <a:stretch>
              <a:fillRect/>
            </a:stretch>
          </p:blipFill>
          <p:spPr>
            <a:xfrm>
              <a:off x="2533224" y="3863053"/>
              <a:ext cx="670928" cy="560162"/>
            </a:xfrm>
            <a:prstGeom prst="rect">
              <a:avLst/>
            </a:prstGeom>
          </p:spPr>
        </p:pic>
        <p:pic>
          <p:nvPicPr>
            <p:cNvPr id="27" name="Image 26"/>
            <p:cNvPicPr>
              <a:picLocks noChangeAspect="1"/>
            </p:cNvPicPr>
            <p:nvPr/>
          </p:nvPicPr>
          <p:blipFill>
            <a:blip r:embed="rId9"/>
            <a:stretch>
              <a:fillRect/>
            </a:stretch>
          </p:blipFill>
          <p:spPr>
            <a:xfrm rot="2806855">
              <a:off x="5156536" y="2881436"/>
              <a:ext cx="698716" cy="834289"/>
            </a:xfrm>
            <a:prstGeom prst="rect">
              <a:avLst/>
            </a:prstGeom>
          </p:spPr>
        </p:pic>
        <p:pic>
          <p:nvPicPr>
            <p:cNvPr id="28" name="Image 27"/>
            <p:cNvPicPr>
              <a:picLocks noChangeAspect="1"/>
            </p:cNvPicPr>
            <p:nvPr/>
          </p:nvPicPr>
          <p:blipFill rotWithShape="1">
            <a:blip r:embed="rId10"/>
            <a:srcRect t="1647" b="1"/>
            <a:stretch/>
          </p:blipFill>
          <p:spPr>
            <a:xfrm rot="852294">
              <a:off x="4839447" y="2390689"/>
              <a:ext cx="597620" cy="635422"/>
            </a:xfrm>
            <a:prstGeom prst="rect">
              <a:avLst/>
            </a:prstGeom>
          </p:spPr>
        </p:pic>
        <p:pic>
          <p:nvPicPr>
            <p:cNvPr id="29" name="Image 28"/>
            <p:cNvPicPr>
              <a:picLocks noChangeAspect="1"/>
            </p:cNvPicPr>
            <p:nvPr/>
          </p:nvPicPr>
          <p:blipFill>
            <a:blip r:embed="rId11"/>
            <a:stretch>
              <a:fillRect/>
            </a:stretch>
          </p:blipFill>
          <p:spPr>
            <a:xfrm>
              <a:off x="4046287" y="4126352"/>
              <a:ext cx="423127" cy="266820"/>
            </a:xfrm>
            <a:prstGeom prst="rect">
              <a:avLst/>
            </a:prstGeom>
          </p:spPr>
        </p:pic>
      </p:grpSp>
      <p:grpSp>
        <p:nvGrpSpPr>
          <p:cNvPr id="9" name="Groupe 8"/>
          <p:cNvGrpSpPr/>
          <p:nvPr/>
        </p:nvGrpSpPr>
        <p:grpSpPr>
          <a:xfrm>
            <a:off x="788782" y="2728735"/>
            <a:ext cx="6207926" cy="3270559"/>
            <a:chOff x="867094" y="2869783"/>
            <a:chExt cx="6207926" cy="3270559"/>
          </a:xfrm>
        </p:grpSpPr>
        <p:sp>
          <p:nvSpPr>
            <p:cNvPr id="2" name="Rectangle 1"/>
            <p:cNvSpPr/>
            <p:nvPr/>
          </p:nvSpPr>
          <p:spPr>
            <a:xfrm>
              <a:off x="2058304" y="4071723"/>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30" name="Rectangle 29"/>
            <p:cNvSpPr/>
            <p:nvPr/>
          </p:nvSpPr>
          <p:spPr>
            <a:xfrm>
              <a:off x="1451583" y="3475456"/>
              <a:ext cx="323096" cy="338666"/>
            </a:xfrm>
            <a:prstGeom prst="rect">
              <a:avLst/>
            </a:prstGeom>
            <a:solidFill>
              <a:schemeClr val="accent4">
                <a:alpha val="81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31" name="Rectangle 30"/>
            <p:cNvSpPr/>
            <p:nvPr/>
          </p:nvSpPr>
          <p:spPr>
            <a:xfrm>
              <a:off x="1451583" y="4071723"/>
              <a:ext cx="323096" cy="338666"/>
            </a:xfrm>
            <a:prstGeom prst="rect">
              <a:avLst/>
            </a:prstGeom>
            <a:solidFill>
              <a:srgbClr val="FFC00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32" name="Rectangle 31"/>
            <p:cNvSpPr/>
            <p:nvPr/>
          </p:nvSpPr>
          <p:spPr>
            <a:xfrm>
              <a:off x="1452232" y="4668781"/>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33" name="Rectangle 32"/>
            <p:cNvSpPr/>
            <p:nvPr/>
          </p:nvSpPr>
          <p:spPr>
            <a:xfrm>
              <a:off x="867094" y="4071723"/>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34" name="Rectangle 33"/>
            <p:cNvSpPr/>
            <p:nvPr/>
          </p:nvSpPr>
          <p:spPr>
            <a:xfrm>
              <a:off x="3821584" y="4079077"/>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35" name="Rectangle 34"/>
            <p:cNvSpPr/>
            <p:nvPr/>
          </p:nvSpPr>
          <p:spPr>
            <a:xfrm>
              <a:off x="1452232" y="2869783"/>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36" name="Rectangle 35"/>
            <p:cNvSpPr/>
            <p:nvPr/>
          </p:nvSpPr>
          <p:spPr>
            <a:xfrm>
              <a:off x="3227283" y="4071723"/>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37" name="Rectangle 36"/>
            <p:cNvSpPr/>
            <p:nvPr/>
          </p:nvSpPr>
          <p:spPr>
            <a:xfrm>
              <a:off x="2635963" y="4079077"/>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38" name="Rectangle 37"/>
            <p:cNvSpPr/>
            <p:nvPr/>
          </p:nvSpPr>
          <p:spPr>
            <a:xfrm>
              <a:off x="4412904" y="4071723"/>
              <a:ext cx="323096" cy="338666"/>
            </a:xfrm>
            <a:prstGeom prst="rect">
              <a:avLst/>
            </a:prstGeom>
            <a:solidFill>
              <a:srgbClr val="FFC00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39" name="Rectangle 38"/>
            <p:cNvSpPr/>
            <p:nvPr/>
          </p:nvSpPr>
          <p:spPr>
            <a:xfrm>
              <a:off x="3828149" y="5200827"/>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40" name="Rectangle 39"/>
            <p:cNvSpPr/>
            <p:nvPr/>
          </p:nvSpPr>
          <p:spPr>
            <a:xfrm>
              <a:off x="3821584" y="5801676"/>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41" name="Rectangle 40"/>
            <p:cNvSpPr/>
            <p:nvPr/>
          </p:nvSpPr>
          <p:spPr>
            <a:xfrm>
              <a:off x="3821584" y="3491288"/>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42" name="Rectangle 41"/>
            <p:cNvSpPr/>
            <p:nvPr/>
          </p:nvSpPr>
          <p:spPr>
            <a:xfrm>
              <a:off x="3821584" y="4639952"/>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43" name="Rectangle 42"/>
            <p:cNvSpPr/>
            <p:nvPr/>
          </p:nvSpPr>
          <p:spPr>
            <a:xfrm>
              <a:off x="6167169" y="5208716"/>
              <a:ext cx="323096" cy="338666"/>
            </a:xfrm>
            <a:prstGeom prst="rect">
              <a:avLst/>
            </a:prstGeom>
            <a:solidFill>
              <a:srgbClr val="FFC00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44" name="Rectangle 43"/>
            <p:cNvSpPr/>
            <p:nvPr/>
          </p:nvSpPr>
          <p:spPr>
            <a:xfrm>
              <a:off x="6751924" y="5208716"/>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45" name="Rectangle 44"/>
            <p:cNvSpPr/>
            <p:nvPr/>
          </p:nvSpPr>
          <p:spPr>
            <a:xfrm>
              <a:off x="5582414" y="5208716"/>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46" name="Rectangle 45"/>
            <p:cNvSpPr/>
            <p:nvPr/>
          </p:nvSpPr>
          <p:spPr>
            <a:xfrm>
              <a:off x="4997659" y="5200827"/>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47" name="Rectangle 46"/>
            <p:cNvSpPr/>
            <p:nvPr/>
          </p:nvSpPr>
          <p:spPr>
            <a:xfrm>
              <a:off x="4412904" y="5200927"/>
              <a:ext cx="323096" cy="33866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grpSp>
      <p:sp>
        <p:nvSpPr>
          <p:cNvPr id="48"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8" name="ZoneTexte 7"/>
          <p:cNvSpPr txBox="1"/>
          <p:nvPr/>
        </p:nvSpPr>
        <p:spPr>
          <a:xfrm>
            <a:off x="5205358" y="2424712"/>
            <a:ext cx="3685232" cy="1092607"/>
          </a:xfrm>
          <a:prstGeom prst="rect">
            <a:avLst/>
          </a:prstGeom>
          <a:noFill/>
        </p:spPr>
        <p:txBody>
          <a:bodyPr wrap="square" rtlCol="0">
            <a:spAutoFit/>
          </a:bodyPr>
          <a:lstStyle/>
          <a:p>
            <a:r>
              <a:rPr lang="fr-FR" sz="1300" u="sng" dirty="0" smtClean="0">
                <a:solidFill>
                  <a:srgbClr val="002060"/>
                </a:solidFill>
              </a:rPr>
              <a:t>Vertical :</a:t>
            </a:r>
          </a:p>
          <a:p>
            <a:r>
              <a:rPr lang="fr-FR" sz="1300" dirty="0" smtClean="0">
                <a:solidFill>
                  <a:srgbClr val="002060"/>
                </a:solidFill>
              </a:rPr>
              <a:t>1 : Quand on échange une chose par une autre, on fait du …</a:t>
            </a:r>
          </a:p>
          <a:p>
            <a:r>
              <a:rPr lang="fr-FR" sz="1300" dirty="0" smtClean="0">
                <a:solidFill>
                  <a:srgbClr val="002060"/>
                </a:solidFill>
              </a:rPr>
              <a:t>3 : Je suis toute ronde et je peux être d’or ou d’argent</a:t>
            </a:r>
            <a:endParaRPr lang="fr-FR" sz="1300" dirty="0">
              <a:solidFill>
                <a:srgbClr val="002060"/>
              </a:solidFill>
            </a:endParaRPr>
          </a:p>
        </p:txBody>
      </p:sp>
      <p:sp>
        <p:nvSpPr>
          <p:cNvPr id="49" name="ZoneTexte 48"/>
          <p:cNvSpPr txBox="1"/>
          <p:nvPr/>
        </p:nvSpPr>
        <p:spPr>
          <a:xfrm>
            <a:off x="5205358" y="3558497"/>
            <a:ext cx="3685232" cy="892552"/>
          </a:xfrm>
          <a:prstGeom prst="rect">
            <a:avLst/>
          </a:prstGeom>
          <a:noFill/>
        </p:spPr>
        <p:txBody>
          <a:bodyPr wrap="square" rtlCol="0">
            <a:spAutoFit/>
          </a:bodyPr>
          <a:lstStyle/>
          <a:p>
            <a:r>
              <a:rPr lang="fr-FR" sz="1300" u="sng" dirty="0" smtClean="0">
                <a:solidFill>
                  <a:srgbClr val="002060"/>
                </a:solidFill>
              </a:rPr>
              <a:t>Horizontal :</a:t>
            </a:r>
          </a:p>
          <a:p>
            <a:r>
              <a:rPr lang="fr-FR" sz="1300" dirty="0">
                <a:solidFill>
                  <a:srgbClr val="002060"/>
                </a:solidFill>
              </a:rPr>
              <a:t>2</a:t>
            </a:r>
            <a:r>
              <a:rPr lang="fr-FR" sz="1300" dirty="0" smtClean="0">
                <a:solidFill>
                  <a:srgbClr val="002060"/>
                </a:solidFill>
              </a:rPr>
              <a:t> : Je suis un synonyme du mot « argent »</a:t>
            </a:r>
          </a:p>
          <a:p>
            <a:r>
              <a:rPr lang="fr-FR" sz="1300" dirty="0" smtClean="0">
                <a:solidFill>
                  <a:srgbClr val="002060"/>
                </a:solidFill>
              </a:rPr>
              <a:t>4 : Je suis en papier et j’ai été inventé en Angleterre il y a très longtemps</a:t>
            </a:r>
            <a:endParaRPr lang="fr-FR" sz="1300" dirty="0">
              <a:solidFill>
                <a:srgbClr val="002060"/>
              </a:solidFill>
            </a:endParaRPr>
          </a:p>
        </p:txBody>
      </p:sp>
      <p:sp>
        <p:nvSpPr>
          <p:cNvPr id="50" name="Rectangle 49"/>
          <p:cNvSpPr/>
          <p:nvPr/>
        </p:nvSpPr>
        <p:spPr>
          <a:xfrm>
            <a:off x="5965218" y="6010213"/>
            <a:ext cx="323096" cy="338666"/>
          </a:xfrm>
          <a:prstGeom prst="rect">
            <a:avLst/>
          </a:prstGeom>
          <a:solidFill>
            <a:schemeClr val="accent4">
              <a:alpha val="81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51" name="Rectangle 50"/>
          <p:cNvSpPr/>
          <p:nvPr/>
        </p:nvSpPr>
        <p:spPr>
          <a:xfrm>
            <a:off x="7545581" y="6006984"/>
            <a:ext cx="323096" cy="338666"/>
          </a:xfrm>
          <a:prstGeom prst="rect">
            <a:avLst/>
          </a:prstGeom>
          <a:solidFill>
            <a:schemeClr val="accent4">
              <a:alpha val="81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52" name="Rectangle 51"/>
          <p:cNvSpPr/>
          <p:nvPr/>
        </p:nvSpPr>
        <p:spPr>
          <a:xfrm>
            <a:off x="7012936" y="6006984"/>
            <a:ext cx="323096" cy="338666"/>
          </a:xfrm>
          <a:prstGeom prst="rect">
            <a:avLst/>
          </a:prstGeom>
          <a:solidFill>
            <a:schemeClr val="accent4">
              <a:alpha val="81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53" name="Rectangle 52"/>
          <p:cNvSpPr/>
          <p:nvPr/>
        </p:nvSpPr>
        <p:spPr>
          <a:xfrm>
            <a:off x="6480291" y="6006984"/>
            <a:ext cx="323096" cy="338666"/>
          </a:xfrm>
          <a:prstGeom prst="rect">
            <a:avLst/>
          </a:prstGeom>
          <a:solidFill>
            <a:schemeClr val="accent4">
              <a:alpha val="81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a:p>
        </p:txBody>
      </p:sp>
      <p:sp>
        <p:nvSpPr>
          <p:cNvPr id="10" name="ZoneTexte 9"/>
          <p:cNvSpPr txBox="1"/>
          <p:nvPr/>
        </p:nvSpPr>
        <p:spPr>
          <a:xfrm>
            <a:off x="4070560" y="6022327"/>
            <a:ext cx="1791958" cy="338554"/>
          </a:xfrm>
          <a:prstGeom prst="rect">
            <a:avLst/>
          </a:prstGeom>
          <a:noFill/>
        </p:spPr>
        <p:txBody>
          <a:bodyPr wrap="square" rtlCol="0">
            <a:spAutoFit/>
          </a:bodyPr>
          <a:lstStyle/>
          <a:p>
            <a:r>
              <a:rPr lang="fr-FR" sz="1600" dirty="0" smtClean="0">
                <a:solidFill>
                  <a:srgbClr val="002060"/>
                </a:solidFill>
              </a:rPr>
              <a:t>Monnaie mystère :</a:t>
            </a:r>
            <a:endParaRPr lang="fr-FR" sz="1600" dirty="0">
              <a:solidFill>
                <a:srgbClr val="002060"/>
              </a:solidFill>
            </a:endParaRPr>
          </a:p>
        </p:txBody>
      </p:sp>
      <p:pic>
        <p:nvPicPr>
          <p:cNvPr id="11" name="Image 10"/>
          <p:cNvPicPr>
            <a:picLocks noChangeAspect="1"/>
          </p:cNvPicPr>
          <p:nvPr/>
        </p:nvPicPr>
        <p:blipFill>
          <a:blip r:embed="rId12"/>
          <a:stretch>
            <a:fillRect/>
          </a:stretch>
        </p:blipFill>
        <p:spPr>
          <a:xfrm rot="20418429">
            <a:off x="7498117" y="4510812"/>
            <a:ext cx="674515" cy="791523"/>
          </a:xfrm>
          <a:prstGeom prst="rect">
            <a:avLst/>
          </a:prstGeom>
        </p:spPr>
      </p:pic>
      <p:pic>
        <p:nvPicPr>
          <p:cNvPr id="13" name="Image 12"/>
          <p:cNvPicPr>
            <a:picLocks noChangeAspect="1"/>
          </p:cNvPicPr>
          <p:nvPr/>
        </p:nvPicPr>
        <p:blipFill>
          <a:blip r:embed="rId13"/>
          <a:stretch>
            <a:fillRect/>
          </a:stretch>
        </p:blipFill>
        <p:spPr>
          <a:xfrm>
            <a:off x="649733" y="5557871"/>
            <a:ext cx="567846" cy="758642"/>
          </a:xfrm>
          <a:prstGeom prst="rect">
            <a:avLst/>
          </a:prstGeom>
        </p:spPr>
      </p:pic>
      <p:pic>
        <p:nvPicPr>
          <p:cNvPr id="20" name="Image 19"/>
          <p:cNvPicPr>
            <a:picLocks noChangeAspect="1"/>
          </p:cNvPicPr>
          <p:nvPr/>
        </p:nvPicPr>
        <p:blipFill>
          <a:blip r:embed="rId13"/>
          <a:stretch>
            <a:fillRect/>
          </a:stretch>
        </p:blipFill>
        <p:spPr>
          <a:xfrm>
            <a:off x="8026397" y="5526876"/>
            <a:ext cx="602313" cy="804690"/>
          </a:xfrm>
          <a:prstGeom prst="rect">
            <a:avLst/>
          </a:prstGeom>
        </p:spPr>
      </p:pic>
      <p:sp>
        <p:nvSpPr>
          <p:cNvPr id="54" name="ZoneTexte 53"/>
          <p:cNvSpPr txBox="1"/>
          <p:nvPr/>
        </p:nvSpPr>
        <p:spPr>
          <a:xfrm>
            <a:off x="1373271" y="2709573"/>
            <a:ext cx="520806" cy="369332"/>
          </a:xfrm>
          <a:prstGeom prst="rect">
            <a:avLst/>
          </a:prstGeom>
          <a:noFill/>
        </p:spPr>
        <p:txBody>
          <a:bodyPr wrap="square" rtlCol="0">
            <a:spAutoFit/>
          </a:bodyPr>
          <a:lstStyle/>
          <a:p>
            <a:r>
              <a:rPr lang="fr-FR" dirty="0" smtClean="0"/>
              <a:t>T</a:t>
            </a:r>
            <a:endParaRPr lang="fr-FR" dirty="0"/>
          </a:p>
        </p:txBody>
      </p:sp>
      <p:sp>
        <p:nvSpPr>
          <p:cNvPr id="55" name="ZoneTexte 54"/>
          <p:cNvSpPr txBox="1"/>
          <p:nvPr/>
        </p:nvSpPr>
        <p:spPr>
          <a:xfrm>
            <a:off x="1380932" y="3324112"/>
            <a:ext cx="520806" cy="369332"/>
          </a:xfrm>
          <a:prstGeom prst="rect">
            <a:avLst/>
          </a:prstGeom>
          <a:noFill/>
        </p:spPr>
        <p:txBody>
          <a:bodyPr wrap="square" rtlCol="0">
            <a:spAutoFit/>
          </a:bodyPr>
          <a:lstStyle/>
          <a:p>
            <a:r>
              <a:rPr lang="fr-FR" dirty="0" smtClean="0"/>
              <a:t>R</a:t>
            </a:r>
            <a:endParaRPr lang="fr-FR" dirty="0"/>
          </a:p>
        </p:txBody>
      </p:sp>
      <p:sp>
        <p:nvSpPr>
          <p:cNvPr id="56" name="ZoneTexte 55"/>
          <p:cNvSpPr txBox="1"/>
          <p:nvPr/>
        </p:nvSpPr>
        <p:spPr>
          <a:xfrm>
            <a:off x="1366441" y="3911259"/>
            <a:ext cx="520806" cy="369332"/>
          </a:xfrm>
          <a:prstGeom prst="rect">
            <a:avLst/>
          </a:prstGeom>
          <a:noFill/>
        </p:spPr>
        <p:txBody>
          <a:bodyPr wrap="square" rtlCol="0">
            <a:spAutoFit/>
          </a:bodyPr>
          <a:lstStyle/>
          <a:p>
            <a:r>
              <a:rPr lang="fr-FR" dirty="0" smtClean="0"/>
              <a:t>O</a:t>
            </a:r>
            <a:endParaRPr lang="fr-FR" dirty="0"/>
          </a:p>
        </p:txBody>
      </p:sp>
      <p:sp>
        <p:nvSpPr>
          <p:cNvPr id="57" name="ZoneTexte 56"/>
          <p:cNvSpPr txBox="1"/>
          <p:nvPr/>
        </p:nvSpPr>
        <p:spPr>
          <a:xfrm>
            <a:off x="1380177" y="4523582"/>
            <a:ext cx="520806" cy="369332"/>
          </a:xfrm>
          <a:prstGeom prst="rect">
            <a:avLst/>
          </a:prstGeom>
          <a:noFill/>
        </p:spPr>
        <p:txBody>
          <a:bodyPr wrap="square" rtlCol="0">
            <a:spAutoFit/>
          </a:bodyPr>
          <a:lstStyle/>
          <a:p>
            <a:r>
              <a:rPr lang="fr-FR" dirty="0"/>
              <a:t>C</a:t>
            </a:r>
          </a:p>
        </p:txBody>
      </p:sp>
      <p:sp>
        <p:nvSpPr>
          <p:cNvPr id="58" name="ZoneTexte 57"/>
          <p:cNvSpPr txBox="1"/>
          <p:nvPr/>
        </p:nvSpPr>
        <p:spPr>
          <a:xfrm>
            <a:off x="767521" y="3930675"/>
            <a:ext cx="520806" cy="369332"/>
          </a:xfrm>
          <a:prstGeom prst="rect">
            <a:avLst/>
          </a:prstGeom>
          <a:noFill/>
        </p:spPr>
        <p:txBody>
          <a:bodyPr wrap="square" rtlCol="0">
            <a:spAutoFit/>
          </a:bodyPr>
          <a:lstStyle/>
          <a:p>
            <a:r>
              <a:rPr lang="fr-FR" dirty="0"/>
              <a:t>M</a:t>
            </a:r>
          </a:p>
        </p:txBody>
      </p:sp>
      <p:sp>
        <p:nvSpPr>
          <p:cNvPr id="59" name="ZoneTexte 58"/>
          <p:cNvSpPr txBox="1"/>
          <p:nvPr/>
        </p:nvSpPr>
        <p:spPr>
          <a:xfrm>
            <a:off x="1974403" y="3911259"/>
            <a:ext cx="520806" cy="369332"/>
          </a:xfrm>
          <a:prstGeom prst="rect">
            <a:avLst/>
          </a:prstGeom>
          <a:noFill/>
        </p:spPr>
        <p:txBody>
          <a:bodyPr wrap="square" rtlCol="0">
            <a:spAutoFit/>
          </a:bodyPr>
          <a:lstStyle/>
          <a:p>
            <a:r>
              <a:rPr lang="fr-FR" dirty="0" smtClean="0"/>
              <a:t>N</a:t>
            </a:r>
            <a:endParaRPr lang="fr-FR" dirty="0"/>
          </a:p>
        </p:txBody>
      </p:sp>
      <p:sp>
        <p:nvSpPr>
          <p:cNvPr id="60" name="ZoneTexte 59"/>
          <p:cNvSpPr txBox="1"/>
          <p:nvPr/>
        </p:nvSpPr>
        <p:spPr>
          <a:xfrm>
            <a:off x="2541009" y="3911259"/>
            <a:ext cx="520806" cy="369332"/>
          </a:xfrm>
          <a:prstGeom prst="rect">
            <a:avLst/>
          </a:prstGeom>
          <a:noFill/>
        </p:spPr>
        <p:txBody>
          <a:bodyPr wrap="square" rtlCol="0">
            <a:spAutoFit/>
          </a:bodyPr>
          <a:lstStyle/>
          <a:p>
            <a:r>
              <a:rPr lang="fr-FR" dirty="0" smtClean="0"/>
              <a:t>N</a:t>
            </a:r>
            <a:endParaRPr lang="fr-FR" dirty="0"/>
          </a:p>
        </p:txBody>
      </p:sp>
      <p:sp>
        <p:nvSpPr>
          <p:cNvPr id="61" name="ZoneTexte 60"/>
          <p:cNvSpPr txBox="1"/>
          <p:nvPr/>
        </p:nvSpPr>
        <p:spPr>
          <a:xfrm>
            <a:off x="3151227" y="3911259"/>
            <a:ext cx="520806" cy="369332"/>
          </a:xfrm>
          <a:prstGeom prst="rect">
            <a:avLst/>
          </a:prstGeom>
          <a:noFill/>
        </p:spPr>
        <p:txBody>
          <a:bodyPr wrap="square" rtlCol="0">
            <a:spAutoFit/>
          </a:bodyPr>
          <a:lstStyle/>
          <a:p>
            <a:r>
              <a:rPr lang="fr-FR" dirty="0" smtClean="0"/>
              <a:t>A</a:t>
            </a:r>
            <a:endParaRPr lang="fr-FR" dirty="0"/>
          </a:p>
        </p:txBody>
      </p:sp>
      <p:sp>
        <p:nvSpPr>
          <p:cNvPr id="62" name="ZoneTexte 61"/>
          <p:cNvSpPr txBox="1"/>
          <p:nvPr/>
        </p:nvSpPr>
        <p:spPr>
          <a:xfrm>
            <a:off x="3761445" y="3933467"/>
            <a:ext cx="520806" cy="369332"/>
          </a:xfrm>
          <a:prstGeom prst="rect">
            <a:avLst/>
          </a:prstGeom>
          <a:noFill/>
        </p:spPr>
        <p:txBody>
          <a:bodyPr wrap="square" rtlCol="0">
            <a:spAutoFit/>
          </a:bodyPr>
          <a:lstStyle/>
          <a:p>
            <a:r>
              <a:rPr lang="fr-FR" dirty="0" smtClean="0"/>
              <a:t>I</a:t>
            </a:r>
            <a:endParaRPr lang="fr-FR" dirty="0"/>
          </a:p>
        </p:txBody>
      </p:sp>
      <p:sp>
        <p:nvSpPr>
          <p:cNvPr id="63" name="ZoneTexte 62"/>
          <p:cNvSpPr txBox="1"/>
          <p:nvPr/>
        </p:nvSpPr>
        <p:spPr>
          <a:xfrm>
            <a:off x="4360365" y="3922696"/>
            <a:ext cx="520806" cy="369332"/>
          </a:xfrm>
          <a:prstGeom prst="rect">
            <a:avLst/>
          </a:prstGeom>
          <a:noFill/>
        </p:spPr>
        <p:txBody>
          <a:bodyPr wrap="square" rtlCol="0">
            <a:spAutoFit/>
          </a:bodyPr>
          <a:lstStyle/>
          <a:p>
            <a:r>
              <a:rPr lang="fr-FR" dirty="0" smtClean="0"/>
              <a:t>E</a:t>
            </a:r>
            <a:endParaRPr lang="fr-FR" dirty="0"/>
          </a:p>
        </p:txBody>
      </p:sp>
      <p:sp>
        <p:nvSpPr>
          <p:cNvPr id="64" name="ZoneTexte 63"/>
          <p:cNvSpPr txBox="1"/>
          <p:nvPr/>
        </p:nvSpPr>
        <p:spPr>
          <a:xfrm>
            <a:off x="3761445" y="3350240"/>
            <a:ext cx="520806" cy="369332"/>
          </a:xfrm>
          <a:prstGeom prst="rect">
            <a:avLst/>
          </a:prstGeom>
          <a:noFill/>
        </p:spPr>
        <p:txBody>
          <a:bodyPr wrap="square" rtlCol="0">
            <a:spAutoFit/>
          </a:bodyPr>
          <a:lstStyle/>
          <a:p>
            <a:r>
              <a:rPr lang="fr-FR" dirty="0"/>
              <a:t>P</a:t>
            </a:r>
          </a:p>
        </p:txBody>
      </p:sp>
      <p:sp>
        <p:nvSpPr>
          <p:cNvPr id="65" name="ZoneTexte 64"/>
          <p:cNvSpPr txBox="1"/>
          <p:nvPr/>
        </p:nvSpPr>
        <p:spPr>
          <a:xfrm>
            <a:off x="3735929" y="4476374"/>
            <a:ext cx="520806" cy="369332"/>
          </a:xfrm>
          <a:prstGeom prst="rect">
            <a:avLst/>
          </a:prstGeom>
          <a:noFill/>
        </p:spPr>
        <p:txBody>
          <a:bodyPr wrap="square" rtlCol="0">
            <a:spAutoFit/>
          </a:bodyPr>
          <a:lstStyle/>
          <a:p>
            <a:r>
              <a:rPr lang="fr-FR" dirty="0" smtClean="0"/>
              <a:t>E</a:t>
            </a:r>
            <a:endParaRPr lang="fr-FR" dirty="0"/>
          </a:p>
        </p:txBody>
      </p:sp>
      <p:sp>
        <p:nvSpPr>
          <p:cNvPr id="66" name="ZoneTexte 65"/>
          <p:cNvSpPr txBox="1"/>
          <p:nvPr/>
        </p:nvSpPr>
        <p:spPr>
          <a:xfrm>
            <a:off x="3761445" y="5062452"/>
            <a:ext cx="520806" cy="369332"/>
          </a:xfrm>
          <a:prstGeom prst="rect">
            <a:avLst/>
          </a:prstGeom>
          <a:noFill/>
        </p:spPr>
        <p:txBody>
          <a:bodyPr wrap="square" rtlCol="0">
            <a:spAutoFit/>
          </a:bodyPr>
          <a:lstStyle/>
          <a:p>
            <a:r>
              <a:rPr lang="fr-FR" dirty="0"/>
              <a:t>C</a:t>
            </a:r>
          </a:p>
        </p:txBody>
      </p:sp>
      <p:sp>
        <p:nvSpPr>
          <p:cNvPr id="67" name="ZoneTexte 66"/>
          <p:cNvSpPr txBox="1"/>
          <p:nvPr/>
        </p:nvSpPr>
        <p:spPr>
          <a:xfrm>
            <a:off x="3761445" y="5648530"/>
            <a:ext cx="520806" cy="369332"/>
          </a:xfrm>
          <a:prstGeom prst="rect">
            <a:avLst/>
          </a:prstGeom>
          <a:noFill/>
        </p:spPr>
        <p:txBody>
          <a:bodyPr wrap="square" rtlCol="0">
            <a:spAutoFit/>
          </a:bodyPr>
          <a:lstStyle/>
          <a:p>
            <a:r>
              <a:rPr lang="fr-FR" dirty="0"/>
              <a:t>E</a:t>
            </a:r>
          </a:p>
        </p:txBody>
      </p:sp>
      <p:sp>
        <p:nvSpPr>
          <p:cNvPr id="68" name="ZoneTexte 67"/>
          <p:cNvSpPr txBox="1"/>
          <p:nvPr/>
        </p:nvSpPr>
        <p:spPr>
          <a:xfrm>
            <a:off x="4334592" y="5062452"/>
            <a:ext cx="520806" cy="369332"/>
          </a:xfrm>
          <a:prstGeom prst="rect">
            <a:avLst/>
          </a:prstGeom>
          <a:noFill/>
        </p:spPr>
        <p:txBody>
          <a:bodyPr wrap="square" rtlCol="0">
            <a:spAutoFit/>
          </a:bodyPr>
          <a:lstStyle/>
          <a:p>
            <a:r>
              <a:rPr lang="fr-FR" dirty="0"/>
              <a:t>H</a:t>
            </a:r>
          </a:p>
        </p:txBody>
      </p:sp>
      <p:sp>
        <p:nvSpPr>
          <p:cNvPr id="69" name="ZoneTexte 68"/>
          <p:cNvSpPr txBox="1"/>
          <p:nvPr/>
        </p:nvSpPr>
        <p:spPr>
          <a:xfrm>
            <a:off x="4921886" y="5052335"/>
            <a:ext cx="520806" cy="369332"/>
          </a:xfrm>
          <a:prstGeom prst="rect">
            <a:avLst/>
          </a:prstGeom>
          <a:noFill/>
        </p:spPr>
        <p:txBody>
          <a:bodyPr wrap="square" rtlCol="0">
            <a:spAutoFit/>
          </a:bodyPr>
          <a:lstStyle/>
          <a:p>
            <a:r>
              <a:rPr lang="fr-FR" dirty="0"/>
              <a:t>E</a:t>
            </a:r>
          </a:p>
        </p:txBody>
      </p:sp>
      <p:sp>
        <p:nvSpPr>
          <p:cNvPr id="70" name="ZoneTexte 69"/>
          <p:cNvSpPr txBox="1"/>
          <p:nvPr/>
        </p:nvSpPr>
        <p:spPr>
          <a:xfrm>
            <a:off x="5510616" y="5052335"/>
            <a:ext cx="520806" cy="369332"/>
          </a:xfrm>
          <a:prstGeom prst="rect">
            <a:avLst/>
          </a:prstGeom>
          <a:noFill/>
        </p:spPr>
        <p:txBody>
          <a:bodyPr wrap="square" rtlCol="0">
            <a:spAutoFit/>
          </a:bodyPr>
          <a:lstStyle/>
          <a:p>
            <a:r>
              <a:rPr lang="fr-FR" dirty="0" smtClean="0"/>
              <a:t>Q</a:t>
            </a:r>
            <a:endParaRPr lang="fr-FR" dirty="0"/>
          </a:p>
        </p:txBody>
      </p:sp>
      <p:sp>
        <p:nvSpPr>
          <p:cNvPr id="71" name="ZoneTexte 70"/>
          <p:cNvSpPr txBox="1"/>
          <p:nvPr/>
        </p:nvSpPr>
        <p:spPr>
          <a:xfrm>
            <a:off x="6099346" y="5052335"/>
            <a:ext cx="520806" cy="369332"/>
          </a:xfrm>
          <a:prstGeom prst="rect">
            <a:avLst/>
          </a:prstGeom>
          <a:noFill/>
        </p:spPr>
        <p:txBody>
          <a:bodyPr wrap="square" rtlCol="0">
            <a:spAutoFit/>
          </a:bodyPr>
          <a:lstStyle/>
          <a:p>
            <a:r>
              <a:rPr lang="fr-FR" dirty="0" smtClean="0"/>
              <a:t>U</a:t>
            </a:r>
            <a:endParaRPr lang="fr-FR" dirty="0"/>
          </a:p>
        </p:txBody>
      </p:sp>
      <p:sp>
        <p:nvSpPr>
          <p:cNvPr id="72" name="ZoneTexte 71"/>
          <p:cNvSpPr txBox="1"/>
          <p:nvPr/>
        </p:nvSpPr>
        <p:spPr>
          <a:xfrm>
            <a:off x="6685765" y="5052335"/>
            <a:ext cx="520806" cy="369332"/>
          </a:xfrm>
          <a:prstGeom prst="rect">
            <a:avLst/>
          </a:prstGeom>
          <a:noFill/>
        </p:spPr>
        <p:txBody>
          <a:bodyPr wrap="square" rtlCol="0">
            <a:spAutoFit/>
          </a:bodyPr>
          <a:lstStyle/>
          <a:p>
            <a:r>
              <a:rPr lang="fr-FR" dirty="0" smtClean="0"/>
              <a:t>E</a:t>
            </a:r>
            <a:endParaRPr lang="fr-FR" dirty="0"/>
          </a:p>
        </p:txBody>
      </p:sp>
      <p:sp>
        <p:nvSpPr>
          <p:cNvPr id="73" name="ZoneTexte 72"/>
          <p:cNvSpPr txBox="1"/>
          <p:nvPr/>
        </p:nvSpPr>
        <p:spPr>
          <a:xfrm>
            <a:off x="5986470" y="5991595"/>
            <a:ext cx="520806" cy="369332"/>
          </a:xfrm>
          <a:prstGeom prst="rect">
            <a:avLst/>
          </a:prstGeom>
          <a:noFill/>
        </p:spPr>
        <p:txBody>
          <a:bodyPr wrap="square" rtlCol="0">
            <a:spAutoFit/>
          </a:bodyPr>
          <a:lstStyle/>
          <a:p>
            <a:r>
              <a:rPr lang="fr-FR" dirty="0"/>
              <a:t>E</a:t>
            </a:r>
          </a:p>
        </p:txBody>
      </p:sp>
      <p:sp>
        <p:nvSpPr>
          <p:cNvPr id="74" name="ZoneTexte 73"/>
          <p:cNvSpPr txBox="1"/>
          <p:nvPr/>
        </p:nvSpPr>
        <p:spPr>
          <a:xfrm>
            <a:off x="6505622" y="5998487"/>
            <a:ext cx="520806" cy="369332"/>
          </a:xfrm>
          <a:prstGeom prst="rect">
            <a:avLst/>
          </a:prstGeom>
          <a:noFill/>
        </p:spPr>
        <p:txBody>
          <a:bodyPr wrap="square" rtlCol="0">
            <a:spAutoFit/>
          </a:bodyPr>
          <a:lstStyle/>
          <a:p>
            <a:r>
              <a:rPr lang="fr-FR" dirty="0" smtClean="0"/>
              <a:t>U</a:t>
            </a:r>
            <a:endParaRPr lang="fr-FR" dirty="0"/>
          </a:p>
        </p:txBody>
      </p:sp>
      <p:sp>
        <p:nvSpPr>
          <p:cNvPr id="75" name="ZoneTexte 74"/>
          <p:cNvSpPr txBox="1"/>
          <p:nvPr/>
        </p:nvSpPr>
        <p:spPr>
          <a:xfrm>
            <a:off x="7020695" y="6010251"/>
            <a:ext cx="520806" cy="369332"/>
          </a:xfrm>
          <a:prstGeom prst="rect">
            <a:avLst/>
          </a:prstGeom>
          <a:noFill/>
        </p:spPr>
        <p:txBody>
          <a:bodyPr wrap="square" rtlCol="0">
            <a:spAutoFit/>
          </a:bodyPr>
          <a:lstStyle/>
          <a:p>
            <a:r>
              <a:rPr lang="fr-FR" dirty="0" smtClean="0"/>
              <a:t>R</a:t>
            </a:r>
            <a:endParaRPr lang="fr-FR" dirty="0"/>
          </a:p>
        </p:txBody>
      </p:sp>
      <p:sp>
        <p:nvSpPr>
          <p:cNvPr id="76" name="ZoneTexte 75"/>
          <p:cNvSpPr txBox="1"/>
          <p:nvPr/>
        </p:nvSpPr>
        <p:spPr>
          <a:xfrm>
            <a:off x="7571390" y="5998487"/>
            <a:ext cx="520806" cy="369332"/>
          </a:xfrm>
          <a:prstGeom prst="rect">
            <a:avLst/>
          </a:prstGeom>
          <a:noFill/>
        </p:spPr>
        <p:txBody>
          <a:bodyPr wrap="square" rtlCol="0">
            <a:spAutoFit/>
          </a:bodyPr>
          <a:lstStyle/>
          <a:p>
            <a:r>
              <a:rPr lang="fr-FR" dirty="0" smtClean="0"/>
              <a:t>O</a:t>
            </a:r>
            <a:endParaRPr lang="fr-FR" dirty="0"/>
          </a:p>
        </p:txBody>
      </p:sp>
      <p:sp>
        <p:nvSpPr>
          <p:cNvPr id="77" name="ZoneTexte 76"/>
          <p:cNvSpPr txBox="1"/>
          <p:nvPr/>
        </p:nvSpPr>
        <p:spPr>
          <a:xfrm>
            <a:off x="1407483" y="2430011"/>
            <a:ext cx="385018" cy="307777"/>
          </a:xfrm>
          <a:prstGeom prst="rect">
            <a:avLst/>
          </a:prstGeom>
          <a:noFill/>
        </p:spPr>
        <p:txBody>
          <a:bodyPr wrap="square" rtlCol="0">
            <a:spAutoFit/>
          </a:bodyPr>
          <a:lstStyle/>
          <a:p>
            <a:r>
              <a:rPr lang="fr-FR" sz="1400" b="1" dirty="0" smtClean="0">
                <a:solidFill>
                  <a:srgbClr val="002060"/>
                </a:solidFill>
              </a:rPr>
              <a:t>1</a:t>
            </a:r>
            <a:endParaRPr lang="fr-FR" sz="1400" b="1" dirty="0">
              <a:solidFill>
                <a:srgbClr val="002060"/>
              </a:solidFill>
            </a:endParaRPr>
          </a:p>
        </p:txBody>
      </p:sp>
      <p:sp>
        <p:nvSpPr>
          <p:cNvPr id="78" name="ZoneTexte 77"/>
          <p:cNvSpPr txBox="1"/>
          <p:nvPr/>
        </p:nvSpPr>
        <p:spPr>
          <a:xfrm>
            <a:off x="3749837" y="3031198"/>
            <a:ext cx="385018" cy="307777"/>
          </a:xfrm>
          <a:prstGeom prst="rect">
            <a:avLst/>
          </a:prstGeom>
          <a:noFill/>
        </p:spPr>
        <p:txBody>
          <a:bodyPr wrap="square" rtlCol="0">
            <a:spAutoFit/>
          </a:bodyPr>
          <a:lstStyle/>
          <a:p>
            <a:r>
              <a:rPr lang="fr-FR" sz="1400" b="1" dirty="0" smtClean="0">
                <a:solidFill>
                  <a:srgbClr val="002060"/>
                </a:solidFill>
              </a:rPr>
              <a:t>3</a:t>
            </a:r>
            <a:endParaRPr lang="fr-FR" sz="1400" b="1" dirty="0">
              <a:solidFill>
                <a:srgbClr val="002060"/>
              </a:solidFill>
            </a:endParaRPr>
          </a:p>
        </p:txBody>
      </p:sp>
      <p:sp>
        <p:nvSpPr>
          <p:cNvPr id="79" name="ZoneTexte 78"/>
          <p:cNvSpPr txBox="1"/>
          <p:nvPr/>
        </p:nvSpPr>
        <p:spPr>
          <a:xfrm>
            <a:off x="473178" y="3961452"/>
            <a:ext cx="385018" cy="307777"/>
          </a:xfrm>
          <a:prstGeom prst="rect">
            <a:avLst/>
          </a:prstGeom>
          <a:noFill/>
        </p:spPr>
        <p:txBody>
          <a:bodyPr wrap="square" rtlCol="0">
            <a:spAutoFit/>
          </a:bodyPr>
          <a:lstStyle/>
          <a:p>
            <a:r>
              <a:rPr lang="fr-FR" sz="1400" b="1" dirty="0" smtClean="0">
                <a:solidFill>
                  <a:srgbClr val="002060"/>
                </a:solidFill>
              </a:rPr>
              <a:t>2</a:t>
            </a:r>
            <a:endParaRPr lang="fr-FR" sz="1400" b="1" dirty="0">
              <a:solidFill>
                <a:srgbClr val="002060"/>
              </a:solidFill>
            </a:endParaRPr>
          </a:p>
        </p:txBody>
      </p:sp>
      <p:sp>
        <p:nvSpPr>
          <p:cNvPr id="80" name="ZoneTexte 79"/>
          <p:cNvSpPr txBox="1"/>
          <p:nvPr/>
        </p:nvSpPr>
        <p:spPr>
          <a:xfrm>
            <a:off x="3435445" y="5065540"/>
            <a:ext cx="385018" cy="523220"/>
          </a:xfrm>
          <a:prstGeom prst="rect">
            <a:avLst/>
          </a:prstGeom>
          <a:noFill/>
        </p:spPr>
        <p:txBody>
          <a:bodyPr wrap="square" rtlCol="0">
            <a:spAutoFit/>
          </a:bodyPr>
          <a:lstStyle/>
          <a:p>
            <a:r>
              <a:rPr lang="fr-FR" sz="1400" b="1" dirty="0" smtClean="0">
                <a:solidFill>
                  <a:srgbClr val="002060"/>
                </a:solidFill>
              </a:rPr>
              <a:t>4</a:t>
            </a:r>
          </a:p>
          <a:p>
            <a:endParaRPr lang="fr-FR" sz="1400" b="1" dirty="0">
              <a:solidFill>
                <a:srgbClr val="002060"/>
              </a:solidFill>
            </a:endParaRPr>
          </a:p>
        </p:txBody>
      </p:sp>
    </p:spTree>
    <p:extLst>
      <p:ext uri="{BB962C8B-B14F-4D97-AF65-F5344CB8AC3E}">
        <p14:creationId xmlns:p14="http://schemas.microsoft.com/office/powerpoint/2010/main" val="2139222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0"/>
            <a:ext cx="262247" cy="276995"/>
          </a:xfrm>
        </p:spPr>
        <p:txBody>
          <a:bodyPr/>
          <a:lstStyle/>
          <a:p>
            <a:fld id="{86CB4B4D-7CA3-9044-876B-883B54F8677D}" type="slidenum">
              <a:rPr lang="fr-FR" smtClean="0">
                <a:solidFill>
                  <a:srgbClr val="213B76"/>
                </a:solidFill>
                <a:latin typeface="Myriad Pro" panose="020B0503030403020204"/>
              </a:rPr>
              <a:t>7</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65063"/>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Comment paie-t-on?</a:t>
            </a:r>
            <a:endParaRPr lang="fr-FR" sz="4000" dirty="0">
              <a:solidFill>
                <a:srgbClr val="213B76"/>
              </a:solidFill>
              <a:latin typeface="Myriad Pro" panose="020B0503030403020204"/>
            </a:endParaRPr>
          </a:p>
        </p:txBody>
      </p:sp>
      <p:sp>
        <p:nvSpPr>
          <p:cNvPr id="14" name="ZoneTexte 13"/>
          <p:cNvSpPr txBox="1"/>
          <p:nvPr/>
        </p:nvSpPr>
        <p:spPr>
          <a:xfrm>
            <a:off x="2446783" y="995847"/>
            <a:ext cx="4250432" cy="430887"/>
          </a:xfrm>
          <a:prstGeom prst="rect">
            <a:avLst/>
          </a:prstGeom>
          <a:noFill/>
        </p:spPr>
        <p:txBody>
          <a:bodyPr wrap="square" rtlCol="0">
            <a:spAutoFit/>
          </a:bodyPr>
          <a:lstStyle/>
          <a:p>
            <a:r>
              <a:rPr lang="fr-FR" sz="2200" b="1" dirty="0" smtClean="0">
                <a:solidFill>
                  <a:schemeClr val="accent2"/>
                </a:solidFill>
              </a:rPr>
              <a:t>Les différents moyens de paiement</a:t>
            </a:r>
            <a:endParaRPr lang="fr-FR" sz="2200" b="1" dirty="0">
              <a:solidFill>
                <a:schemeClr val="accent2"/>
              </a:solidFill>
            </a:endParaRPr>
          </a:p>
        </p:txBody>
      </p:sp>
      <p:grpSp>
        <p:nvGrpSpPr>
          <p:cNvPr id="8" name="Groupe 7"/>
          <p:cNvGrpSpPr/>
          <p:nvPr/>
        </p:nvGrpSpPr>
        <p:grpSpPr>
          <a:xfrm>
            <a:off x="253409" y="1616339"/>
            <a:ext cx="3551802" cy="1188443"/>
            <a:chOff x="1314967" y="1651244"/>
            <a:chExt cx="3485632" cy="1214859"/>
          </a:xfrm>
        </p:grpSpPr>
        <p:pic>
          <p:nvPicPr>
            <p:cNvPr id="15" name="Picture 2" descr="V:\EDUCFI\01-ACTIONS\A-PORTAIL\02-Images\4-Photos-Originales\3101290_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14967" y="1651244"/>
              <a:ext cx="1204086" cy="1214859"/>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2628898" y="2076453"/>
              <a:ext cx="2171701" cy="553998"/>
            </a:xfrm>
            <a:prstGeom prst="rect">
              <a:avLst/>
            </a:prstGeom>
            <a:noFill/>
          </p:spPr>
          <p:txBody>
            <a:bodyPr wrap="square" rtlCol="0">
              <a:spAutoFit/>
            </a:bodyPr>
            <a:lstStyle/>
            <a:p>
              <a:r>
                <a:rPr lang="fr-FR" sz="3000" b="1" dirty="0" smtClean="0">
                  <a:solidFill>
                    <a:srgbClr val="002060"/>
                  </a:solidFill>
                  <a:latin typeface="Myriad Pro" panose="020B0503030403020204"/>
                </a:rPr>
                <a:t>Les pièces</a:t>
              </a:r>
              <a:endParaRPr lang="fr-FR" sz="3000" b="1" dirty="0">
                <a:solidFill>
                  <a:srgbClr val="002060"/>
                </a:solidFill>
                <a:latin typeface="Myriad Pro" panose="020B0503030403020204"/>
              </a:endParaRPr>
            </a:p>
          </p:txBody>
        </p:sp>
      </p:grpSp>
      <p:grpSp>
        <p:nvGrpSpPr>
          <p:cNvPr id="10" name="Groupe 9"/>
          <p:cNvGrpSpPr/>
          <p:nvPr/>
        </p:nvGrpSpPr>
        <p:grpSpPr>
          <a:xfrm>
            <a:off x="718298" y="3623601"/>
            <a:ext cx="3314915" cy="1041141"/>
            <a:chOff x="143508" y="4279239"/>
            <a:chExt cx="3546428" cy="1099886"/>
          </a:xfrm>
        </p:grpSpPr>
        <p:pic>
          <p:nvPicPr>
            <p:cNvPr id="3" name="Image 2"/>
            <p:cNvPicPr>
              <a:picLocks noChangeAspect="1"/>
            </p:cNvPicPr>
            <p:nvPr/>
          </p:nvPicPr>
          <p:blipFill>
            <a:blip r:embed="rId5"/>
            <a:stretch>
              <a:fillRect/>
            </a:stretch>
          </p:blipFill>
          <p:spPr>
            <a:xfrm>
              <a:off x="143508" y="4279239"/>
              <a:ext cx="1544649" cy="1099886"/>
            </a:xfrm>
            <a:prstGeom prst="rect">
              <a:avLst/>
            </a:prstGeom>
          </p:spPr>
        </p:pic>
        <p:sp>
          <p:nvSpPr>
            <p:cNvPr id="18" name="ZoneTexte 17"/>
            <p:cNvSpPr txBox="1"/>
            <p:nvPr/>
          </p:nvSpPr>
          <p:spPr>
            <a:xfrm>
              <a:off x="1873329" y="4423201"/>
              <a:ext cx="1816607" cy="954107"/>
            </a:xfrm>
            <a:prstGeom prst="rect">
              <a:avLst/>
            </a:prstGeom>
            <a:noFill/>
          </p:spPr>
          <p:txBody>
            <a:bodyPr wrap="square" rtlCol="0">
              <a:spAutoFit/>
            </a:bodyPr>
            <a:lstStyle/>
            <a:p>
              <a:r>
                <a:rPr lang="fr-FR" sz="2800" b="1" dirty="0" smtClean="0">
                  <a:solidFill>
                    <a:srgbClr val="002060"/>
                  </a:solidFill>
                  <a:latin typeface="Myriad Pro" panose="020B0503030403020204"/>
                </a:rPr>
                <a:t>La carte bancaire</a:t>
              </a:r>
              <a:endParaRPr lang="fr-FR" sz="2800" b="1" dirty="0">
                <a:solidFill>
                  <a:srgbClr val="002060"/>
                </a:solidFill>
                <a:latin typeface="Myriad Pro" panose="020B0503030403020204"/>
              </a:endParaRPr>
            </a:p>
          </p:txBody>
        </p:sp>
      </p:grpSp>
      <p:grpSp>
        <p:nvGrpSpPr>
          <p:cNvPr id="11" name="Groupe 10"/>
          <p:cNvGrpSpPr/>
          <p:nvPr/>
        </p:nvGrpSpPr>
        <p:grpSpPr>
          <a:xfrm>
            <a:off x="4634068" y="4584046"/>
            <a:ext cx="4256522" cy="800327"/>
            <a:chOff x="4430279" y="5170945"/>
            <a:chExt cx="4256522" cy="800327"/>
          </a:xfrm>
        </p:grpSpPr>
        <p:pic>
          <p:nvPicPr>
            <p:cNvPr id="20" name="Image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30279" y="5170945"/>
              <a:ext cx="1925041" cy="800327"/>
            </a:xfrm>
            <a:prstGeom prst="rect">
              <a:avLst/>
            </a:prstGeom>
          </p:spPr>
        </p:pic>
        <p:sp>
          <p:nvSpPr>
            <p:cNvPr id="21" name="ZoneTexte 20"/>
            <p:cNvSpPr txBox="1"/>
            <p:nvPr/>
          </p:nvSpPr>
          <p:spPr>
            <a:xfrm>
              <a:off x="6515100" y="5227440"/>
              <a:ext cx="2171701" cy="553998"/>
            </a:xfrm>
            <a:prstGeom prst="rect">
              <a:avLst/>
            </a:prstGeom>
            <a:noFill/>
          </p:spPr>
          <p:txBody>
            <a:bodyPr wrap="square" rtlCol="0">
              <a:spAutoFit/>
            </a:bodyPr>
            <a:lstStyle/>
            <a:p>
              <a:r>
                <a:rPr lang="fr-FR" sz="3000" b="1" dirty="0" smtClean="0">
                  <a:solidFill>
                    <a:srgbClr val="002060"/>
                  </a:solidFill>
                  <a:latin typeface="Myriad Pro" panose="020B0503030403020204"/>
                </a:rPr>
                <a:t>Le chèque</a:t>
              </a:r>
              <a:endParaRPr lang="fr-FR" sz="3000" b="1" dirty="0">
                <a:solidFill>
                  <a:srgbClr val="002060"/>
                </a:solidFill>
                <a:latin typeface="Myriad Pro" panose="020B0503030403020204"/>
              </a:endParaRPr>
            </a:p>
          </p:txBody>
        </p:sp>
      </p:grpSp>
      <p:pic>
        <p:nvPicPr>
          <p:cNvPr id="16" name="Image 15"/>
          <p:cNvPicPr>
            <a:picLocks noChangeAspect="1"/>
          </p:cNvPicPr>
          <p:nvPr/>
        </p:nvPicPr>
        <p:blipFill>
          <a:blip r:embed="rId7"/>
          <a:stretch>
            <a:fillRect/>
          </a:stretch>
        </p:blipFill>
        <p:spPr>
          <a:xfrm>
            <a:off x="185688" y="185456"/>
            <a:ext cx="1309174" cy="1241278"/>
          </a:xfrm>
          <a:prstGeom prst="rect">
            <a:avLst/>
          </a:prstGeom>
        </p:spPr>
      </p:pic>
      <p:grpSp>
        <p:nvGrpSpPr>
          <p:cNvPr id="9" name="Groupe 8"/>
          <p:cNvGrpSpPr/>
          <p:nvPr/>
        </p:nvGrpSpPr>
        <p:grpSpPr>
          <a:xfrm>
            <a:off x="4834967" y="2349786"/>
            <a:ext cx="3589587" cy="1174574"/>
            <a:chOff x="4571999" y="2659315"/>
            <a:chExt cx="3651869" cy="1619925"/>
          </a:xfrm>
        </p:grpSpPr>
        <p:sp>
          <p:nvSpPr>
            <p:cNvPr id="17" name="ZoneTexte 16"/>
            <p:cNvSpPr txBox="1"/>
            <p:nvPr/>
          </p:nvSpPr>
          <p:spPr>
            <a:xfrm>
              <a:off x="6052167" y="3177846"/>
              <a:ext cx="2171701" cy="553998"/>
            </a:xfrm>
            <a:prstGeom prst="rect">
              <a:avLst/>
            </a:prstGeom>
            <a:noFill/>
          </p:spPr>
          <p:txBody>
            <a:bodyPr wrap="square" rtlCol="0">
              <a:spAutoFit/>
            </a:bodyPr>
            <a:lstStyle/>
            <a:p>
              <a:r>
                <a:rPr lang="fr-FR" sz="3000" b="1" dirty="0" smtClean="0">
                  <a:solidFill>
                    <a:srgbClr val="002060"/>
                  </a:solidFill>
                  <a:latin typeface="Myriad Pro" panose="020B0503030403020204"/>
                </a:rPr>
                <a:t>Les billets</a:t>
              </a:r>
              <a:endParaRPr lang="fr-FR" sz="3000" b="1" dirty="0">
                <a:solidFill>
                  <a:srgbClr val="002060"/>
                </a:solidFill>
                <a:latin typeface="Myriad Pro" panose="020B0503030403020204"/>
              </a:endParaRPr>
            </a:p>
          </p:txBody>
        </p:sp>
        <p:grpSp>
          <p:nvGrpSpPr>
            <p:cNvPr id="22" name="Groupe 21"/>
            <p:cNvGrpSpPr>
              <a:grpSpLocks noChangeAspect="1"/>
            </p:cNvGrpSpPr>
            <p:nvPr/>
          </p:nvGrpSpPr>
          <p:grpSpPr>
            <a:xfrm>
              <a:off x="4571999" y="2659315"/>
              <a:ext cx="1493303" cy="1619925"/>
              <a:chOff x="619703" y="657454"/>
              <a:chExt cx="2798627" cy="3035934"/>
            </a:xfrm>
          </p:grpSpPr>
          <p:pic>
            <p:nvPicPr>
              <p:cNvPr id="23" name="Image 2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6200000">
                <a:off x="139602" y="1137555"/>
                <a:ext cx="1929296" cy="969093"/>
              </a:xfrm>
              <a:prstGeom prst="rect">
                <a:avLst/>
              </a:prstGeom>
            </p:spPr>
          </p:pic>
          <p:pic>
            <p:nvPicPr>
              <p:cNvPr id="24" name="Imag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7324906">
                <a:off x="661935" y="1206326"/>
                <a:ext cx="1853724" cy="969093"/>
              </a:xfrm>
              <a:prstGeom prst="rect">
                <a:avLst/>
              </a:prstGeom>
            </p:spPr>
          </p:pic>
          <p:pic>
            <p:nvPicPr>
              <p:cNvPr id="25" name="Image 2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18700850">
                <a:off x="1139782" y="1515163"/>
                <a:ext cx="1769649" cy="969093"/>
              </a:xfrm>
              <a:prstGeom prst="rect">
                <a:avLst/>
              </a:prstGeom>
            </p:spPr>
          </p:pic>
          <p:pic>
            <p:nvPicPr>
              <p:cNvPr id="26" name="Image 25"/>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20243478">
                <a:off x="1370710" y="1956611"/>
                <a:ext cx="1804937" cy="969094"/>
              </a:xfrm>
              <a:prstGeom prst="rect">
                <a:avLst/>
              </a:prstGeom>
            </p:spPr>
          </p:pic>
          <p:pic>
            <p:nvPicPr>
              <p:cNvPr id="27" name="Image 26"/>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rot="20949052">
                <a:off x="1480617" y="2366070"/>
                <a:ext cx="1863160" cy="969093"/>
              </a:xfrm>
              <a:prstGeom prst="rect">
                <a:avLst/>
              </a:prstGeom>
            </p:spPr>
          </p:pic>
          <p:pic>
            <p:nvPicPr>
              <p:cNvPr id="28" name="Image 27"/>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530728" y="2724295"/>
                <a:ext cx="1887602" cy="969093"/>
              </a:xfrm>
              <a:prstGeom prst="rect">
                <a:avLst/>
              </a:prstGeom>
            </p:spPr>
          </p:pic>
        </p:grpSp>
      </p:grpSp>
      <p:sp>
        <p:nvSpPr>
          <p:cNvPr id="12" name="Rectangle 11"/>
          <p:cNvSpPr/>
          <p:nvPr/>
        </p:nvSpPr>
        <p:spPr>
          <a:xfrm>
            <a:off x="8091766" y="5740069"/>
            <a:ext cx="595035" cy="584775"/>
          </a:xfrm>
          <a:prstGeom prst="rect">
            <a:avLst/>
          </a:prstGeom>
        </p:spPr>
        <p:txBody>
          <a:bodyPr wrap="none">
            <a:spAutoFit/>
          </a:bodyPr>
          <a:lstStyle/>
          <a:p>
            <a:r>
              <a:rPr lang="fr-FR" sz="3200" b="1" dirty="0" smtClean="0">
                <a:solidFill>
                  <a:srgbClr val="002060"/>
                </a:solidFill>
                <a:latin typeface="Myriad Pro" panose="020B0503030403020204"/>
              </a:rPr>
              <a:t>…</a:t>
            </a:r>
            <a:endParaRPr lang="fr-FR" sz="3200" b="1" dirty="0">
              <a:solidFill>
                <a:srgbClr val="002060"/>
              </a:solidFill>
              <a:latin typeface="Myriad Pro" panose="020B0503030403020204"/>
            </a:endParaRPr>
          </a:p>
        </p:txBody>
      </p:sp>
    </p:spTree>
    <p:extLst>
      <p:ext uri="{BB962C8B-B14F-4D97-AF65-F5344CB8AC3E}">
        <p14:creationId xmlns:p14="http://schemas.microsoft.com/office/powerpoint/2010/main" val="4104923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0"/>
            <a:ext cx="262247" cy="276995"/>
          </a:xfrm>
        </p:spPr>
        <p:txBody>
          <a:bodyPr/>
          <a:lstStyle/>
          <a:p>
            <a:fld id="{86CB4B4D-7CA3-9044-876B-883B54F8677D}" type="slidenum">
              <a:rPr lang="fr-FR" smtClean="0">
                <a:solidFill>
                  <a:srgbClr val="213B76"/>
                </a:solidFill>
                <a:latin typeface="Myriad Pro" panose="020B0503030403020204"/>
              </a:rPr>
              <a:t>8</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53489"/>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Comment paie-t-on?</a:t>
            </a:r>
            <a:endParaRPr lang="fr-FR" sz="4000" dirty="0">
              <a:solidFill>
                <a:srgbClr val="213B76"/>
              </a:solidFill>
              <a:latin typeface="Myriad Pro" panose="020B0503030403020204"/>
            </a:endParaRPr>
          </a:p>
        </p:txBody>
      </p:sp>
      <p:sp>
        <p:nvSpPr>
          <p:cNvPr id="14" name="ZoneTexte 13"/>
          <p:cNvSpPr txBox="1"/>
          <p:nvPr/>
        </p:nvSpPr>
        <p:spPr>
          <a:xfrm>
            <a:off x="2446783" y="995847"/>
            <a:ext cx="4250432" cy="430887"/>
          </a:xfrm>
          <a:prstGeom prst="rect">
            <a:avLst/>
          </a:prstGeom>
          <a:noFill/>
        </p:spPr>
        <p:txBody>
          <a:bodyPr wrap="square" rtlCol="0">
            <a:spAutoFit/>
          </a:bodyPr>
          <a:lstStyle/>
          <a:p>
            <a:r>
              <a:rPr lang="fr-FR" sz="2200" b="1" dirty="0" smtClean="0">
                <a:solidFill>
                  <a:schemeClr val="accent2"/>
                </a:solidFill>
              </a:rPr>
              <a:t>Les différents moyens de paiement</a:t>
            </a:r>
            <a:endParaRPr lang="fr-FR" sz="2200" b="1" dirty="0">
              <a:solidFill>
                <a:schemeClr val="accent2"/>
              </a:solidFill>
            </a:endParaRPr>
          </a:p>
        </p:txBody>
      </p:sp>
      <p:sp>
        <p:nvSpPr>
          <p:cNvPr id="2" name="ZoneTexte 1"/>
          <p:cNvSpPr txBox="1"/>
          <p:nvPr/>
        </p:nvSpPr>
        <p:spPr>
          <a:xfrm>
            <a:off x="3848099" y="1337519"/>
            <a:ext cx="2171701" cy="400110"/>
          </a:xfrm>
          <a:prstGeom prst="rect">
            <a:avLst/>
          </a:prstGeom>
          <a:noFill/>
        </p:spPr>
        <p:txBody>
          <a:bodyPr wrap="square" rtlCol="0">
            <a:spAutoFit/>
          </a:bodyPr>
          <a:lstStyle/>
          <a:p>
            <a:r>
              <a:rPr lang="fr-FR" sz="2000" b="1" dirty="0" smtClean="0">
                <a:solidFill>
                  <a:srgbClr val="CC0066"/>
                </a:solidFill>
                <a:latin typeface="Myriad Pro" panose="020B0503030403020204"/>
              </a:rPr>
              <a:t>Les pièces</a:t>
            </a:r>
            <a:endParaRPr lang="fr-FR" sz="2000" b="1" dirty="0">
              <a:solidFill>
                <a:srgbClr val="CC0066"/>
              </a:solidFill>
              <a:latin typeface="Myriad Pro" panose="020B0503030403020204"/>
            </a:endParaRPr>
          </a:p>
        </p:txBody>
      </p:sp>
      <p:pic>
        <p:nvPicPr>
          <p:cNvPr id="16" name="Image 15"/>
          <p:cNvPicPr>
            <a:picLocks noChangeAspect="1"/>
          </p:cNvPicPr>
          <p:nvPr/>
        </p:nvPicPr>
        <p:blipFill>
          <a:blip r:embed="rId4"/>
          <a:stretch>
            <a:fillRect/>
          </a:stretch>
        </p:blipFill>
        <p:spPr>
          <a:xfrm>
            <a:off x="581778" y="2045055"/>
            <a:ext cx="2408852" cy="368019"/>
          </a:xfrm>
          <a:prstGeom prst="rect">
            <a:avLst/>
          </a:prstGeom>
        </p:spPr>
      </p:pic>
      <p:sp>
        <p:nvSpPr>
          <p:cNvPr id="8" name="ZoneTexte 7"/>
          <p:cNvSpPr txBox="1"/>
          <p:nvPr/>
        </p:nvSpPr>
        <p:spPr>
          <a:xfrm>
            <a:off x="3463934" y="4196398"/>
            <a:ext cx="4905237" cy="646331"/>
          </a:xfrm>
          <a:prstGeom prst="rect">
            <a:avLst/>
          </a:prstGeom>
          <a:noFill/>
        </p:spPr>
        <p:txBody>
          <a:bodyPr wrap="square" rtlCol="0">
            <a:spAutoFit/>
          </a:bodyPr>
          <a:lstStyle/>
          <a:p>
            <a:r>
              <a:rPr lang="fr-FR" dirty="0" smtClean="0">
                <a:solidFill>
                  <a:srgbClr val="002060"/>
                </a:solidFill>
              </a:rPr>
              <a:t>Elles sont valables dans tous les pays de la zone euro</a:t>
            </a:r>
            <a:endParaRPr lang="fr-FR" dirty="0">
              <a:solidFill>
                <a:srgbClr val="002060"/>
              </a:solidFill>
            </a:endParaRPr>
          </a:p>
        </p:txBody>
      </p:sp>
      <p:sp>
        <p:nvSpPr>
          <p:cNvPr id="22" name="ZoneTexte 21"/>
          <p:cNvSpPr txBox="1"/>
          <p:nvPr/>
        </p:nvSpPr>
        <p:spPr>
          <a:xfrm>
            <a:off x="3463934" y="3116348"/>
            <a:ext cx="5486400" cy="369332"/>
          </a:xfrm>
          <a:prstGeom prst="rect">
            <a:avLst/>
          </a:prstGeom>
          <a:noFill/>
        </p:spPr>
        <p:txBody>
          <a:bodyPr wrap="square" rtlCol="0">
            <a:spAutoFit/>
          </a:bodyPr>
          <a:lstStyle/>
          <a:p>
            <a:r>
              <a:rPr lang="fr-FR" dirty="0" smtClean="0">
                <a:solidFill>
                  <a:srgbClr val="002060"/>
                </a:solidFill>
              </a:rPr>
              <a:t>Elles ont une face commune et une face nationale</a:t>
            </a:r>
            <a:endParaRPr lang="fr-FR" dirty="0">
              <a:solidFill>
                <a:srgbClr val="002060"/>
              </a:solidFill>
            </a:endParaRPr>
          </a:p>
        </p:txBody>
      </p:sp>
      <p:sp>
        <p:nvSpPr>
          <p:cNvPr id="23" name="ZoneTexte 22"/>
          <p:cNvSpPr txBox="1"/>
          <p:nvPr/>
        </p:nvSpPr>
        <p:spPr>
          <a:xfrm>
            <a:off x="3463934" y="5322874"/>
            <a:ext cx="4888826" cy="923330"/>
          </a:xfrm>
          <a:prstGeom prst="rect">
            <a:avLst/>
          </a:prstGeom>
          <a:noFill/>
        </p:spPr>
        <p:txBody>
          <a:bodyPr wrap="square" rtlCol="0">
            <a:spAutoFit/>
          </a:bodyPr>
          <a:lstStyle/>
          <a:p>
            <a:pPr algn="just"/>
            <a:r>
              <a:rPr lang="fr-FR" dirty="0" smtClean="0">
                <a:solidFill>
                  <a:srgbClr val="002060"/>
                </a:solidFill>
              </a:rPr>
              <a:t>Un </a:t>
            </a:r>
            <a:r>
              <a:rPr lang="fr-FR" dirty="0">
                <a:solidFill>
                  <a:srgbClr val="002060"/>
                </a:solidFill>
              </a:rPr>
              <a:t>commerçant n’a pas le droit de refuser un paiement en </a:t>
            </a:r>
            <a:r>
              <a:rPr lang="fr-FR" dirty="0" smtClean="0">
                <a:solidFill>
                  <a:srgbClr val="002060"/>
                </a:solidFill>
              </a:rPr>
              <a:t>pièces, sauf </a:t>
            </a:r>
            <a:r>
              <a:rPr lang="fr-FR" dirty="0">
                <a:solidFill>
                  <a:srgbClr val="002060"/>
                </a:solidFill>
              </a:rPr>
              <a:t>si vous présentez plus de 50 pièces.</a:t>
            </a:r>
          </a:p>
        </p:txBody>
      </p:sp>
      <p:sp>
        <p:nvSpPr>
          <p:cNvPr id="24" name="ZoneTexte 23"/>
          <p:cNvSpPr txBox="1"/>
          <p:nvPr/>
        </p:nvSpPr>
        <p:spPr>
          <a:xfrm>
            <a:off x="3463934" y="2036298"/>
            <a:ext cx="3576946" cy="369332"/>
          </a:xfrm>
          <a:prstGeom prst="rect">
            <a:avLst/>
          </a:prstGeom>
          <a:noFill/>
        </p:spPr>
        <p:txBody>
          <a:bodyPr wrap="square" rtlCol="0">
            <a:spAutoFit/>
          </a:bodyPr>
          <a:lstStyle/>
          <a:p>
            <a:r>
              <a:rPr lang="fr-FR" dirty="0" smtClean="0">
                <a:solidFill>
                  <a:srgbClr val="002060"/>
                </a:solidFill>
              </a:rPr>
              <a:t>Il existe 8 pièces en euros </a:t>
            </a:r>
            <a:endParaRPr lang="fr-FR" dirty="0">
              <a:solidFill>
                <a:srgbClr val="002060"/>
              </a:solidFill>
            </a:endParaRPr>
          </a:p>
        </p:txBody>
      </p:sp>
      <p:pic>
        <p:nvPicPr>
          <p:cNvPr id="11" name="Image 10"/>
          <p:cNvPicPr>
            <a:picLocks noChangeAspect="1"/>
          </p:cNvPicPr>
          <p:nvPr/>
        </p:nvPicPr>
        <p:blipFill>
          <a:blip r:embed="rId5"/>
          <a:stretch>
            <a:fillRect/>
          </a:stretch>
        </p:blipFill>
        <p:spPr>
          <a:xfrm>
            <a:off x="2213270" y="2952306"/>
            <a:ext cx="589552" cy="592756"/>
          </a:xfrm>
          <a:prstGeom prst="rect">
            <a:avLst/>
          </a:prstGeom>
        </p:spPr>
      </p:pic>
      <p:pic>
        <p:nvPicPr>
          <p:cNvPr id="12" name="Image 11"/>
          <p:cNvPicPr>
            <a:picLocks noChangeAspect="1"/>
          </p:cNvPicPr>
          <p:nvPr/>
        </p:nvPicPr>
        <p:blipFill>
          <a:blip r:embed="rId6"/>
          <a:stretch>
            <a:fillRect/>
          </a:stretch>
        </p:blipFill>
        <p:spPr>
          <a:xfrm>
            <a:off x="1241516" y="2919360"/>
            <a:ext cx="628067" cy="618254"/>
          </a:xfrm>
          <a:prstGeom prst="rect">
            <a:avLst/>
          </a:prstGeom>
        </p:spPr>
      </p:pic>
      <p:pic>
        <p:nvPicPr>
          <p:cNvPr id="13" name="Image 12"/>
          <p:cNvPicPr>
            <a:picLocks noChangeAspect="1"/>
          </p:cNvPicPr>
          <p:nvPr/>
        </p:nvPicPr>
        <p:blipFill>
          <a:blip r:embed="rId7"/>
          <a:stretch>
            <a:fillRect/>
          </a:stretch>
        </p:blipFill>
        <p:spPr>
          <a:xfrm>
            <a:off x="1259632" y="3929749"/>
            <a:ext cx="1433702" cy="983979"/>
          </a:xfrm>
          <a:prstGeom prst="rect">
            <a:avLst/>
          </a:prstGeom>
        </p:spPr>
      </p:pic>
      <p:pic>
        <p:nvPicPr>
          <p:cNvPr id="25" name="Image 24"/>
          <p:cNvPicPr>
            <a:picLocks noChangeAspect="1"/>
          </p:cNvPicPr>
          <p:nvPr/>
        </p:nvPicPr>
        <p:blipFill>
          <a:blip r:embed="rId8"/>
          <a:stretch>
            <a:fillRect/>
          </a:stretch>
        </p:blipFill>
        <p:spPr>
          <a:xfrm>
            <a:off x="1083000" y="5239254"/>
            <a:ext cx="1667130" cy="952646"/>
          </a:xfrm>
          <a:prstGeom prst="rect">
            <a:avLst/>
          </a:prstGeom>
        </p:spPr>
      </p:pic>
      <p:pic>
        <p:nvPicPr>
          <p:cNvPr id="19" name="Image 18"/>
          <p:cNvPicPr>
            <a:picLocks noChangeAspect="1"/>
          </p:cNvPicPr>
          <p:nvPr/>
        </p:nvPicPr>
        <p:blipFill>
          <a:blip r:embed="rId9"/>
          <a:stretch>
            <a:fillRect/>
          </a:stretch>
        </p:blipFill>
        <p:spPr>
          <a:xfrm>
            <a:off x="185688" y="185456"/>
            <a:ext cx="1309174" cy="1241278"/>
          </a:xfrm>
          <a:prstGeom prst="rect">
            <a:avLst/>
          </a:prstGeom>
        </p:spPr>
      </p:pic>
      <p:pic>
        <p:nvPicPr>
          <p:cNvPr id="3" name="Image 2"/>
          <p:cNvPicPr>
            <a:picLocks noChangeAspect="1"/>
          </p:cNvPicPr>
          <p:nvPr/>
        </p:nvPicPr>
        <p:blipFill>
          <a:blip r:embed="rId10"/>
          <a:stretch>
            <a:fillRect/>
          </a:stretch>
        </p:blipFill>
        <p:spPr>
          <a:xfrm>
            <a:off x="9234277" y="392415"/>
            <a:ext cx="5199905" cy="6305294"/>
          </a:xfrm>
          <a:prstGeom prst="rect">
            <a:avLst/>
          </a:prstGeom>
        </p:spPr>
      </p:pic>
    </p:spTree>
    <p:extLst>
      <p:ext uri="{BB962C8B-B14F-4D97-AF65-F5344CB8AC3E}">
        <p14:creationId xmlns:p14="http://schemas.microsoft.com/office/powerpoint/2010/main" val="2732676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2.77778E-6 1.85185E-6 L -0.62657 0.00579 " pathEditMode="relative" rAng="0" ptsTypes="AA">
                                      <p:cBhvr>
                                        <p:cTn id="6" dur="2000" fill="hold"/>
                                        <p:tgtEl>
                                          <p:spTgt spid="3"/>
                                        </p:tgtEl>
                                        <p:attrNameLst>
                                          <p:attrName>ppt_x</p:attrName>
                                          <p:attrName>ppt_y</p:attrName>
                                        </p:attrNameLst>
                                      </p:cBhvr>
                                      <p:rCtr x="-31337" y="27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1"/>
          <p:cNvSpPr>
            <a:spLocks noGrp="1"/>
          </p:cNvSpPr>
          <p:nvPr>
            <p:ph type="sldNum" sz="quarter" idx="4294967295"/>
          </p:nvPr>
        </p:nvSpPr>
        <p:spPr>
          <a:xfrm>
            <a:off x="8424554" y="6395231"/>
            <a:ext cx="381989" cy="269300"/>
          </a:xfrm>
        </p:spPr>
        <p:txBody>
          <a:bodyPr/>
          <a:lstStyle/>
          <a:p>
            <a:fld id="{86CB4B4D-7CA3-9044-876B-883B54F8677D}" type="slidenum">
              <a:rPr lang="fr-FR" smtClean="0">
                <a:solidFill>
                  <a:srgbClr val="213B76"/>
                </a:solidFill>
                <a:latin typeface="Myriad Pro" panose="020B0503030403020204"/>
              </a:rPr>
              <a:t>9</a:t>
            </a:fld>
            <a:endParaRPr lang="fr-FR" dirty="0">
              <a:solidFill>
                <a:srgbClr val="213B76"/>
              </a:solidFill>
              <a:latin typeface="Myriad Pro" panose="020B0503030403020204"/>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08" y="6303881"/>
            <a:ext cx="2232248" cy="542821"/>
          </a:xfrm>
          <a:prstGeom prst="rect">
            <a:avLst/>
          </a:prstGeom>
        </p:spPr>
      </p:pic>
      <p:sp>
        <p:nvSpPr>
          <p:cNvPr id="7" name="Espace réservé du pied de page 1"/>
          <p:cNvSpPr txBox="1"/>
          <p:nvPr/>
        </p:nvSpPr>
        <p:spPr>
          <a:xfrm>
            <a:off x="3124200" y="6402924"/>
            <a:ext cx="2895600" cy="2616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ctr">
              <a:defRPr sz="1200" b="1">
                <a:solidFill>
                  <a:srgbClr val="002060"/>
                </a:solidFill>
                <a:latin typeface="Arial"/>
                <a:ea typeface="Arial"/>
                <a:cs typeface="Arial"/>
                <a:sym typeface="Arial"/>
              </a:defRPr>
            </a:lvl1pPr>
          </a:lstStyle>
          <a:p>
            <a:r>
              <a:rPr lang="fr-FR" sz="1100" b="0" dirty="0" smtClean="0">
                <a:latin typeface="Myriad Pro" panose="020B0503030403020204"/>
              </a:rPr>
              <a:t>Initiation EDUCFI</a:t>
            </a:r>
            <a:endParaRPr sz="1100" b="0" dirty="0">
              <a:latin typeface="Myriad Pro" panose="020B0503030403020204"/>
            </a:endParaRPr>
          </a:p>
        </p:txBody>
      </p:sp>
      <p:sp>
        <p:nvSpPr>
          <p:cNvPr id="4" name="Text Box 2"/>
          <p:cNvSpPr txBox="1">
            <a:spLocks/>
          </p:cNvSpPr>
          <p:nvPr/>
        </p:nvSpPr>
        <p:spPr>
          <a:xfrm>
            <a:off x="253409" y="265063"/>
            <a:ext cx="8637181" cy="603943"/>
          </a:xfrm>
          <a:prstGeom prst="rect">
            <a:avLst/>
          </a:prstGeom>
        </p:spPr>
        <p:txBody>
          <a:bodyPr>
            <a:noAutofit/>
          </a:bodyPr>
          <a:lstStyle>
            <a:lvl1pPr marL="0" marR="0" indent="0" algn="ctr" defTabSz="914400" rtl="0" latinLnBrk="0">
              <a:lnSpc>
                <a:spcPct val="100000"/>
              </a:lnSpc>
              <a:spcBef>
                <a:spcPts val="0"/>
              </a:spcBef>
              <a:spcAft>
                <a:spcPts val="0"/>
              </a:spcAft>
              <a:buClrTx/>
              <a:buSzTx/>
              <a:buFontTx/>
              <a:buNone/>
              <a:tabLst/>
              <a:defRPr sz="3000" b="1" i="0" u="none" strike="noStrike" cap="none" spc="0" baseline="0">
                <a:ln>
                  <a:noFill/>
                </a:ln>
                <a:solidFill>
                  <a:srgbClr val="005493"/>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a:lstStyle>
          <a:p>
            <a:r>
              <a:rPr lang="fr-FR" sz="4000" dirty="0" smtClean="0">
                <a:solidFill>
                  <a:srgbClr val="213B76"/>
                </a:solidFill>
                <a:latin typeface="Myriad Pro" panose="020B0503030403020204"/>
              </a:rPr>
              <a:t>Comment paie-t-on?</a:t>
            </a:r>
            <a:endParaRPr lang="fr-FR" sz="4000" dirty="0">
              <a:solidFill>
                <a:srgbClr val="213B76"/>
              </a:solidFill>
              <a:latin typeface="Myriad Pro" panose="020B0503030403020204"/>
            </a:endParaRPr>
          </a:p>
        </p:txBody>
      </p:sp>
      <p:sp>
        <p:nvSpPr>
          <p:cNvPr id="14" name="ZoneTexte 13"/>
          <p:cNvSpPr txBox="1"/>
          <p:nvPr/>
        </p:nvSpPr>
        <p:spPr>
          <a:xfrm>
            <a:off x="2446783" y="995847"/>
            <a:ext cx="4250432" cy="430887"/>
          </a:xfrm>
          <a:prstGeom prst="rect">
            <a:avLst/>
          </a:prstGeom>
          <a:noFill/>
        </p:spPr>
        <p:txBody>
          <a:bodyPr wrap="square" rtlCol="0">
            <a:spAutoFit/>
          </a:bodyPr>
          <a:lstStyle/>
          <a:p>
            <a:r>
              <a:rPr lang="fr-FR" sz="2200" b="1" dirty="0" smtClean="0">
                <a:solidFill>
                  <a:schemeClr val="accent2"/>
                </a:solidFill>
              </a:rPr>
              <a:t>Les différents moyens de paiement</a:t>
            </a:r>
            <a:endParaRPr lang="fr-FR" sz="2200" b="1" dirty="0">
              <a:solidFill>
                <a:schemeClr val="accent2"/>
              </a:solidFill>
            </a:endParaRPr>
          </a:p>
        </p:txBody>
      </p:sp>
      <p:sp>
        <p:nvSpPr>
          <p:cNvPr id="2" name="ZoneTexte 1"/>
          <p:cNvSpPr txBox="1"/>
          <p:nvPr/>
        </p:nvSpPr>
        <p:spPr>
          <a:xfrm>
            <a:off x="3848099" y="1337519"/>
            <a:ext cx="2171701" cy="400110"/>
          </a:xfrm>
          <a:prstGeom prst="rect">
            <a:avLst/>
          </a:prstGeom>
          <a:noFill/>
        </p:spPr>
        <p:txBody>
          <a:bodyPr wrap="square" rtlCol="0">
            <a:spAutoFit/>
          </a:bodyPr>
          <a:lstStyle/>
          <a:p>
            <a:r>
              <a:rPr lang="fr-FR" sz="2000" b="1" dirty="0" smtClean="0">
                <a:solidFill>
                  <a:srgbClr val="CC0066"/>
                </a:solidFill>
                <a:latin typeface="Myriad Pro" panose="020B0503030403020204"/>
              </a:rPr>
              <a:t>Les billets</a:t>
            </a:r>
            <a:endParaRPr lang="fr-FR" sz="2000" b="1" dirty="0">
              <a:solidFill>
                <a:srgbClr val="CC0066"/>
              </a:solidFill>
              <a:latin typeface="Myriad Pro" panose="020B0503030403020204"/>
            </a:endParaRPr>
          </a:p>
        </p:txBody>
      </p:sp>
      <p:sp>
        <p:nvSpPr>
          <p:cNvPr id="8" name="ZoneTexte 7"/>
          <p:cNvSpPr txBox="1"/>
          <p:nvPr/>
        </p:nvSpPr>
        <p:spPr>
          <a:xfrm>
            <a:off x="3482012" y="4292600"/>
            <a:ext cx="4960620" cy="707886"/>
          </a:xfrm>
          <a:prstGeom prst="rect">
            <a:avLst/>
          </a:prstGeom>
          <a:noFill/>
        </p:spPr>
        <p:txBody>
          <a:bodyPr wrap="square" rtlCol="0">
            <a:spAutoFit/>
          </a:bodyPr>
          <a:lstStyle/>
          <a:p>
            <a:r>
              <a:rPr lang="fr-FR" dirty="0" smtClean="0">
                <a:solidFill>
                  <a:srgbClr val="002060"/>
                </a:solidFill>
              </a:rPr>
              <a:t>On utilise la méthode </a:t>
            </a:r>
            <a:r>
              <a:rPr lang="fr-FR" sz="2200" b="1" dirty="0" smtClean="0">
                <a:solidFill>
                  <a:srgbClr val="712561"/>
                </a:solidFill>
              </a:rPr>
              <a:t>TRI</a:t>
            </a:r>
            <a:r>
              <a:rPr lang="fr-FR" sz="2200" dirty="0" smtClean="0">
                <a:solidFill>
                  <a:srgbClr val="002060"/>
                </a:solidFill>
              </a:rPr>
              <a:t> </a:t>
            </a:r>
            <a:r>
              <a:rPr lang="fr-FR" dirty="0" smtClean="0">
                <a:solidFill>
                  <a:srgbClr val="002060"/>
                </a:solidFill>
              </a:rPr>
              <a:t>pour reconnaitre les faux billets</a:t>
            </a:r>
            <a:endParaRPr lang="fr-FR" dirty="0">
              <a:solidFill>
                <a:srgbClr val="002060"/>
              </a:solidFill>
            </a:endParaRPr>
          </a:p>
        </p:txBody>
      </p:sp>
      <p:sp>
        <p:nvSpPr>
          <p:cNvPr id="24" name="ZoneTexte 23"/>
          <p:cNvSpPr txBox="1"/>
          <p:nvPr/>
        </p:nvSpPr>
        <p:spPr>
          <a:xfrm>
            <a:off x="3463934" y="2036298"/>
            <a:ext cx="3576946" cy="369332"/>
          </a:xfrm>
          <a:prstGeom prst="rect">
            <a:avLst/>
          </a:prstGeom>
          <a:noFill/>
        </p:spPr>
        <p:txBody>
          <a:bodyPr wrap="square" rtlCol="0">
            <a:spAutoFit/>
          </a:bodyPr>
          <a:lstStyle/>
          <a:p>
            <a:r>
              <a:rPr lang="fr-FR" dirty="0" smtClean="0">
                <a:solidFill>
                  <a:srgbClr val="002060"/>
                </a:solidFill>
              </a:rPr>
              <a:t>6 billets en euros sont imprimés </a:t>
            </a:r>
            <a:endParaRPr lang="fr-FR" dirty="0">
              <a:solidFill>
                <a:srgbClr val="002060"/>
              </a:solidFill>
            </a:endParaRPr>
          </a:p>
        </p:txBody>
      </p:sp>
      <p:grpSp>
        <p:nvGrpSpPr>
          <p:cNvPr id="57" name="Groupe 56"/>
          <p:cNvGrpSpPr/>
          <p:nvPr/>
        </p:nvGrpSpPr>
        <p:grpSpPr>
          <a:xfrm>
            <a:off x="788631" y="2004745"/>
            <a:ext cx="2219896" cy="405129"/>
            <a:chOff x="322849" y="1797905"/>
            <a:chExt cx="2219896" cy="405129"/>
          </a:xfrm>
        </p:grpSpPr>
        <p:pic>
          <p:nvPicPr>
            <p:cNvPr id="17" name="Image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2849" y="1803083"/>
              <a:ext cx="760348" cy="390362"/>
            </a:xfrm>
            <a:prstGeom prst="rect">
              <a:avLst/>
            </a:prstGeom>
          </p:spPr>
        </p:pic>
        <p:pic>
          <p:nvPicPr>
            <p:cNvPr id="18" name="Image 1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8849" y="1805563"/>
              <a:ext cx="750503" cy="390362"/>
            </a:xfrm>
            <a:prstGeom prst="rect">
              <a:avLst/>
            </a:prstGeom>
          </p:spPr>
        </p:pic>
        <p:pic>
          <p:nvPicPr>
            <p:cNvPr id="19" name="Image 1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52750" y="1805563"/>
              <a:ext cx="727049" cy="390362"/>
            </a:xfrm>
            <a:prstGeom prst="rect">
              <a:avLst/>
            </a:prstGeom>
          </p:spPr>
        </p:pic>
        <p:pic>
          <p:nvPicPr>
            <p:cNvPr id="20" name="Image 1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27567" y="1797905"/>
              <a:ext cx="712835" cy="390362"/>
            </a:xfrm>
            <a:prstGeom prst="rect">
              <a:avLst/>
            </a:prstGeom>
          </p:spPr>
        </p:pic>
        <p:pic>
          <p:nvPicPr>
            <p:cNvPr id="21" name="Imag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461885" y="1812672"/>
              <a:ext cx="746702" cy="390362"/>
            </a:xfrm>
            <a:prstGeom prst="rect">
              <a:avLst/>
            </a:prstGeom>
          </p:spPr>
        </p:pic>
        <p:pic>
          <p:nvPicPr>
            <p:cNvPr id="26" name="Image 25"/>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765602" y="1800839"/>
              <a:ext cx="777143" cy="390362"/>
            </a:xfrm>
            <a:prstGeom prst="rect">
              <a:avLst/>
            </a:prstGeom>
          </p:spPr>
        </p:pic>
      </p:grpSp>
      <p:grpSp>
        <p:nvGrpSpPr>
          <p:cNvPr id="47" name="Groupe 46"/>
          <p:cNvGrpSpPr/>
          <p:nvPr/>
        </p:nvGrpSpPr>
        <p:grpSpPr>
          <a:xfrm>
            <a:off x="348028" y="4019109"/>
            <a:ext cx="3063601" cy="886442"/>
            <a:chOff x="253409" y="4094935"/>
            <a:chExt cx="3063601" cy="886442"/>
          </a:xfrm>
        </p:grpSpPr>
        <p:pic>
          <p:nvPicPr>
            <p:cNvPr id="41" name="Picture 3"/>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8255" t="19231" r="27969" b="38421"/>
            <a:stretch/>
          </p:blipFill>
          <p:spPr bwMode="auto">
            <a:xfrm>
              <a:off x="271625" y="4463621"/>
              <a:ext cx="855942" cy="5174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2" name="Image 41" descr="Regarder 2~1.jpg"/>
            <p:cNvPicPr>
              <a:picLocks noChangeAspect="1"/>
            </p:cNvPicPr>
            <p:nvPr/>
          </p:nvPicPr>
          <p:blipFill>
            <a:blip r:embed="rId11" cstate="print"/>
            <a:stretch>
              <a:fillRect/>
            </a:stretch>
          </p:blipFill>
          <p:spPr>
            <a:xfrm>
              <a:off x="1348612" y="4499546"/>
              <a:ext cx="855155" cy="460769"/>
            </a:xfrm>
            <a:prstGeom prst="rect">
              <a:avLst/>
            </a:prstGeom>
          </p:spPr>
        </p:pic>
        <p:pic>
          <p:nvPicPr>
            <p:cNvPr id="43" name="Picture 3"/>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313" t="34024" r="38367" b="19147"/>
            <a:stretch/>
          </p:blipFill>
          <p:spPr bwMode="auto">
            <a:xfrm>
              <a:off x="2446783" y="4478485"/>
              <a:ext cx="855943" cy="502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 name="ZoneTexte 43"/>
            <p:cNvSpPr txBox="1"/>
            <p:nvPr/>
          </p:nvSpPr>
          <p:spPr>
            <a:xfrm>
              <a:off x="253409" y="4097930"/>
              <a:ext cx="935391" cy="369332"/>
            </a:xfrm>
            <a:prstGeom prst="rect">
              <a:avLst/>
            </a:prstGeom>
            <a:noFill/>
          </p:spPr>
          <p:txBody>
            <a:bodyPr wrap="square" rtlCol="0">
              <a:spAutoFit/>
            </a:bodyPr>
            <a:lstStyle/>
            <a:p>
              <a:r>
                <a:rPr lang="fr-FR" b="1" dirty="0" smtClean="0">
                  <a:solidFill>
                    <a:srgbClr val="712561"/>
                  </a:solidFill>
                </a:rPr>
                <a:t>T</a:t>
              </a:r>
              <a:r>
                <a:rPr lang="fr-FR" b="1" dirty="0" smtClean="0">
                  <a:solidFill>
                    <a:srgbClr val="002060"/>
                  </a:solidFill>
                </a:rPr>
                <a:t>oucher</a:t>
              </a:r>
              <a:endParaRPr lang="fr-FR" b="1" dirty="0">
                <a:solidFill>
                  <a:srgbClr val="002060"/>
                </a:solidFill>
              </a:endParaRPr>
            </a:p>
          </p:txBody>
        </p:sp>
        <p:sp>
          <p:nvSpPr>
            <p:cNvPr id="45" name="ZoneTexte 44"/>
            <p:cNvSpPr txBox="1"/>
            <p:nvPr/>
          </p:nvSpPr>
          <p:spPr>
            <a:xfrm>
              <a:off x="1281523" y="4094935"/>
              <a:ext cx="1094233" cy="369332"/>
            </a:xfrm>
            <a:prstGeom prst="rect">
              <a:avLst/>
            </a:prstGeom>
            <a:noFill/>
          </p:spPr>
          <p:txBody>
            <a:bodyPr wrap="square" rtlCol="0">
              <a:spAutoFit/>
            </a:bodyPr>
            <a:lstStyle/>
            <a:p>
              <a:r>
                <a:rPr lang="fr-FR" b="1" dirty="0" smtClean="0">
                  <a:solidFill>
                    <a:srgbClr val="712561"/>
                  </a:solidFill>
                </a:rPr>
                <a:t>R</a:t>
              </a:r>
              <a:r>
                <a:rPr lang="fr-FR" b="1" dirty="0" smtClean="0">
                  <a:solidFill>
                    <a:srgbClr val="002060"/>
                  </a:solidFill>
                </a:rPr>
                <a:t>egarder</a:t>
              </a:r>
              <a:endParaRPr lang="fr-FR" b="1" dirty="0">
                <a:solidFill>
                  <a:srgbClr val="002060"/>
                </a:solidFill>
              </a:endParaRPr>
            </a:p>
          </p:txBody>
        </p:sp>
        <p:sp>
          <p:nvSpPr>
            <p:cNvPr id="46" name="ZoneTexte 45"/>
            <p:cNvSpPr txBox="1"/>
            <p:nvPr/>
          </p:nvSpPr>
          <p:spPr>
            <a:xfrm>
              <a:off x="2376400" y="4109153"/>
              <a:ext cx="940610" cy="369332"/>
            </a:xfrm>
            <a:prstGeom prst="rect">
              <a:avLst/>
            </a:prstGeom>
            <a:noFill/>
          </p:spPr>
          <p:txBody>
            <a:bodyPr wrap="square" rtlCol="0">
              <a:spAutoFit/>
            </a:bodyPr>
            <a:lstStyle/>
            <a:p>
              <a:r>
                <a:rPr lang="fr-FR" b="1" dirty="0" smtClean="0">
                  <a:solidFill>
                    <a:srgbClr val="712561"/>
                  </a:solidFill>
                </a:rPr>
                <a:t>I</a:t>
              </a:r>
              <a:r>
                <a:rPr lang="fr-FR" b="1" dirty="0" smtClean="0">
                  <a:solidFill>
                    <a:srgbClr val="002060"/>
                  </a:solidFill>
                </a:rPr>
                <a:t>ncliner</a:t>
              </a:r>
              <a:endParaRPr lang="fr-FR" b="1" dirty="0">
                <a:solidFill>
                  <a:srgbClr val="002060"/>
                </a:solidFill>
              </a:endParaRPr>
            </a:p>
          </p:txBody>
        </p:sp>
      </p:grpSp>
      <p:sp>
        <p:nvSpPr>
          <p:cNvPr id="48" name="Rectangle 47"/>
          <p:cNvSpPr/>
          <p:nvPr/>
        </p:nvSpPr>
        <p:spPr>
          <a:xfrm>
            <a:off x="3463934" y="2982295"/>
            <a:ext cx="4572000" cy="646331"/>
          </a:xfrm>
          <a:prstGeom prst="rect">
            <a:avLst/>
          </a:prstGeom>
        </p:spPr>
        <p:txBody>
          <a:bodyPr>
            <a:spAutoFit/>
          </a:bodyPr>
          <a:lstStyle/>
          <a:p>
            <a:pPr algn="just"/>
            <a:r>
              <a:rPr lang="fr-FR" dirty="0">
                <a:solidFill>
                  <a:srgbClr val="002060"/>
                </a:solidFill>
              </a:rPr>
              <a:t>Les billets ont « cours légal », </a:t>
            </a:r>
            <a:r>
              <a:rPr lang="fr-FR" dirty="0" smtClean="0">
                <a:solidFill>
                  <a:srgbClr val="002060"/>
                </a:solidFill>
              </a:rPr>
              <a:t>ça veut dire </a:t>
            </a:r>
            <a:r>
              <a:rPr lang="fr-FR" dirty="0">
                <a:solidFill>
                  <a:srgbClr val="002060"/>
                </a:solidFill>
              </a:rPr>
              <a:t>que les commerçants sont obligés de les accepter</a:t>
            </a:r>
          </a:p>
        </p:txBody>
      </p:sp>
      <p:grpSp>
        <p:nvGrpSpPr>
          <p:cNvPr id="58" name="Groupe 57"/>
          <p:cNvGrpSpPr/>
          <p:nvPr/>
        </p:nvGrpSpPr>
        <p:grpSpPr>
          <a:xfrm>
            <a:off x="699596" y="2814447"/>
            <a:ext cx="2202716" cy="870392"/>
            <a:chOff x="692673" y="3076666"/>
            <a:chExt cx="2202716" cy="870392"/>
          </a:xfrm>
        </p:grpSpPr>
        <p:pic>
          <p:nvPicPr>
            <p:cNvPr id="49" name="Image 48"/>
            <p:cNvPicPr>
              <a:picLocks noChangeAspect="1"/>
            </p:cNvPicPr>
            <p:nvPr/>
          </p:nvPicPr>
          <p:blipFill>
            <a:blip r:embed="rId13"/>
            <a:stretch>
              <a:fillRect/>
            </a:stretch>
          </p:blipFill>
          <p:spPr>
            <a:xfrm>
              <a:off x="2045270" y="3135322"/>
              <a:ext cx="850119" cy="811736"/>
            </a:xfrm>
            <a:prstGeom prst="rect">
              <a:avLst/>
            </a:prstGeom>
          </p:spPr>
        </p:pic>
        <p:pic>
          <p:nvPicPr>
            <p:cNvPr id="50" name="Image 49"/>
            <p:cNvPicPr>
              <a:picLocks noChangeAspect="1"/>
            </p:cNvPicPr>
            <p:nvPr/>
          </p:nvPicPr>
          <p:blipFill>
            <a:blip r:embed="rId14"/>
            <a:stretch>
              <a:fillRect/>
            </a:stretch>
          </p:blipFill>
          <p:spPr>
            <a:xfrm>
              <a:off x="692673" y="3076666"/>
              <a:ext cx="765337" cy="860158"/>
            </a:xfrm>
            <a:prstGeom prst="rect">
              <a:avLst/>
            </a:prstGeom>
          </p:spPr>
        </p:pic>
        <p:pic>
          <p:nvPicPr>
            <p:cNvPr id="51" name="Image 50"/>
            <p:cNvPicPr>
              <a:picLocks noChangeAspect="1"/>
            </p:cNvPicPr>
            <p:nvPr/>
          </p:nvPicPr>
          <p:blipFill>
            <a:blip r:embed="rId15"/>
            <a:stretch>
              <a:fillRect/>
            </a:stretch>
          </p:blipFill>
          <p:spPr>
            <a:xfrm>
              <a:off x="1476725" y="3322532"/>
              <a:ext cx="591372" cy="571212"/>
            </a:xfrm>
            <a:prstGeom prst="rect">
              <a:avLst/>
            </a:prstGeom>
          </p:spPr>
        </p:pic>
      </p:grpSp>
      <p:grpSp>
        <p:nvGrpSpPr>
          <p:cNvPr id="59" name="Groupe 58"/>
          <p:cNvGrpSpPr/>
          <p:nvPr/>
        </p:nvGrpSpPr>
        <p:grpSpPr>
          <a:xfrm>
            <a:off x="882845" y="5247869"/>
            <a:ext cx="2080826" cy="930765"/>
            <a:chOff x="620684" y="5321647"/>
            <a:chExt cx="2080826" cy="930765"/>
          </a:xfrm>
        </p:grpSpPr>
        <p:pic>
          <p:nvPicPr>
            <p:cNvPr id="52" name="Image 51"/>
            <p:cNvPicPr>
              <a:picLocks noChangeAspect="1"/>
            </p:cNvPicPr>
            <p:nvPr/>
          </p:nvPicPr>
          <p:blipFill>
            <a:blip r:embed="rId16"/>
            <a:stretch>
              <a:fillRect/>
            </a:stretch>
          </p:blipFill>
          <p:spPr>
            <a:xfrm>
              <a:off x="620684" y="5321647"/>
              <a:ext cx="1277895" cy="930765"/>
            </a:xfrm>
            <a:prstGeom prst="rect">
              <a:avLst/>
            </a:prstGeom>
          </p:spPr>
        </p:pic>
        <p:pic>
          <p:nvPicPr>
            <p:cNvPr id="56" name="Image 55"/>
            <p:cNvPicPr>
              <a:picLocks noChangeAspect="1"/>
            </p:cNvPicPr>
            <p:nvPr/>
          </p:nvPicPr>
          <p:blipFill>
            <a:blip r:embed="rId17"/>
            <a:stretch>
              <a:fillRect/>
            </a:stretch>
          </p:blipFill>
          <p:spPr>
            <a:xfrm>
              <a:off x="1879829" y="5403473"/>
              <a:ext cx="821681" cy="847094"/>
            </a:xfrm>
            <a:prstGeom prst="rect">
              <a:avLst/>
            </a:prstGeom>
          </p:spPr>
        </p:pic>
      </p:grpSp>
      <p:sp>
        <p:nvSpPr>
          <p:cNvPr id="60" name="ZoneTexte 59"/>
          <p:cNvSpPr txBox="1"/>
          <p:nvPr/>
        </p:nvSpPr>
        <p:spPr>
          <a:xfrm>
            <a:off x="3463934" y="5526471"/>
            <a:ext cx="5486400" cy="646331"/>
          </a:xfrm>
          <a:prstGeom prst="rect">
            <a:avLst/>
          </a:prstGeom>
          <a:noFill/>
        </p:spPr>
        <p:txBody>
          <a:bodyPr wrap="square" rtlCol="0">
            <a:spAutoFit/>
          </a:bodyPr>
          <a:lstStyle/>
          <a:p>
            <a:r>
              <a:rPr lang="fr-FR" dirty="0" smtClean="0">
                <a:solidFill>
                  <a:srgbClr val="002060"/>
                </a:solidFill>
              </a:rPr>
              <a:t>Il est interdit de fabriquer une image d’un billet qui pourrait être confondue avec un vrai billet</a:t>
            </a:r>
            <a:endParaRPr lang="fr-FR" dirty="0">
              <a:solidFill>
                <a:srgbClr val="002060"/>
              </a:solidFill>
            </a:endParaRPr>
          </a:p>
        </p:txBody>
      </p:sp>
      <p:pic>
        <p:nvPicPr>
          <p:cNvPr id="35" name="Image 34"/>
          <p:cNvPicPr>
            <a:picLocks noChangeAspect="1"/>
          </p:cNvPicPr>
          <p:nvPr/>
        </p:nvPicPr>
        <p:blipFill>
          <a:blip r:embed="rId18"/>
          <a:stretch>
            <a:fillRect/>
          </a:stretch>
        </p:blipFill>
        <p:spPr>
          <a:xfrm>
            <a:off x="185688" y="185456"/>
            <a:ext cx="1309174" cy="1241278"/>
          </a:xfrm>
          <a:prstGeom prst="rect">
            <a:avLst/>
          </a:prstGeom>
        </p:spPr>
      </p:pic>
    </p:spTree>
    <p:extLst>
      <p:ext uri="{BB962C8B-B14F-4D97-AF65-F5344CB8AC3E}">
        <p14:creationId xmlns:p14="http://schemas.microsoft.com/office/powerpoint/2010/main" val="3440174464"/>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5542</TotalTime>
  <Words>4957</Words>
  <Application>Microsoft Office PowerPoint</Application>
  <PresentationFormat>Affichage à l'écran (4:3)</PresentationFormat>
  <Paragraphs>548</Paragraphs>
  <Slides>24</Slides>
  <Notes>24</Notes>
  <HiddenSlides>0</HiddenSlides>
  <MMClips>1</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24</vt:i4>
      </vt:variant>
    </vt:vector>
  </HeadingPairs>
  <TitlesOfParts>
    <vt:vector size="34" baseType="lpstr">
      <vt:lpstr>Arial</vt:lpstr>
      <vt:lpstr>Bahnschrift</vt:lpstr>
      <vt:lpstr>Calibri</vt:lpstr>
      <vt:lpstr>Calibri Light</vt:lpstr>
      <vt:lpstr>Lucida Sans Unicode</vt:lpstr>
      <vt:lpstr>Myanmar Text</vt:lpstr>
      <vt:lpstr>Myriad Pro</vt:lpstr>
      <vt:lpstr>Times</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Banque de France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JAILLOT Carole (UA 1446)</dc:creator>
  <cp:lastModifiedBy>JAILLOT Carole (UA 1446)</cp:lastModifiedBy>
  <cp:revision>257</cp:revision>
  <dcterms:created xsi:type="dcterms:W3CDTF">2022-02-21T10:16:57Z</dcterms:created>
  <dcterms:modified xsi:type="dcterms:W3CDTF">2023-12-18T08:52:30Z</dcterms:modified>
</cp:coreProperties>
</file>