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theme/theme8.xml" ContentType="application/vnd.openxmlformats-officedocument.theme+xml"/>
  <Override PartName="/ppt/slideLayouts/slideLayout24.xml" ContentType="application/vnd.openxmlformats-officedocument.presentationml.slideLayout+xml"/>
  <Override PartName="/ppt/theme/theme9.xml" ContentType="application/vnd.openxmlformats-officedocument.theme+xml"/>
  <Override PartName="/ppt/slideLayouts/slideLayout25.xml" ContentType="application/vnd.openxmlformats-officedocument.presentationml.slideLayout+xml"/>
  <Override PartName="/ppt/theme/theme10.xml" ContentType="application/vnd.openxmlformats-officedocument.theme+xml"/>
  <Override PartName="/ppt/slideLayouts/slideLayout26.xml" ContentType="application/vnd.openxmlformats-officedocument.presentationml.slideLayout+xml"/>
  <Override PartName="/ppt/theme/theme11.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 id="2147483658" r:id="rId2"/>
    <p:sldMasterId id="2147483662" r:id="rId3"/>
    <p:sldMasterId id="2147483664" r:id="rId4"/>
    <p:sldMasterId id="2147483747" r:id="rId5"/>
    <p:sldMasterId id="2147483761" r:id="rId6"/>
    <p:sldMasterId id="2147483765" r:id="rId7"/>
    <p:sldMasterId id="2147483746" r:id="rId8"/>
    <p:sldMasterId id="2147483763" r:id="rId9"/>
    <p:sldMasterId id="2147483676" r:id="rId10"/>
    <p:sldMasterId id="2147483672" r:id="rId11"/>
    <p:sldMasterId id="2147483782" r:id="rId12"/>
    <p:sldMasterId id="2147483797" r:id="rId13"/>
  </p:sldMasterIdLst>
  <p:notesMasterIdLst>
    <p:notesMasterId r:id="rId49"/>
  </p:notesMasterIdLst>
  <p:handoutMasterIdLst>
    <p:handoutMasterId r:id="rId50"/>
  </p:handoutMasterIdLst>
  <p:sldIdLst>
    <p:sldId id="256" r:id="rId14"/>
    <p:sldId id="540" r:id="rId15"/>
    <p:sldId id="601" r:id="rId16"/>
    <p:sldId id="568" r:id="rId17"/>
    <p:sldId id="574" r:id="rId18"/>
    <p:sldId id="569" r:id="rId19"/>
    <p:sldId id="570" r:id="rId20"/>
    <p:sldId id="576" r:id="rId21"/>
    <p:sldId id="581" r:id="rId22"/>
    <p:sldId id="591" r:id="rId23"/>
    <p:sldId id="593" r:id="rId24"/>
    <p:sldId id="597" r:id="rId25"/>
    <p:sldId id="598" r:id="rId26"/>
    <p:sldId id="592" r:id="rId27"/>
    <p:sldId id="596" r:id="rId28"/>
    <p:sldId id="608" r:id="rId29"/>
    <p:sldId id="595" r:id="rId30"/>
    <p:sldId id="599" r:id="rId31"/>
    <p:sldId id="600" r:id="rId32"/>
    <p:sldId id="609" r:id="rId33"/>
    <p:sldId id="610" r:id="rId34"/>
    <p:sldId id="582" r:id="rId35"/>
    <p:sldId id="589" r:id="rId36"/>
    <p:sldId id="603" r:id="rId37"/>
    <p:sldId id="602" r:id="rId38"/>
    <p:sldId id="583" r:id="rId39"/>
    <p:sldId id="605" r:id="rId40"/>
    <p:sldId id="606" r:id="rId41"/>
    <p:sldId id="607" r:id="rId42"/>
    <p:sldId id="611" r:id="rId43"/>
    <p:sldId id="612" r:id="rId44"/>
    <p:sldId id="561" r:id="rId45"/>
    <p:sldId id="586" r:id="rId46"/>
    <p:sldId id="587" r:id="rId47"/>
    <p:sldId id="327" r:id="rId48"/>
  </p:sldIdLst>
  <p:sldSz cx="12192000" cy="6858000"/>
  <p:notesSz cx="6799263" cy="9929813"/>
  <p:custShowLst>
    <p:custShow name="Pilier 1 - collégiens" id="0">
      <p:sldLst>
        <p:sld r:id="rId14"/>
      </p:sldLst>
    </p:custShow>
    <p:custShow name="Pilier 2 - Intervenants sociaux" id="1">
      <p:sldLst>
        <p:sld r:id="rId14"/>
        <p:sld r:id="rId48"/>
      </p:sldLst>
    </p:custShow>
    <p:custShow name="P2-intervenants sociaux 092020" id="2">
      <p:sldLst>
        <p:sld r:id="rId14"/>
        <p:sld r:id="rId48"/>
      </p:sldLst>
    </p:custShow>
  </p:custShow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0" userDrawn="1">
          <p15:clr>
            <a:srgbClr val="A4A3A4"/>
          </p15:clr>
        </p15:guide>
        <p15:guide id="2" pos="2691"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manuelle DUCROCQ" initials="ED" lastIdx="4" clrIdx="0"/>
  <p:cmAuthor id="1" name="COLOMBO Jessy (UA 1446)" initials="CJ(1" lastIdx="7" clrIdx="1">
    <p:extLst>
      <p:ext uri="{19B8F6BF-5375-455C-9EA6-DF929625EA0E}">
        <p15:presenceInfo xmlns:p15="http://schemas.microsoft.com/office/powerpoint/2012/main" userId="S-1-5-21-932784933-1916278750-2019186543-9180" providerId="AD"/>
      </p:ext>
    </p:extLst>
  </p:cmAuthor>
  <p:cmAuthor id="2" name="KRIN Joël (UA 1446)" initials="KJ(1" lastIdx="2" clrIdx="2">
    <p:extLst>
      <p:ext uri="{19B8F6BF-5375-455C-9EA6-DF929625EA0E}">
        <p15:presenceInfo xmlns:p15="http://schemas.microsoft.com/office/powerpoint/2012/main" userId="S-1-5-21-932784933-1916278750-2019186543-51015" providerId="AD"/>
      </p:ext>
    </p:extLst>
  </p:cmAuthor>
  <p:cmAuthor id="3" name="Olivier Giordano" initials="OG" lastIdx="16" clrIdx="3">
    <p:extLst>
      <p:ext uri="{19B8F6BF-5375-455C-9EA6-DF929625EA0E}">
        <p15:presenceInfo xmlns:p15="http://schemas.microsoft.com/office/powerpoint/2012/main" userId="Olivier Giordano" providerId="None"/>
      </p:ext>
    </p:extLst>
  </p:cmAuthor>
  <p:cmAuthor id="4" name="CAMPION Justine (DGSER DEF)" initials="CJ(D" lastIdx="12" clrIdx="4">
    <p:extLst>
      <p:ext uri="{19B8F6BF-5375-455C-9EA6-DF929625EA0E}">
        <p15:presenceInfo xmlns:p15="http://schemas.microsoft.com/office/powerpoint/2012/main" userId="S-1-5-21-2813002294-2535755234-2662097098-31682" providerId="AD"/>
      </p:ext>
    </p:extLst>
  </p:cmAuthor>
  <p:cmAuthor id="5" name="GIORDANO Olivier (DGSER DEF)" initials="GO(D" lastIdx="6" clrIdx="5">
    <p:extLst>
      <p:ext uri="{19B8F6BF-5375-455C-9EA6-DF929625EA0E}">
        <p15:presenceInfo xmlns:p15="http://schemas.microsoft.com/office/powerpoint/2012/main" userId="S-1-5-21-2813002294-2535755234-2662097098-26967" providerId="AD"/>
      </p:ext>
    </p:extLst>
  </p:cmAuthor>
  <p:cmAuthor id="6" name="VERWAERDE Pascal (DGSER DEF)" initials="VP(D" lastIdx="10" clrIdx="6">
    <p:extLst>
      <p:ext uri="{19B8F6BF-5375-455C-9EA6-DF929625EA0E}">
        <p15:presenceInfo xmlns:p15="http://schemas.microsoft.com/office/powerpoint/2012/main" userId="S-1-5-21-2813002294-2535755234-2662097098-257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6F17"/>
    <a:srgbClr val="C4C4C4"/>
    <a:srgbClr val="F5F5F5"/>
    <a:srgbClr val="1C3C73"/>
    <a:srgbClr val="CB2361"/>
    <a:srgbClr val="213B76"/>
    <a:srgbClr val="223D79"/>
    <a:srgbClr val="D2D8E3"/>
    <a:srgbClr val="203B76"/>
    <a:srgbClr val="203B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33" autoAdjust="0"/>
    <p:restoredTop sz="88930" autoAdjust="0"/>
  </p:normalViewPr>
  <p:slideViewPr>
    <p:cSldViewPr showGuides="1">
      <p:cViewPr varScale="1">
        <p:scale>
          <a:sx n="104" d="100"/>
          <a:sy n="104" d="100"/>
        </p:scale>
        <p:origin x="110" y="82"/>
      </p:cViewPr>
      <p:guideLst>
        <p:guide orient="horz" pos="4110"/>
        <p:guide pos="2691"/>
      </p:guideLst>
    </p:cSldViewPr>
  </p:slideViewPr>
  <p:outlineViewPr>
    <p:cViewPr>
      <p:scale>
        <a:sx n="33" d="100"/>
        <a:sy n="33" d="100"/>
      </p:scale>
      <p:origin x="0" y="-39030"/>
    </p:cViewPr>
  </p:outlineViewPr>
  <p:notesTextViewPr>
    <p:cViewPr>
      <p:scale>
        <a:sx n="125" d="100"/>
        <a:sy n="125" d="100"/>
      </p:scale>
      <p:origin x="0" y="0"/>
    </p:cViewPr>
  </p:notesTextViewPr>
  <p:sorterViewPr>
    <p:cViewPr>
      <p:scale>
        <a:sx n="125" d="100"/>
        <a:sy n="125" d="100"/>
      </p:scale>
      <p:origin x="0" y="-16843"/>
    </p:cViewPr>
  </p:sorterViewPr>
  <p:notesViewPr>
    <p:cSldViewPr showGuides="1">
      <p:cViewPr varScale="1">
        <p:scale>
          <a:sx n="69" d="100"/>
          <a:sy n="69" d="100"/>
        </p:scale>
        <p:origin x="3120" y="84"/>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8" Type="http://schemas.openxmlformats.org/officeDocument/2006/relationships/slideMaster" Target="slideMasters/slideMaster8.xml"/><Relationship Id="rId51" Type="http://schemas.openxmlformats.org/officeDocument/2006/relationships/commentAuthors" Target="commentAuthors.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1343" y="0"/>
            <a:ext cx="2946347" cy="496491"/>
          </a:xfrm>
          <a:prstGeom prst="rect">
            <a:avLst/>
          </a:prstGeom>
        </p:spPr>
        <p:txBody>
          <a:bodyPr vert="horz" lIns="91440" tIns="45720" rIns="91440" bIns="45720" rtlCol="0"/>
          <a:lstStyle>
            <a:lvl1pPr algn="r">
              <a:defRPr sz="1200"/>
            </a:lvl1pPr>
          </a:lstStyle>
          <a:p>
            <a:fld id="{CC18565B-9B0E-40E1-9F89-C35DE83DC713}" type="datetimeFigureOut">
              <a:rPr lang="fr-FR" smtClean="0"/>
              <a:t>04/10/2024</a:t>
            </a:fld>
            <a:endParaRPr lang="fr-FR"/>
          </a:p>
        </p:txBody>
      </p:sp>
      <p:sp>
        <p:nvSpPr>
          <p:cNvPr id="4" name="Espace réservé du pied de page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1343" y="9431599"/>
            <a:ext cx="2946347" cy="496491"/>
          </a:xfrm>
          <a:prstGeom prst="rect">
            <a:avLst/>
          </a:prstGeom>
        </p:spPr>
        <p:txBody>
          <a:bodyPr vert="horz" lIns="91440" tIns="45720" rIns="91440" bIns="45720" rtlCol="0" anchor="b"/>
          <a:lstStyle>
            <a:lvl1pPr algn="r">
              <a:defRPr sz="1200"/>
            </a:lvl1pPr>
          </a:lstStyle>
          <a:p>
            <a:fld id="{14C7452A-46E2-483D-BF8F-D94319DCBB0C}" type="slidenum">
              <a:rPr lang="fr-FR" smtClean="0"/>
              <a:t>‹N°›</a:t>
            </a:fld>
            <a:endParaRPr lang="fr-FR"/>
          </a:p>
        </p:txBody>
      </p:sp>
    </p:spTree>
    <p:extLst>
      <p:ext uri="{BB962C8B-B14F-4D97-AF65-F5344CB8AC3E}">
        <p14:creationId xmlns:p14="http://schemas.microsoft.com/office/powerpoint/2010/main" val="40563084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3" y="0"/>
            <a:ext cx="2946347" cy="496491"/>
          </a:xfrm>
          <a:prstGeom prst="rect">
            <a:avLst/>
          </a:prstGeom>
        </p:spPr>
        <p:txBody>
          <a:bodyPr vert="horz" lIns="91440" tIns="45720" rIns="91440" bIns="45720" rtlCol="0"/>
          <a:lstStyle>
            <a:lvl1pPr algn="r">
              <a:defRPr sz="1200"/>
            </a:lvl1pPr>
          </a:lstStyle>
          <a:p>
            <a:fld id="{B3151A2D-B02C-4F89-AD6A-459E07D42CCF}" type="datetimeFigureOut">
              <a:rPr lang="fr-FR" smtClean="0"/>
              <a:t>04/10/2024</a:t>
            </a:fld>
            <a:endParaRPr lang="fr-FR"/>
          </a:p>
        </p:txBody>
      </p:sp>
      <p:sp>
        <p:nvSpPr>
          <p:cNvPr id="4" name="Espace réservé de l'image des diapositives 3"/>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927" y="4716663"/>
            <a:ext cx="5439410" cy="4468416"/>
          </a:xfrm>
          <a:prstGeom prst="rect">
            <a:avLst/>
          </a:prstGeom>
        </p:spPr>
        <p:txBody>
          <a:bodyPr vert="horz" lIns="91440" tIns="45720" rIns="91440" bIns="45720" rtlCol="0"/>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pied de page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3" y="9431599"/>
            <a:ext cx="2946347" cy="496491"/>
          </a:xfrm>
          <a:prstGeom prst="rect">
            <a:avLst/>
          </a:prstGeom>
        </p:spPr>
        <p:txBody>
          <a:bodyPr vert="horz" lIns="91440" tIns="45720" rIns="91440" bIns="45720" rtlCol="0" anchor="b"/>
          <a:lstStyle>
            <a:lvl1pPr algn="r">
              <a:defRPr sz="1200"/>
            </a:lvl1pPr>
          </a:lstStyle>
          <a:p>
            <a:fld id="{7FADAAED-A6AA-4455-8E21-FCD3A4153FBA}" type="slidenum">
              <a:rPr lang="fr-FR" smtClean="0"/>
              <a:t>‹N°›</a:t>
            </a:fld>
            <a:endParaRPr lang="fr-FR"/>
          </a:p>
        </p:txBody>
      </p:sp>
    </p:spTree>
    <p:extLst>
      <p:ext uri="{BB962C8B-B14F-4D97-AF65-F5344CB8AC3E}">
        <p14:creationId xmlns:p14="http://schemas.microsoft.com/office/powerpoint/2010/main" val="4000860062"/>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yriad Pro"/>
        <a:ea typeface="+mn-ea"/>
        <a:cs typeface="+mn-cs"/>
      </a:defRPr>
    </a:lvl1pPr>
    <a:lvl2pPr marL="457200" algn="l" defTabSz="914400" rtl="0" eaLnBrk="1" latinLnBrk="0" hangingPunct="1">
      <a:defRPr sz="1100" kern="1200">
        <a:solidFill>
          <a:schemeClr val="tx1"/>
        </a:solidFill>
        <a:latin typeface="Myriad Pro"/>
        <a:ea typeface="+mn-ea"/>
        <a:cs typeface="+mn-cs"/>
      </a:defRPr>
    </a:lvl2pPr>
    <a:lvl3pPr marL="914400" algn="l" defTabSz="914400" rtl="0" eaLnBrk="1" latinLnBrk="0" hangingPunct="1">
      <a:defRPr sz="1100" kern="1200">
        <a:solidFill>
          <a:schemeClr val="tx1"/>
        </a:solidFill>
        <a:latin typeface="Myriad Pro"/>
        <a:ea typeface="+mn-ea"/>
        <a:cs typeface="+mn-cs"/>
      </a:defRPr>
    </a:lvl3pPr>
    <a:lvl4pPr marL="1371600" algn="l" defTabSz="914400" rtl="0" eaLnBrk="1" latinLnBrk="0" hangingPunct="1">
      <a:defRPr sz="1100" kern="1200">
        <a:solidFill>
          <a:schemeClr val="tx1"/>
        </a:solidFill>
        <a:latin typeface="Myriad Pro"/>
        <a:ea typeface="+mn-ea"/>
        <a:cs typeface="+mn-cs"/>
      </a:defRPr>
    </a:lvl4pPr>
    <a:lvl5pPr marL="1828800" algn="l" defTabSz="914400" rtl="0" eaLnBrk="1" latinLnBrk="0" hangingPunct="1">
      <a:defRPr sz="1100" kern="1200">
        <a:solidFill>
          <a:schemeClr val="tx1"/>
        </a:solidFill>
        <a:latin typeface="Myriad Pro"/>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8287" cy="3724275"/>
          </a:xfrm>
        </p:spPr>
      </p:sp>
      <p:sp>
        <p:nvSpPr>
          <p:cNvPr id="3" name="Espace réservé des commentaires 2"/>
          <p:cNvSpPr>
            <a:spLocks noGrp="1"/>
          </p:cNvSpPr>
          <p:nvPr>
            <p:ph type="body" idx="1"/>
          </p:nvPr>
        </p:nvSpPr>
        <p:spPr/>
        <p:txBody>
          <a:bodyPr/>
          <a:lstStyle/>
          <a:p>
            <a:r>
              <a:rPr lang="fr-FR" sz="1100" b="0" i="0" u="none" strike="noStrike" kern="1200" dirty="0" smtClean="0">
                <a:solidFill>
                  <a:schemeClr val="tx1"/>
                </a:solidFill>
                <a:effectLst/>
                <a:latin typeface="Myriad Pro"/>
                <a:ea typeface="+mn-ea"/>
                <a:cs typeface="+mn-cs"/>
              </a:rPr>
              <a:t>Auteurs des pictogrammes : </a:t>
            </a:r>
            <a:r>
              <a:rPr lang="fr-FR" sz="1100" b="0" i="0" u="none" strike="noStrike" kern="1200" dirty="0" err="1" smtClean="0">
                <a:solidFill>
                  <a:schemeClr val="tx1"/>
                </a:solidFill>
                <a:effectLst/>
                <a:latin typeface="Myriad Pro"/>
                <a:ea typeface="+mn-ea"/>
                <a:cs typeface="+mn-cs"/>
              </a:rPr>
              <a:t>Andinur</a:t>
            </a:r>
            <a:r>
              <a:rPr lang="fr-FR" sz="1100" b="0" i="0" u="none" strike="noStrike" kern="1200" dirty="0" smtClean="0">
                <a:solidFill>
                  <a:schemeClr val="tx1"/>
                </a:solidFill>
                <a:effectLst/>
                <a:latin typeface="Myriad Pro"/>
                <a:ea typeface="+mn-ea"/>
                <a:cs typeface="+mn-cs"/>
              </a:rPr>
              <a:t>, </a:t>
            </a:r>
            <a:r>
              <a:rPr lang="fr-FR" sz="1100" b="0" i="0" u="none" strike="noStrike" kern="1200" dirty="0" err="1" smtClean="0">
                <a:solidFill>
                  <a:schemeClr val="tx1"/>
                </a:solidFill>
                <a:effectLst/>
                <a:latin typeface="Myriad Pro"/>
                <a:ea typeface="+mn-ea"/>
                <a:cs typeface="+mn-cs"/>
              </a:rPr>
              <a:t>Chanut</a:t>
            </a:r>
            <a:r>
              <a:rPr lang="fr-FR" sz="1100" b="0" i="0" u="none" strike="noStrike" kern="1200" dirty="0" smtClean="0">
                <a:solidFill>
                  <a:schemeClr val="tx1"/>
                </a:solidFill>
                <a:effectLst/>
                <a:latin typeface="Myriad Pro"/>
                <a:ea typeface="+mn-ea"/>
                <a:cs typeface="+mn-cs"/>
              </a:rPr>
              <a:t>, </a:t>
            </a:r>
            <a:r>
              <a:rPr lang="fr-FR" sz="1100" b="0" i="0" u="none" strike="noStrike" kern="1200" dirty="0" err="1" smtClean="0">
                <a:solidFill>
                  <a:schemeClr val="tx1"/>
                </a:solidFill>
                <a:effectLst/>
                <a:latin typeface="Myriad Pro"/>
                <a:ea typeface="+mn-ea"/>
                <a:cs typeface="+mn-cs"/>
              </a:rPr>
              <a:t>Freepik</a:t>
            </a:r>
            <a:r>
              <a:rPr lang="fr-FR" sz="1100" b="0" i="0" u="none" strike="noStrike" kern="1200" dirty="0" smtClean="0">
                <a:solidFill>
                  <a:schemeClr val="tx1"/>
                </a:solidFill>
                <a:effectLst/>
                <a:latin typeface="Myriad Pro"/>
                <a:ea typeface="+mn-ea"/>
                <a:cs typeface="+mn-cs"/>
              </a:rPr>
              <a:t>, Yannick, </a:t>
            </a:r>
            <a:r>
              <a:rPr lang="fr-FR" sz="1100" b="0" i="0" u="none" strike="noStrike" kern="1200" dirty="0" err="1" smtClean="0">
                <a:solidFill>
                  <a:schemeClr val="tx1"/>
                </a:solidFill>
                <a:effectLst/>
                <a:latin typeface="Myriad Pro"/>
                <a:ea typeface="+mn-ea"/>
                <a:cs typeface="+mn-cs"/>
              </a:rPr>
              <a:t>Strlastudio</a:t>
            </a:r>
            <a:r>
              <a:rPr lang="fr-FR" sz="1100" b="0" i="0" u="none" strike="noStrike" kern="1200" dirty="0" smtClean="0">
                <a:solidFill>
                  <a:schemeClr val="tx1"/>
                </a:solidFill>
                <a:effectLst/>
                <a:latin typeface="Myriad Pro"/>
                <a:ea typeface="+mn-ea"/>
                <a:cs typeface="+mn-cs"/>
              </a:rPr>
              <a:t>,</a:t>
            </a:r>
            <a:r>
              <a:rPr lang="fr-FR" sz="1100" b="0" i="0" u="none" strike="noStrike" kern="1200" baseline="0" dirty="0" smtClean="0">
                <a:solidFill>
                  <a:schemeClr val="tx1"/>
                </a:solidFill>
                <a:effectLst/>
                <a:latin typeface="Myriad Pro"/>
                <a:ea typeface="+mn-ea"/>
                <a:cs typeface="+mn-cs"/>
              </a:rPr>
              <a:t> </a:t>
            </a:r>
            <a:r>
              <a:rPr lang="fr-FR" sz="1100" b="0" i="0" u="none" strike="noStrike" kern="1200" baseline="0" dirty="0" err="1" smtClean="0">
                <a:solidFill>
                  <a:schemeClr val="tx1"/>
                </a:solidFill>
                <a:effectLst/>
                <a:latin typeface="Myriad Pro"/>
                <a:ea typeface="+mn-ea"/>
                <a:cs typeface="+mn-cs"/>
              </a:rPr>
              <a:t>Those</a:t>
            </a:r>
            <a:r>
              <a:rPr lang="fr-FR" sz="1100" b="0" i="0" u="none" strike="noStrike" kern="1200" baseline="0" dirty="0" smtClean="0">
                <a:solidFill>
                  <a:schemeClr val="tx1"/>
                </a:solidFill>
                <a:effectLst/>
                <a:latin typeface="Myriad Pro"/>
                <a:ea typeface="+mn-ea"/>
                <a:cs typeface="+mn-cs"/>
              </a:rPr>
              <a:t> </a:t>
            </a:r>
            <a:r>
              <a:rPr lang="fr-FR" sz="1100" b="0" i="0" u="none" strike="noStrike" kern="1200" baseline="0" dirty="0" err="1" smtClean="0">
                <a:solidFill>
                  <a:schemeClr val="tx1"/>
                </a:solidFill>
                <a:effectLst/>
                <a:latin typeface="Myriad Pro"/>
                <a:ea typeface="+mn-ea"/>
                <a:cs typeface="+mn-cs"/>
              </a:rPr>
              <a:t>Icons</a:t>
            </a:r>
            <a:r>
              <a:rPr lang="fr-FR" sz="1100" b="0" i="0" u="none" strike="noStrike" kern="1200" baseline="0" dirty="0" smtClean="0">
                <a:solidFill>
                  <a:schemeClr val="tx1"/>
                </a:solidFill>
                <a:effectLst/>
                <a:latin typeface="Myriad Pro"/>
                <a:ea typeface="+mn-ea"/>
                <a:cs typeface="+mn-cs"/>
              </a:rPr>
              <a:t>, </a:t>
            </a:r>
            <a:r>
              <a:rPr lang="fr-FR" sz="1100" b="0" i="0" u="none" strike="noStrike" kern="1200" baseline="0" dirty="0" err="1" smtClean="0">
                <a:solidFill>
                  <a:schemeClr val="tx1"/>
                </a:solidFill>
                <a:effectLst/>
                <a:latin typeface="Myriad Pro"/>
                <a:ea typeface="+mn-ea"/>
                <a:cs typeface="+mn-cs"/>
              </a:rPr>
              <a:t>Becris</a:t>
            </a:r>
            <a:r>
              <a:rPr lang="fr-FR" sz="1100" b="0" i="0" u="none" strike="noStrike" kern="1200" baseline="0" dirty="0" smtClean="0">
                <a:solidFill>
                  <a:schemeClr val="tx1"/>
                </a:solidFill>
                <a:effectLst/>
                <a:latin typeface="Myriad Pro"/>
                <a:ea typeface="+mn-ea"/>
                <a:cs typeface="+mn-cs"/>
              </a:rPr>
              <a:t> et </a:t>
            </a:r>
            <a:r>
              <a:rPr lang="fr-FR" sz="1100" b="0" i="0" u="none" strike="noStrike" kern="1200" baseline="0" dirty="0" err="1" smtClean="0">
                <a:solidFill>
                  <a:schemeClr val="tx1"/>
                </a:solidFill>
                <a:effectLst/>
                <a:latin typeface="Myriad Pro"/>
                <a:ea typeface="+mn-ea"/>
                <a:cs typeface="+mn-cs"/>
              </a:rPr>
              <a:t>Vectors</a:t>
            </a:r>
            <a:r>
              <a:rPr lang="fr-FR" sz="1100" b="0" i="0" u="none" strike="noStrike" kern="1200" baseline="0" dirty="0" smtClean="0">
                <a:solidFill>
                  <a:schemeClr val="tx1"/>
                </a:solidFill>
                <a:effectLst/>
                <a:latin typeface="Myriad Pro"/>
                <a:ea typeface="+mn-ea"/>
                <a:cs typeface="+mn-cs"/>
              </a:rPr>
              <a:t> </a:t>
            </a:r>
            <a:r>
              <a:rPr lang="fr-FR" sz="1100" b="0" i="0" u="none" strike="noStrike" kern="1200" baseline="0" dirty="0" err="1" smtClean="0">
                <a:solidFill>
                  <a:schemeClr val="tx1"/>
                </a:solidFill>
                <a:effectLst/>
                <a:latin typeface="Myriad Pro"/>
                <a:ea typeface="+mn-ea"/>
                <a:cs typeface="+mn-cs"/>
              </a:rPr>
              <a:t>Market</a:t>
            </a:r>
            <a:r>
              <a:rPr lang="fr-FR" sz="1100" b="0" i="0" u="none" strike="noStrike" kern="1200" baseline="0" dirty="0" smtClean="0">
                <a:solidFill>
                  <a:schemeClr val="tx1"/>
                </a:solidFill>
                <a:effectLst/>
                <a:latin typeface="Myriad Pro"/>
                <a:ea typeface="+mn-ea"/>
                <a:cs typeface="+mn-cs"/>
              </a:rPr>
              <a:t> </a:t>
            </a:r>
            <a:r>
              <a:rPr lang="fr-FR" sz="1100" b="0" i="0" u="none" strike="noStrike" kern="1200" dirty="0" smtClean="0">
                <a:solidFill>
                  <a:schemeClr val="tx1"/>
                </a:solidFill>
                <a:effectLst/>
                <a:latin typeface="Myriad Pro"/>
                <a:ea typeface="+mn-ea"/>
                <a:cs typeface="+mn-cs"/>
              </a:rPr>
              <a:t>de www.flaticon.com.</a:t>
            </a:r>
            <a:endParaRPr lang="fr-FR" dirty="0"/>
          </a:p>
        </p:txBody>
      </p:sp>
      <p:sp>
        <p:nvSpPr>
          <p:cNvPr id="4" name="Espace réservé du numéro de diapositive 3"/>
          <p:cNvSpPr>
            <a:spLocks noGrp="1"/>
          </p:cNvSpPr>
          <p:nvPr>
            <p:ph type="sldNum" sz="quarter" idx="10"/>
          </p:nvPr>
        </p:nvSpPr>
        <p:spPr/>
        <p:txBody>
          <a:bodyPr/>
          <a:lstStyle/>
          <a:p>
            <a:fld id="{7FADAAED-A6AA-4455-8E21-FCD3A4153FBA}" type="slidenum">
              <a:rPr lang="fr-FR" smtClean="0"/>
              <a:t>1</a:t>
            </a:fld>
            <a:endParaRPr lang="fr-FR"/>
          </a:p>
        </p:txBody>
      </p:sp>
    </p:spTree>
    <p:extLst>
      <p:ext uri="{BB962C8B-B14F-4D97-AF65-F5344CB8AC3E}">
        <p14:creationId xmlns:p14="http://schemas.microsoft.com/office/powerpoint/2010/main" val="860544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C’est une fraude aux moyens de paiement</a:t>
            </a:r>
            <a:endParaRPr lang="fr-FR" dirty="0"/>
          </a:p>
        </p:txBody>
      </p:sp>
      <p:sp>
        <p:nvSpPr>
          <p:cNvPr id="4" name="Espace réservé du numéro de diapositive 3"/>
          <p:cNvSpPr>
            <a:spLocks noGrp="1"/>
          </p:cNvSpPr>
          <p:nvPr>
            <p:ph type="sldNum" sz="quarter" idx="10"/>
          </p:nvPr>
        </p:nvSpPr>
        <p:spPr/>
        <p:txBody>
          <a:bodyPr/>
          <a:lstStyle/>
          <a:p>
            <a:fld id="{7FADAAED-A6AA-4455-8E21-FCD3A4153FBA}" type="slidenum">
              <a:rPr lang="fr-FR" smtClean="0"/>
              <a:t>10</a:t>
            </a:fld>
            <a:endParaRPr lang="fr-FR"/>
          </a:p>
        </p:txBody>
      </p:sp>
    </p:spTree>
    <p:extLst>
      <p:ext uri="{BB962C8B-B14F-4D97-AF65-F5344CB8AC3E}">
        <p14:creationId xmlns:p14="http://schemas.microsoft.com/office/powerpoint/2010/main" val="236216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100" kern="1200" dirty="0" smtClean="0">
                <a:solidFill>
                  <a:schemeClr val="tx1"/>
                </a:solidFill>
                <a:effectLst/>
                <a:latin typeface="Myriad Pro"/>
                <a:ea typeface="+mn-ea"/>
                <a:cs typeface="+mn-cs"/>
              </a:rPr>
              <a:t>Glossaire :</a:t>
            </a:r>
          </a:p>
          <a:p>
            <a:r>
              <a:rPr lang="fr-FR" sz="1100" b="1" kern="1200" dirty="0" smtClean="0">
                <a:solidFill>
                  <a:schemeClr val="tx1"/>
                </a:solidFill>
                <a:effectLst/>
                <a:latin typeface="Myriad Pro"/>
                <a:ea typeface="+mn-ea"/>
                <a:cs typeface="+mn-cs"/>
              </a:rPr>
              <a:t>PIN</a:t>
            </a:r>
            <a:r>
              <a:rPr lang="fr-FR" sz="1100" kern="1200" dirty="0" smtClean="0">
                <a:solidFill>
                  <a:schemeClr val="tx1"/>
                </a:solidFill>
                <a:effectLst/>
                <a:latin typeface="Myriad Pro"/>
                <a:ea typeface="+mn-ea"/>
                <a:cs typeface="+mn-cs"/>
              </a:rPr>
              <a:t> : </a:t>
            </a:r>
            <a:r>
              <a:rPr lang="fr-FR" sz="1100" b="1" kern="1200" dirty="0" err="1" smtClean="0">
                <a:solidFill>
                  <a:schemeClr val="tx1"/>
                </a:solidFill>
                <a:effectLst/>
                <a:latin typeface="Myriad Pro"/>
                <a:ea typeface="+mn-ea"/>
                <a:cs typeface="+mn-cs"/>
              </a:rPr>
              <a:t>Personnal</a:t>
            </a:r>
            <a:r>
              <a:rPr lang="fr-FR" sz="1100" b="1" kern="1200" dirty="0" smtClean="0">
                <a:solidFill>
                  <a:schemeClr val="tx1"/>
                </a:solidFill>
                <a:effectLst/>
                <a:latin typeface="Myriad Pro"/>
                <a:ea typeface="+mn-ea"/>
                <a:cs typeface="+mn-cs"/>
              </a:rPr>
              <a:t> Identification </a:t>
            </a:r>
            <a:r>
              <a:rPr lang="fr-FR" sz="1100" b="1" kern="1200" dirty="0" err="1" smtClean="0">
                <a:solidFill>
                  <a:schemeClr val="tx1"/>
                </a:solidFill>
                <a:effectLst/>
                <a:latin typeface="Myriad Pro"/>
                <a:ea typeface="+mn-ea"/>
                <a:cs typeface="+mn-cs"/>
              </a:rPr>
              <a:t>Number</a:t>
            </a:r>
            <a:r>
              <a:rPr lang="fr-FR" sz="1100" kern="1200" dirty="0" smtClean="0">
                <a:solidFill>
                  <a:schemeClr val="tx1"/>
                </a:solidFill>
                <a:effectLst/>
                <a:latin typeface="Myriad Pro"/>
                <a:ea typeface="+mn-ea"/>
                <a:cs typeface="+mn-cs"/>
              </a:rPr>
              <a:t>, </a:t>
            </a:r>
            <a:r>
              <a:rPr lang="fr-FR" sz="1100" kern="1200" dirty="0" err="1" smtClean="0">
                <a:solidFill>
                  <a:schemeClr val="tx1"/>
                </a:solidFill>
                <a:effectLst/>
                <a:latin typeface="Myriad Pro"/>
                <a:ea typeface="+mn-ea"/>
                <a:cs typeface="+mn-cs"/>
              </a:rPr>
              <a:t>ie</a:t>
            </a:r>
            <a:r>
              <a:rPr lang="fr-FR" sz="1100" kern="1200" dirty="0" smtClean="0">
                <a:solidFill>
                  <a:schemeClr val="tx1"/>
                </a:solidFill>
                <a:effectLst/>
                <a:latin typeface="Myriad Pro"/>
                <a:ea typeface="+mn-ea"/>
                <a:cs typeface="+mn-cs"/>
              </a:rPr>
              <a:t>: </a:t>
            </a:r>
            <a:r>
              <a:rPr lang="fr-FR" sz="1100" kern="1200" baseline="0" dirty="0" smtClean="0">
                <a:solidFill>
                  <a:schemeClr val="tx1"/>
                </a:solidFill>
                <a:effectLst/>
                <a:latin typeface="Myriad Pro"/>
                <a:ea typeface="+mn-ea"/>
                <a:cs typeface="+mn-cs"/>
              </a:rPr>
              <a:t> le code confidentiel; </a:t>
            </a:r>
          </a:p>
          <a:p>
            <a:r>
              <a:rPr lang="fr-FR" sz="1100" kern="1200" dirty="0" smtClean="0">
                <a:solidFill>
                  <a:schemeClr val="tx1"/>
                </a:solidFill>
                <a:effectLst/>
                <a:latin typeface="Myriad Pro"/>
                <a:ea typeface="+mn-ea"/>
                <a:cs typeface="+mn-cs"/>
              </a:rPr>
              <a:t>Numéro : série de 16 chiffres embossés</a:t>
            </a:r>
            <a:r>
              <a:rPr lang="fr-FR" sz="1100" kern="1200" baseline="0" dirty="0" smtClean="0">
                <a:solidFill>
                  <a:schemeClr val="tx1"/>
                </a:solidFill>
                <a:effectLst/>
                <a:latin typeface="Myriad Pro"/>
                <a:ea typeface="+mn-ea"/>
                <a:cs typeface="+mn-cs"/>
              </a:rPr>
              <a:t> sur la carte</a:t>
            </a:r>
          </a:p>
          <a:p>
            <a:r>
              <a:rPr lang="fr-FR" sz="1100" b="1" kern="1200" baseline="0" dirty="0" smtClean="0">
                <a:solidFill>
                  <a:schemeClr val="tx1"/>
                </a:solidFill>
                <a:effectLst/>
                <a:latin typeface="Myriad Pro"/>
                <a:ea typeface="+mn-ea"/>
                <a:cs typeface="+mn-cs"/>
              </a:rPr>
              <a:t>CVV</a:t>
            </a:r>
            <a:r>
              <a:rPr lang="fr-FR" sz="1100" kern="1200" baseline="0" dirty="0" smtClean="0">
                <a:solidFill>
                  <a:schemeClr val="tx1"/>
                </a:solidFill>
                <a:effectLst/>
                <a:latin typeface="Myriad Pro"/>
                <a:ea typeface="+mn-ea"/>
                <a:cs typeface="+mn-cs"/>
              </a:rPr>
              <a:t> : </a:t>
            </a:r>
            <a:r>
              <a:rPr lang="fr-FR" sz="1100" b="1" i="0" kern="1200" dirty="0" err="1" smtClean="0">
                <a:solidFill>
                  <a:schemeClr val="tx1"/>
                </a:solidFill>
                <a:effectLst/>
                <a:latin typeface="Myriad Pro"/>
                <a:ea typeface="+mn-ea"/>
                <a:cs typeface="+mn-cs"/>
              </a:rPr>
              <a:t>Card</a:t>
            </a:r>
            <a:r>
              <a:rPr lang="fr-FR" sz="1100" b="1" i="0" kern="1200" dirty="0" smtClean="0">
                <a:solidFill>
                  <a:schemeClr val="tx1"/>
                </a:solidFill>
                <a:effectLst/>
                <a:latin typeface="Myriad Pro"/>
                <a:ea typeface="+mn-ea"/>
                <a:cs typeface="+mn-cs"/>
              </a:rPr>
              <a:t> Validation Value </a:t>
            </a:r>
            <a:r>
              <a:rPr lang="fr-FR" sz="1100" kern="1200" baseline="0" dirty="0" smtClean="0">
                <a:solidFill>
                  <a:schemeClr val="tx1"/>
                </a:solidFill>
                <a:effectLst/>
                <a:latin typeface="Myriad Pro"/>
                <a:ea typeface="+mn-ea"/>
                <a:cs typeface="+mn-cs"/>
              </a:rPr>
              <a:t>appellation générique du code à 3 chiffres  inscrit au dos de la carte, appelé également cryptogramme visuel. Nécessaire pour les transactions à distance. A noter que  pour les cartes American express, le CVV a 4 chiffres et est inscrit à l’avant de la carte.</a:t>
            </a:r>
          </a:p>
          <a:p>
            <a:r>
              <a:rPr lang="fr-FR" sz="1100" b="1" kern="1200" baseline="0" dirty="0" smtClean="0">
                <a:solidFill>
                  <a:schemeClr val="tx1"/>
                </a:solidFill>
                <a:effectLst/>
                <a:latin typeface="Myriad Pro"/>
                <a:ea typeface="+mn-ea"/>
                <a:cs typeface="+mn-cs"/>
              </a:rPr>
              <a:t>DAB</a:t>
            </a:r>
            <a:r>
              <a:rPr lang="fr-FR" sz="1100" kern="1200" baseline="0" dirty="0" smtClean="0">
                <a:solidFill>
                  <a:schemeClr val="tx1"/>
                </a:solidFill>
                <a:effectLst/>
                <a:latin typeface="Myriad Pro"/>
                <a:ea typeface="+mn-ea"/>
                <a:cs typeface="+mn-cs"/>
              </a:rPr>
              <a:t>  Distributeur automatique de billets ( un GAB Guichet automatique de banque permet de faire diverses opérations bancaires, virements, commande de chéquiers </a:t>
            </a:r>
            <a:r>
              <a:rPr lang="fr-FR" sz="1100" kern="1200" baseline="0" dirty="0" err="1" smtClean="0">
                <a:solidFill>
                  <a:schemeClr val="tx1"/>
                </a:solidFill>
                <a:effectLst/>
                <a:latin typeface="Myriad Pro"/>
                <a:ea typeface="+mn-ea"/>
                <a:cs typeface="+mn-cs"/>
              </a:rPr>
              <a:t>etc</a:t>
            </a:r>
            <a:r>
              <a:rPr lang="fr-FR" sz="1100" kern="1200" baseline="0" dirty="0" smtClean="0">
                <a:solidFill>
                  <a:schemeClr val="tx1"/>
                </a:solidFill>
                <a:effectLst/>
                <a:latin typeface="Myriad Pro"/>
                <a:ea typeface="+mn-ea"/>
                <a:cs typeface="+mn-cs"/>
              </a:rPr>
              <a:t>)</a:t>
            </a:r>
          </a:p>
          <a:p>
            <a:endParaRPr lang="fr-FR" sz="1100" kern="1200" dirty="0" smtClean="0">
              <a:solidFill>
                <a:schemeClr val="tx1"/>
              </a:solidFill>
              <a:effectLst/>
              <a:latin typeface="Myriad Pro"/>
              <a:ea typeface="+mn-ea"/>
              <a:cs typeface="+mn-cs"/>
            </a:endParaRPr>
          </a:p>
          <a:p>
            <a:r>
              <a:rPr lang="fr-FR" sz="1100" b="1" kern="1200" dirty="0" smtClean="0">
                <a:solidFill>
                  <a:schemeClr val="tx1"/>
                </a:solidFill>
                <a:effectLst/>
                <a:latin typeface="Myriad Pro"/>
                <a:ea typeface="+mn-ea"/>
                <a:cs typeface="+mn-cs"/>
              </a:rPr>
              <a:t>Pour les opérations au DAB</a:t>
            </a:r>
            <a:r>
              <a:rPr lang="fr-FR" sz="1100" b="1" kern="1200" baseline="0" dirty="0" smtClean="0">
                <a:solidFill>
                  <a:schemeClr val="tx1"/>
                </a:solidFill>
                <a:effectLst/>
                <a:latin typeface="Myriad Pro"/>
                <a:ea typeface="+mn-ea"/>
                <a:cs typeface="+mn-cs"/>
              </a:rPr>
              <a:t> ou chez les commerçants :</a:t>
            </a:r>
            <a:endParaRPr lang="fr-FR" sz="1100" b="1" kern="1200" dirty="0" smtClean="0">
              <a:solidFill>
                <a:schemeClr val="tx1"/>
              </a:solidFill>
              <a:effectLst/>
              <a:latin typeface="Myriad Pro"/>
              <a:ea typeface="+mn-ea"/>
              <a:cs typeface="+mn-cs"/>
            </a:endParaRPr>
          </a:p>
          <a:p>
            <a:pPr marL="171450" indent="-171450">
              <a:buFont typeface="Arial" panose="020B0604020202020204" pitchFamily="34" charset="0"/>
              <a:buChar char="•"/>
            </a:pPr>
            <a:r>
              <a:rPr lang="fr-FR" sz="1100" kern="1200" dirty="0" smtClean="0">
                <a:solidFill>
                  <a:schemeClr val="tx1"/>
                </a:solidFill>
                <a:effectLst/>
                <a:latin typeface="Myriad Pro"/>
                <a:ea typeface="+mn-ea"/>
                <a:cs typeface="+mn-cs"/>
              </a:rPr>
              <a:t>Masquer la saisie de son code PIN (ne pas faire d’opération si une personne est dans une proximité insistante). </a:t>
            </a:r>
          </a:p>
          <a:p>
            <a:pPr marL="171450" indent="-171450">
              <a:buFont typeface="Arial" panose="020B0604020202020204" pitchFamily="34" charset="0"/>
              <a:buChar char="•"/>
            </a:pPr>
            <a:r>
              <a:rPr lang="fr-FR" sz="1100" kern="1200" dirty="0" smtClean="0">
                <a:solidFill>
                  <a:schemeClr val="tx1"/>
                </a:solidFill>
                <a:effectLst/>
                <a:latin typeface="Myriad Pro"/>
                <a:ea typeface="+mn-ea"/>
                <a:cs typeface="+mn-cs"/>
              </a:rPr>
              <a:t>Vérifier que le DAB n’a pas été piégé avec l’ajout d’un dispositif technique (</a:t>
            </a:r>
            <a:r>
              <a:rPr lang="fr-FR" sz="1100" kern="1200" dirty="0" err="1" smtClean="0">
                <a:solidFill>
                  <a:schemeClr val="tx1"/>
                </a:solidFill>
                <a:effectLst/>
                <a:latin typeface="Myriad Pro"/>
                <a:ea typeface="+mn-ea"/>
                <a:cs typeface="+mn-cs"/>
              </a:rPr>
              <a:t>skimming</a:t>
            </a:r>
            <a:r>
              <a:rPr lang="fr-FR" sz="1100" kern="1200" dirty="0" smtClean="0">
                <a:solidFill>
                  <a:schemeClr val="tx1"/>
                </a:solidFill>
                <a:effectLst/>
                <a:latin typeface="Myriad Pro"/>
                <a:ea typeface="+mn-ea"/>
                <a:cs typeface="+mn-cs"/>
              </a:rPr>
              <a:t>) Faire attention au vol par distraction (vol de la carte lors d’un retrait par le complice de la personne qui vous demande par exemple un renseignement)</a:t>
            </a:r>
          </a:p>
          <a:p>
            <a:endParaRPr lang="fr-FR" sz="1100" b="1" kern="1200" dirty="0" smtClean="0">
              <a:solidFill>
                <a:schemeClr val="tx1"/>
              </a:solidFill>
              <a:effectLst/>
              <a:latin typeface="Myriad Pro"/>
              <a:ea typeface="+mn-ea"/>
              <a:cs typeface="+mn-cs"/>
            </a:endParaRPr>
          </a:p>
          <a:p>
            <a:r>
              <a:rPr lang="fr-FR" sz="1100" b="1" kern="1200" dirty="0" smtClean="0">
                <a:solidFill>
                  <a:schemeClr val="tx1"/>
                </a:solidFill>
                <a:effectLst/>
                <a:latin typeface="Myriad Pro"/>
                <a:ea typeface="+mn-ea"/>
                <a:cs typeface="+mn-cs"/>
              </a:rPr>
              <a:t>Pour les opérations sur</a:t>
            </a:r>
            <a:r>
              <a:rPr lang="fr-FR" sz="1100" b="1" kern="1200" baseline="0" dirty="0" smtClean="0">
                <a:solidFill>
                  <a:schemeClr val="tx1"/>
                </a:solidFill>
                <a:effectLst/>
                <a:latin typeface="Myriad Pro"/>
                <a:ea typeface="+mn-ea"/>
                <a:cs typeface="+mn-cs"/>
              </a:rPr>
              <a:t> internet :</a:t>
            </a:r>
            <a:endParaRPr lang="fr-FR" sz="1100" b="1" kern="1200" dirty="0" smtClean="0">
              <a:solidFill>
                <a:schemeClr val="tx1"/>
              </a:solidFill>
              <a:effectLst/>
              <a:latin typeface="Myriad Pro"/>
              <a:ea typeface="+mn-ea"/>
              <a:cs typeface="+mn-cs"/>
            </a:endParaRPr>
          </a:p>
          <a:p>
            <a:pPr marL="171450" indent="-171450">
              <a:buFont typeface="Arial" panose="020B0604020202020204" pitchFamily="34" charset="0"/>
              <a:buChar char="•"/>
            </a:pPr>
            <a:r>
              <a:rPr lang="fr-FR" sz="1100" kern="1200" dirty="0" smtClean="0">
                <a:solidFill>
                  <a:schemeClr val="tx1"/>
                </a:solidFill>
                <a:effectLst/>
                <a:latin typeface="Myriad Pro"/>
                <a:ea typeface="+mn-ea"/>
                <a:cs typeface="+mn-cs"/>
              </a:rPr>
              <a:t>Au</a:t>
            </a:r>
            <a:r>
              <a:rPr lang="fr-FR" sz="1100" kern="1200" baseline="0" dirty="0" smtClean="0">
                <a:solidFill>
                  <a:schemeClr val="tx1"/>
                </a:solidFill>
                <a:effectLst/>
                <a:latin typeface="Myriad Pro"/>
                <a:ea typeface="+mn-ea"/>
                <a:cs typeface="+mn-cs"/>
              </a:rPr>
              <a:t> moment du paiement, vérifier que le site est bien sécurisé (https et cadenas)</a:t>
            </a:r>
            <a:endParaRPr lang="fr-FR" sz="1100" kern="1200" dirty="0" smtClean="0">
              <a:solidFill>
                <a:schemeClr val="tx1"/>
              </a:solidFill>
              <a:effectLst/>
              <a:latin typeface="Myriad Pro"/>
              <a:ea typeface="+mn-ea"/>
              <a:cs typeface="+mn-cs"/>
            </a:endParaRPr>
          </a:p>
          <a:p>
            <a:pPr marL="171450" indent="-171450">
              <a:buFont typeface="Arial" panose="020B0604020202020204" pitchFamily="34" charset="0"/>
              <a:buChar char="•"/>
            </a:pPr>
            <a:r>
              <a:rPr lang="fr-FR" sz="1100" kern="1200" dirty="0" smtClean="0">
                <a:solidFill>
                  <a:schemeClr val="tx1"/>
                </a:solidFill>
                <a:effectLst/>
                <a:latin typeface="Myriad Pro"/>
                <a:ea typeface="+mn-ea"/>
                <a:cs typeface="+mn-cs"/>
              </a:rPr>
              <a:t>Ne pas enregistrer sa carte sur les sites marchands</a:t>
            </a:r>
          </a:p>
          <a:p>
            <a:pPr marL="171450" indent="-171450">
              <a:buFont typeface="Arial" panose="020B0604020202020204" pitchFamily="34" charset="0"/>
              <a:buChar char="•"/>
            </a:pPr>
            <a:r>
              <a:rPr lang="fr-FR" sz="1100" kern="1200" dirty="0" smtClean="0">
                <a:solidFill>
                  <a:schemeClr val="tx1"/>
                </a:solidFill>
                <a:effectLst/>
                <a:latin typeface="Myriad Pro"/>
                <a:ea typeface="+mn-ea"/>
                <a:cs typeface="+mn-cs"/>
              </a:rPr>
              <a:t>Utiliser des cartes virtuelles (c'est un numéro de carte bancaire qui permet de ne pas utiliser son vrai numéro de carte. C'est un service fourni par sa banque connu sous le nom de </a:t>
            </a:r>
            <a:r>
              <a:rPr lang="fr-FR" sz="1100" kern="1200" dirty="0" err="1" smtClean="0">
                <a:solidFill>
                  <a:schemeClr val="tx1"/>
                </a:solidFill>
                <a:effectLst/>
                <a:latin typeface="Myriad Pro"/>
                <a:ea typeface="+mn-ea"/>
                <a:cs typeface="+mn-cs"/>
              </a:rPr>
              <a:t>e-carte</a:t>
            </a:r>
            <a:r>
              <a:rPr lang="fr-FR" sz="1100" kern="1200" dirty="0" smtClean="0">
                <a:solidFill>
                  <a:schemeClr val="tx1"/>
                </a:solidFill>
                <a:effectLst/>
                <a:latin typeface="Myriad Pro"/>
                <a:ea typeface="+mn-ea"/>
                <a:cs typeface="+mn-cs"/>
              </a:rPr>
              <a:t> bleue)</a:t>
            </a:r>
          </a:p>
        </p:txBody>
      </p:sp>
      <p:sp>
        <p:nvSpPr>
          <p:cNvPr id="4" name="Espace réservé du numéro de diapositive 3"/>
          <p:cNvSpPr>
            <a:spLocks noGrp="1"/>
          </p:cNvSpPr>
          <p:nvPr>
            <p:ph type="sldNum" sz="quarter" idx="10"/>
          </p:nvPr>
        </p:nvSpPr>
        <p:spPr/>
        <p:txBody>
          <a:bodyPr/>
          <a:lstStyle/>
          <a:p>
            <a:fld id="{7FADAAED-A6AA-4455-8E21-FCD3A4153FBA}" type="slidenum">
              <a:rPr lang="fr-FR" smtClean="0"/>
              <a:t>11</a:t>
            </a:fld>
            <a:endParaRPr lang="fr-FR"/>
          </a:p>
        </p:txBody>
      </p:sp>
    </p:spTree>
    <p:extLst>
      <p:ext uri="{BB962C8B-B14F-4D97-AF65-F5344CB8AC3E}">
        <p14:creationId xmlns:p14="http://schemas.microsoft.com/office/powerpoint/2010/main" val="3944843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C’est une usurpation</a:t>
            </a:r>
            <a:r>
              <a:rPr lang="fr-FR" baseline="0" dirty="0" smtClean="0"/>
              <a:t> d’</a:t>
            </a:r>
            <a:r>
              <a:rPr lang="fr-FR" baseline="0" dirty="0" err="1" smtClean="0"/>
              <a:t>identitié</a:t>
            </a:r>
            <a:endParaRPr lang="fr-FR" dirty="0"/>
          </a:p>
        </p:txBody>
      </p:sp>
      <p:sp>
        <p:nvSpPr>
          <p:cNvPr id="4" name="Espace réservé du numéro de diapositive 3"/>
          <p:cNvSpPr>
            <a:spLocks noGrp="1"/>
          </p:cNvSpPr>
          <p:nvPr>
            <p:ph type="sldNum" sz="quarter" idx="10"/>
          </p:nvPr>
        </p:nvSpPr>
        <p:spPr/>
        <p:txBody>
          <a:bodyPr/>
          <a:lstStyle/>
          <a:p>
            <a:fld id="{7FADAAED-A6AA-4455-8E21-FCD3A4153FBA}" type="slidenum">
              <a:rPr lang="fr-FR" smtClean="0"/>
              <a:t>12</a:t>
            </a:fld>
            <a:endParaRPr lang="fr-FR"/>
          </a:p>
        </p:txBody>
      </p:sp>
    </p:spTree>
    <p:extLst>
      <p:ext uri="{BB962C8B-B14F-4D97-AF65-F5344CB8AC3E}">
        <p14:creationId xmlns:p14="http://schemas.microsoft.com/office/powerpoint/2010/main" val="2605189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b="1"/>
            </a:pPr>
            <a:r>
              <a:rPr lang="fr-FR" b="0" dirty="0" smtClean="0"/>
              <a:t>Les informations personnelles permettent souvent de réinitialiser des mots de passe ou des comptes (prénom de ma mère,</a:t>
            </a:r>
            <a:r>
              <a:rPr lang="fr-FR" b="0" baseline="0" dirty="0" smtClean="0"/>
              <a:t> animal favori,  etc.)</a:t>
            </a:r>
          </a:p>
          <a:p>
            <a:pPr marL="0" marR="0" lvl="0" indent="0" algn="just" defTabSz="914400" rtl="0" eaLnBrk="1" fontAlgn="auto" latinLnBrk="0" hangingPunct="1">
              <a:lnSpc>
                <a:spcPct val="100000"/>
              </a:lnSpc>
              <a:spcBef>
                <a:spcPts val="0"/>
              </a:spcBef>
              <a:spcAft>
                <a:spcPts val="0"/>
              </a:spcAft>
              <a:buClrTx/>
              <a:buSzTx/>
              <a:buFontTx/>
              <a:buNone/>
              <a:tabLst/>
              <a:defRPr b="1"/>
            </a:pPr>
            <a:endParaRPr lang="fr-FR" b="0" baseline="0" dirty="0" smtClean="0"/>
          </a:p>
          <a:p>
            <a:pPr marL="0" marR="0" lvl="0" indent="0" algn="just" defTabSz="914400" rtl="0" eaLnBrk="1" fontAlgn="auto" latinLnBrk="0" hangingPunct="1">
              <a:lnSpc>
                <a:spcPct val="100000"/>
              </a:lnSpc>
              <a:spcBef>
                <a:spcPts val="0"/>
              </a:spcBef>
              <a:spcAft>
                <a:spcPts val="0"/>
              </a:spcAft>
              <a:buClrTx/>
              <a:buSzTx/>
              <a:buFontTx/>
              <a:buNone/>
              <a:tabLst/>
              <a:defRPr b="1"/>
            </a:pPr>
            <a:r>
              <a:rPr lang="fr-FR" b="0" baseline="0" dirty="0" smtClean="0"/>
              <a:t>Vos poubelles sont une mise d’or, elles peuvent contenir des relevés de comptes, des états de remboursement CPAM ou mutuelle, des factures</a:t>
            </a:r>
          </a:p>
          <a:p>
            <a:pPr marL="0" marR="0" lvl="0" indent="0" algn="just" defTabSz="914400" rtl="0" eaLnBrk="1" fontAlgn="auto" latinLnBrk="0" hangingPunct="1">
              <a:lnSpc>
                <a:spcPct val="100000"/>
              </a:lnSpc>
              <a:spcBef>
                <a:spcPts val="0"/>
              </a:spcBef>
              <a:spcAft>
                <a:spcPts val="0"/>
              </a:spcAft>
              <a:buClrTx/>
              <a:buSzTx/>
              <a:buFontTx/>
              <a:buNone/>
              <a:tabLst/>
              <a:defRPr b="1"/>
            </a:pPr>
            <a:endParaRPr lang="fr-FR" b="0" baseline="0" dirty="0" smtClean="0"/>
          </a:p>
          <a:p>
            <a:pPr marL="0" marR="0" lvl="0" indent="0" algn="just" defTabSz="914400" rtl="0" eaLnBrk="1" fontAlgn="auto" latinLnBrk="0" hangingPunct="1">
              <a:lnSpc>
                <a:spcPct val="100000"/>
              </a:lnSpc>
              <a:spcBef>
                <a:spcPts val="0"/>
              </a:spcBef>
              <a:spcAft>
                <a:spcPts val="0"/>
              </a:spcAft>
              <a:buClrTx/>
              <a:buSzTx/>
              <a:buFontTx/>
              <a:buNone/>
              <a:tabLst/>
              <a:defRPr b="1"/>
            </a:pPr>
            <a:r>
              <a:rPr lang="fr-FR" b="0" baseline="0" dirty="0" smtClean="0"/>
              <a:t>Pour le marquage des documents, le service </a:t>
            </a:r>
            <a:r>
              <a:rPr lang="fr-FR" b="1" baseline="0" dirty="0" smtClean="0"/>
              <a:t>filigrane.beta.gouv.fr </a:t>
            </a:r>
            <a:r>
              <a:rPr lang="fr-FR" b="0" baseline="0" dirty="0" smtClean="0"/>
              <a:t>permet d’insérer un filigrane dans votre pièce d’identité ou tout autre document qui pourrait être utilisé dans le cadre d’une usurpation d’identité (Bulletin de salaire, justificatif de domicile, document fiscal…) . (Voir  </a:t>
            </a:r>
            <a:r>
              <a:rPr lang="fr-FR" sz="1200" u="sng" kern="1200" dirty="0" smtClean="0">
                <a:solidFill>
                  <a:schemeClr val="tx1"/>
                </a:solidFill>
                <a:effectLst/>
                <a:latin typeface="+mn-lt"/>
                <a:ea typeface="+mn-ea"/>
                <a:cs typeface="+mn-cs"/>
              </a:rPr>
              <a:t>https://www.dossierfacile.fr/blog/dossierfacile-lance-filigrane-facile/ </a:t>
            </a:r>
            <a:r>
              <a:rPr lang="fr-FR" sz="1200" b="0" u="sng" kern="1200" dirty="0" smtClean="0">
                <a:solidFill>
                  <a:schemeClr val="tx1"/>
                </a:solidFill>
                <a:effectLst/>
                <a:latin typeface="+mn-lt"/>
                <a:ea typeface="+mn-ea"/>
                <a:cs typeface="+mn-cs"/>
              </a:rPr>
              <a:t>pour</a:t>
            </a:r>
            <a:r>
              <a:rPr lang="fr-FR" sz="1200" b="0" u="sng" kern="1200" baseline="0" dirty="0" smtClean="0">
                <a:solidFill>
                  <a:schemeClr val="tx1"/>
                </a:solidFill>
                <a:effectLst/>
                <a:latin typeface="+mn-lt"/>
                <a:ea typeface="+mn-ea"/>
                <a:cs typeface="+mn-cs"/>
              </a:rPr>
              <a:t> plus d’informations</a:t>
            </a:r>
            <a:r>
              <a:rPr lang="fr-FR" sz="1200" u="sng" kern="1200" baseline="0" dirty="0" smtClean="0">
                <a:solidFill>
                  <a:schemeClr val="tx1"/>
                </a:solidFill>
                <a:effectLst/>
                <a:latin typeface="+mn-lt"/>
                <a:ea typeface="+mn-ea"/>
                <a:cs typeface="+mn-cs"/>
              </a:rPr>
              <a:t>)</a:t>
            </a:r>
            <a:endParaRPr lang="fr-FR" baseline="0" dirty="0" smtClean="0"/>
          </a:p>
        </p:txBody>
      </p:sp>
      <p:sp>
        <p:nvSpPr>
          <p:cNvPr id="4" name="Espace réservé de la date 3"/>
          <p:cNvSpPr>
            <a:spLocks noGrp="1"/>
          </p:cNvSpPr>
          <p:nvPr>
            <p:ph type="dt" idx="10"/>
          </p:nvPr>
        </p:nvSpPr>
        <p:spPr/>
        <p:txBody>
          <a:bodyPr/>
          <a:lstStyle/>
          <a:p>
            <a:fld id="{86B8673D-750F-4006-BDBE-3AA24261D920}" type="datetime1">
              <a:rPr lang="fr-FR" smtClean="0"/>
              <a:t>04/10/2024</a:t>
            </a:fld>
            <a:endParaRPr lang="fr-FR" dirty="0"/>
          </a:p>
        </p:txBody>
      </p:sp>
    </p:spTree>
    <p:extLst>
      <p:ext uri="{BB962C8B-B14F-4D97-AF65-F5344CB8AC3E}">
        <p14:creationId xmlns:p14="http://schemas.microsoft.com/office/powerpoint/2010/main" val="3925190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C’est une arnaque à la mule</a:t>
            </a:r>
            <a:endParaRPr lang="fr-FR" dirty="0"/>
          </a:p>
        </p:txBody>
      </p:sp>
      <p:sp>
        <p:nvSpPr>
          <p:cNvPr id="4" name="Espace réservé du numéro de diapositive 3"/>
          <p:cNvSpPr>
            <a:spLocks noGrp="1"/>
          </p:cNvSpPr>
          <p:nvPr>
            <p:ph type="sldNum" sz="quarter" idx="10"/>
          </p:nvPr>
        </p:nvSpPr>
        <p:spPr/>
        <p:txBody>
          <a:bodyPr/>
          <a:lstStyle/>
          <a:p>
            <a:fld id="{7FADAAED-A6AA-4455-8E21-FCD3A4153FBA}" type="slidenum">
              <a:rPr lang="fr-FR" smtClean="0"/>
              <a:t>14</a:t>
            </a:fld>
            <a:endParaRPr lang="fr-FR"/>
          </a:p>
        </p:txBody>
      </p:sp>
    </p:spTree>
    <p:extLst>
      <p:ext uri="{BB962C8B-B14F-4D97-AF65-F5344CB8AC3E}">
        <p14:creationId xmlns:p14="http://schemas.microsoft.com/office/powerpoint/2010/main" val="2767798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t>Encaissement pour compte de tiers</a:t>
            </a:r>
            <a:r>
              <a:rPr lang="fr-FR" b="1" baseline="0" dirty="0" smtClean="0"/>
              <a:t> :</a:t>
            </a:r>
          </a:p>
          <a:p>
            <a:pPr eaLnBrk="1" hangingPunct="1"/>
            <a:endParaRPr lang="fr-FR" dirty="0" smtClean="0"/>
          </a:p>
          <a:p>
            <a:pPr eaLnBrk="1" hangingPunct="1"/>
            <a:r>
              <a:rPr lang="fr-FR" dirty="0" smtClean="0"/>
              <a:t>Le développement des escroqueries sur Internet a nourri la hausse des remises frauduleuses via des intermédiaires, parfois appelés « </a:t>
            </a:r>
            <a:r>
              <a:rPr lang="fr-FR" b="1" dirty="0" smtClean="0"/>
              <a:t>mules</a:t>
            </a:r>
            <a:r>
              <a:rPr lang="fr-FR" dirty="0" smtClean="0"/>
              <a:t> », que ceux‑ci soient volontaires ou trompés, qui accepteront d’encaisser les chèques frauduleux sur leur compte avant de restituer au donneur d’ordre une partie des fonds.</a:t>
            </a:r>
          </a:p>
          <a:p>
            <a:pPr eaLnBrk="1" hangingPunct="1"/>
            <a:r>
              <a:rPr lang="fr-FR" dirty="0" smtClean="0"/>
              <a:t>Les méthodes de recrutement de ces personnes intermédiaire (analyse OSMP 2021)</a:t>
            </a:r>
          </a:p>
          <a:p>
            <a:pPr eaLnBrk="1" hangingPunct="1"/>
            <a:endParaRPr lang="fr-FR" dirty="0" smtClean="0"/>
          </a:p>
          <a:p>
            <a:pPr marL="171450" indent="-171450" eaLnBrk="1" hangingPunct="1">
              <a:buFontTx/>
              <a:buChar char="-"/>
            </a:pPr>
            <a:r>
              <a:rPr lang="fr-FR" b="1" dirty="0" smtClean="0"/>
              <a:t>Les personnes attirées par des promesses d’argent simple et rapide</a:t>
            </a:r>
          </a:p>
          <a:p>
            <a:pPr marL="0" indent="0" eaLnBrk="1" hangingPunct="1">
              <a:buFontTx/>
              <a:buNone/>
            </a:pPr>
            <a:r>
              <a:rPr lang="fr-FR" dirty="0" smtClean="0"/>
              <a:t>Les</a:t>
            </a:r>
            <a:r>
              <a:rPr lang="fr-FR" baseline="0" dirty="0" smtClean="0"/>
              <a:t> victimes sont r</a:t>
            </a:r>
            <a:r>
              <a:rPr lang="fr-FR" dirty="0" smtClean="0"/>
              <a:t>ecrutées sur les réseaux sociaux ou avoir répondu à une sollicitation d’un site Internet promettant des solutions de financement rapide. Ces personnes, souvent jeunes et vulnérables, espèrent ainsi gagner de l’argent facilement et rapidement. Il s’agit principalement de jeunes personnes, d’étudiants, de personnes isolées mais aussi de personnes d’âge moyen, parfois en difficulté financière.</a:t>
            </a:r>
          </a:p>
          <a:p>
            <a:pPr marL="0" indent="0" eaLnBrk="1" hangingPunct="1">
              <a:buFontTx/>
              <a:buNone/>
            </a:pPr>
            <a:r>
              <a:rPr lang="fr-FR" b="1" dirty="0" smtClean="0"/>
              <a:t>- Les personnes victimes de chantage affectif ou amoureux</a:t>
            </a:r>
          </a:p>
          <a:p>
            <a:pPr marL="0" indent="0" eaLnBrk="1" hangingPunct="1">
              <a:buFontTx/>
              <a:buNone/>
            </a:pPr>
            <a:r>
              <a:rPr lang="fr-FR" dirty="0" smtClean="0"/>
              <a:t>Les fraudeurs prennent prétexte d’une situation d’urgence pour convaincre le remettant d’encaisser rapidement le chèque ou exploitent les sentiments de leur victime, comme par exemple dans le cas de fraude à la romance.</a:t>
            </a:r>
            <a:endParaRPr lang="fr-FR" b="0" dirty="0" smtClean="0"/>
          </a:p>
          <a:p>
            <a:pPr marL="171450" indent="-171450" eaLnBrk="1" hangingPunct="1">
              <a:buFontTx/>
              <a:buChar char="-"/>
            </a:pPr>
            <a:r>
              <a:rPr lang="fr-FR" b="1" dirty="0" smtClean="0"/>
              <a:t>Les arnaques à l’embauche </a:t>
            </a:r>
          </a:p>
          <a:p>
            <a:pPr marL="0" indent="0" eaLnBrk="1" hangingPunct="1">
              <a:buFontTx/>
              <a:buNone/>
            </a:pPr>
            <a:r>
              <a:rPr lang="fr-FR" dirty="0" smtClean="0"/>
              <a:t>L’employeur fictif envoie alors un chèque frauduleux à la personne, qui se croit embauchée, sous de faux prétextes (premier salaire, avances pour achat de matériel, etc.), lui demandant par la suite de retourner une partie des fonds reçus en excès. </a:t>
            </a:r>
            <a:endParaRPr lang="fr-FR" b="1" dirty="0" smtClean="0"/>
          </a:p>
          <a:p>
            <a:pPr marL="171450" indent="-171450" eaLnBrk="1" hangingPunct="1">
              <a:buFontTx/>
              <a:buChar char="-"/>
            </a:pPr>
            <a:r>
              <a:rPr lang="fr-FR" b="1" dirty="0" smtClean="0"/>
              <a:t>Les arnaques lors de ventes entre particuliers</a:t>
            </a:r>
            <a:r>
              <a:rPr lang="fr-FR"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Par exemple, lorsque vous vendez quelque chose, surtout en ligne, faites attention à la façon dont vous êtes payé. Un fraudeur peut vous envoyer un chèque  volé et/ou contrefait, indiquant un montant supérieur à ce qu’il vous doit. Il vous demande de déposer le chèque et de transférer l’argent en trop immédiatement. Lorsque votre banque réalise que le chèque est faux</a:t>
            </a:r>
            <a:r>
              <a:rPr lang="fr-FR" baseline="0" dirty="0" smtClean="0"/>
              <a:t> et qu’il est rejeté, il est trop tard, vous ne  retrouverez plus votre acheteur.</a:t>
            </a:r>
          </a:p>
        </p:txBody>
      </p:sp>
      <p:sp>
        <p:nvSpPr>
          <p:cNvPr id="4" name="Espace réservé du numéro de diapositive 3"/>
          <p:cNvSpPr>
            <a:spLocks noGrp="1"/>
          </p:cNvSpPr>
          <p:nvPr>
            <p:ph type="sldNum" sz="quarter" idx="10"/>
          </p:nvPr>
        </p:nvSpPr>
        <p:spPr/>
        <p:txBody>
          <a:bodyPr/>
          <a:lstStyle/>
          <a:p>
            <a:fld id="{7FADAAED-A6AA-4455-8E21-FCD3A4153FBA}" type="slidenum">
              <a:rPr lang="fr-FR" smtClean="0"/>
              <a:t>15</a:t>
            </a:fld>
            <a:endParaRPr lang="fr-FR"/>
          </a:p>
        </p:txBody>
      </p:sp>
    </p:spTree>
    <p:extLst>
      <p:ext uri="{BB962C8B-B14F-4D97-AF65-F5344CB8AC3E}">
        <p14:creationId xmlns:p14="http://schemas.microsoft.com/office/powerpoint/2010/main" val="1688621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C’est </a:t>
            </a:r>
            <a:r>
              <a:rPr lang="fr-FR" smtClean="0"/>
              <a:t>une arnque </a:t>
            </a:r>
            <a:r>
              <a:rPr lang="fr-FR" dirty="0" smtClean="0"/>
              <a:t>au faux conseiller bancaire</a:t>
            </a:r>
            <a:endParaRPr lang="fr-FR" dirty="0"/>
          </a:p>
        </p:txBody>
      </p:sp>
      <p:sp>
        <p:nvSpPr>
          <p:cNvPr id="4" name="Espace réservé du numéro de diapositive 3"/>
          <p:cNvSpPr>
            <a:spLocks noGrp="1"/>
          </p:cNvSpPr>
          <p:nvPr>
            <p:ph type="sldNum" sz="quarter" idx="10"/>
          </p:nvPr>
        </p:nvSpPr>
        <p:spPr/>
        <p:txBody>
          <a:bodyPr/>
          <a:lstStyle/>
          <a:p>
            <a:fld id="{7FADAAED-A6AA-4455-8E21-FCD3A4153FBA}" type="slidenum">
              <a:rPr lang="fr-FR" smtClean="0"/>
              <a:t>16</a:t>
            </a:fld>
            <a:endParaRPr lang="fr-FR"/>
          </a:p>
        </p:txBody>
      </p:sp>
    </p:spTree>
    <p:extLst>
      <p:ext uri="{BB962C8B-B14F-4D97-AF65-F5344CB8AC3E}">
        <p14:creationId xmlns:p14="http://schemas.microsoft.com/office/powerpoint/2010/main" val="2703691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eaLnBrk="1" hangingPunct="1">
              <a:buFont typeface="Arial" panose="020B0604020202020204" pitchFamily="34" charset="0"/>
              <a:buNone/>
            </a:pPr>
            <a:endParaRPr lang="fr-FR" altLang="fr-FR" sz="1600" dirty="0" smtClean="0"/>
          </a:p>
          <a:p>
            <a:pPr eaLnBrk="1" hangingPunct="1"/>
            <a:r>
              <a:rPr lang="fr-FR" sz="1200" b="0" i="0" kern="1200" dirty="0" smtClean="0">
                <a:solidFill>
                  <a:schemeClr val="tx1"/>
                </a:solidFill>
                <a:effectLst/>
                <a:latin typeface="+mn-lt"/>
                <a:ea typeface="+mn-ea"/>
                <a:cs typeface="+mn-cs"/>
              </a:rPr>
              <a:t>Le </a:t>
            </a:r>
            <a:r>
              <a:rPr lang="fr-FR" sz="1200" b="1" i="0" kern="1200" dirty="0" smtClean="0">
                <a:solidFill>
                  <a:schemeClr val="tx1"/>
                </a:solidFill>
                <a:effectLst/>
                <a:latin typeface="+mn-lt"/>
                <a:ea typeface="+mn-ea"/>
                <a:cs typeface="+mn-cs"/>
              </a:rPr>
              <a:t>piratage de compte</a:t>
            </a:r>
            <a:r>
              <a:rPr lang="fr-FR" sz="1200" b="0" i="0" kern="1200" dirty="0" smtClean="0">
                <a:solidFill>
                  <a:schemeClr val="tx1"/>
                </a:solidFill>
                <a:effectLst/>
                <a:latin typeface="+mn-lt"/>
                <a:ea typeface="+mn-ea"/>
                <a:cs typeface="+mn-cs"/>
              </a:rPr>
              <a:t> désigne la prise de contrôle par un individu malveillant d'un </a:t>
            </a:r>
            <a:r>
              <a:rPr lang="fr-FR" sz="1200" b="1" i="0" kern="1200" dirty="0" smtClean="0">
                <a:solidFill>
                  <a:schemeClr val="tx1"/>
                </a:solidFill>
                <a:effectLst/>
                <a:latin typeface="+mn-lt"/>
                <a:ea typeface="+mn-ea"/>
                <a:cs typeface="+mn-cs"/>
              </a:rPr>
              <a:t>compte</a:t>
            </a:r>
            <a:r>
              <a:rPr lang="fr-FR" sz="1200" b="0" i="0" kern="1200" dirty="0" smtClean="0">
                <a:solidFill>
                  <a:schemeClr val="tx1"/>
                </a:solidFill>
                <a:effectLst/>
                <a:latin typeface="+mn-lt"/>
                <a:ea typeface="+mn-ea"/>
                <a:cs typeface="+mn-cs"/>
              </a:rPr>
              <a:t> au détriment de son propriétaire légitime. Le piratage peut être consécutif à un vol de données personnelles</a:t>
            </a:r>
            <a:r>
              <a:rPr lang="fr-FR" sz="1200" b="0" i="0" kern="1200" baseline="0" dirty="0" smtClean="0">
                <a:solidFill>
                  <a:schemeClr val="tx1"/>
                </a:solidFill>
                <a:effectLst/>
                <a:latin typeface="+mn-lt"/>
                <a:ea typeface="+mn-ea"/>
                <a:cs typeface="+mn-cs"/>
              </a:rPr>
              <a:t> par du phishing mais également par d’autres moyens tels que le piégeage de l’ordinateur avec un logiciel qui va récupérer les données de connexion (malware) , un faux site bancaire qui va capter les informations, un réseau wifi non sécurisé (de type public).</a:t>
            </a:r>
          </a:p>
          <a:p>
            <a:pPr eaLnBrk="1" hangingPunct="1"/>
            <a:endParaRPr lang="fr-FR" sz="1200" b="0" i="0" kern="1200" baseline="0" dirty="0" smtClean="0">
              <a:solidFill>
                <a:schemeClr val="tx1"/>
              </a:solidFill>
              <a:effectLst/>
              <a:latin typeface="+mn-lt"/>
              <a:ea typeface="+mn-ea"/>
              <a:cs typeface="+mn-cs"/>
            </a:endParaRPr>
          </a:p>
          <a:p>
            <a:pPr eaLnBrk="1" hangingPunct="1"/>
            <a:r>
              <a:rPr lang="fr-FR" sz="1200" b="0" i="0" kern="1200" baseline="0" dirty="0" smtClean="0">
                <a:solidFill>
                  <a:schemeClr val="tx1"/>
                </a:solidFill>
                <a:effectLst/>
                <a:latin typeface="+mn-lt"/>
                <a:ea typeface="+mn-ea"/>
                <a:cs typeface="+mn-cs"/>
              </a:rPr>
              <a:t>Le pirate va utiliser les éléments d’identification (identifiant + mot de passe) pour effectuer des transactions, des virements ou autres opérations (changement de coordonnées, envoi de chéquiers à une adresse différente etc.)</a:t>
            </a:r>
          </a:p>
          <a:p>
            <a:pPr eaLnBrk="1" hangingPunct="1"/>
            <a:endParaRPr lang="fr-FR" dirty="0"/>
          </a:p>
        </p:txBody>
      </p:sp>
      <p:sp>
        <p:nvSpPr>
          <p:cNvPr id="4" name="Espace réservé de la date 3"/>
          <p:cNvSpPr>
            <a:spLocks noGrp="1"/>
          </p:cNvSpPr>
          <p:nvPr>
            <p:ph type="dt" idx="10"/>
          </p:nvPr>
        </p:nvSpPr>
        <p:spPr/>
        <p:txBody>
          <a:bodyPr/>
          <a:lstStyle/>
          <a:p>
            <a:fld id="{47034F7E-64F2-4148-ABBB-2FDD1017FC59}" type="datetime1">
              <a:rPr lang="fr-FR" smtClean="0"/>
              <a:t>04/10/2024</a:t>
            </a:fld>
            <a:endParaRPr lang="fr-FR" dirty="0"/>
          </a:p>
        </p:txBody>
      </p:sp>
    </p:spTree>
    <p:extLst>
      <p:ext uri="{BB962C8B-B14F-4D97-AF65-F5344CB8AC3E}">
        <p14:creationId xmlns:p14="http://schemas.microsoft.com/office/powerpoint/2010/main" val="1828040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C’est une arnaque à l’épargne</a:t>
            </a:r>
            <a:endParaRPr lang="fr-FR" dirty="0"/>
          </a:p>
        </p:txBody>
      </p:sp>
      <p:sp>
        <p:nvSpPr>
          <p:cNvPr id="4" name="Espace réservé du numéro de diapositive 3"/>
          <p:cNvSpPr>
            <a:spLocks noGrp="1"/>
          </p:cNvSpPr>
          <p:nvPr>
            <p:ph type="sldNum" sz="quarter" idx="10"/>
          </p:nvPr>
        </p:nvSpPr>
        <p:spPr/>
        <p:txBody>
          <a:bodyPr/>
          <a:lstStyle/>
          <a:p>
            <a:fld id="{7FADAAED-A6AA-4455-8E21-FCD3A4153FBA}" type="slidenum">
              <a:rPr lang="fr-FR" smtClean="0"/>
              <a:t>18</a:t>
            </a:fld>
            <a:endParaRPr lang="fr-FR"/>
          </a:p>
        </p:txBody>
      </p:sp>
    </p:spTree>
    <p:extLst>
      <p:ext uri="{BB962C8B-B14F-4D97-AF65-F5344CB8AC3E}">
        <p14:creationId xmlns:p14="http://schemas.microsoft.com/office/powerpoint/2010/main" val="3081186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50000"/>
              </a:lnSpc>
            </a:pPr>
            <a:r>
              <a:rPr lang="fr-FR" b="1" dirty="0" smtClean="0"/>
              <a:t>Une offre trop belle</a:t>
            </a:r>
          </a:p>
          <a:p>
            <a:pPr>
              <a:lnSpc>
                <a:spcPct val="150000"/>
              </a:lnSpc>
            </a:pPr>
            <a:r>
              <a:rPr lang="fr-FR" sz="1200" b="0" i="0" kern="1200" dirty="0" smtClean="0">
                <a:effectLst/>
                <a:latin typeface="+mn-lt"/>
                <a:ea typeface="+mn-ea"/>
                <a:cs typeface="+mn-cs"/>
              </a:rPr>
              <a:t>« Un rendement élevé sans risque qui est garanti! »</a:t>
            </a:r>
            <a:r>
              <a:rPr lang="fr-FR" dirty="0" smtClean="0"/>
              <a:t> « J’ai une source fiable, la valeur de ce placement fera un bond vertigineux»  « J’y ai moi-même investi tout mon argent et celui de mes parents. »  « Si vous n’êtes pas satisfait, je vous rembourse. »</a:t>
            </a:r>
            <a:endParaRPr lang="fr-FR" sz="1200" b="0" i="0" kern="1200" dirty="0" smtClean="0">
              <a:effectLst/>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fr-FR" b="1" dirty="0" smtClean="0"/>
              <a:t>Peu de renseignements précis sur le produit</a:t>
            </a:r>
          </a:p>
          <a:p>
            <a:pPr>
              <a:lnSpc>
                <a:spcPct val="150000"/>
              </a:lnSpc>
            </a:pPr>
            <a:r>
              <a:rPr lang="fr-FR" sz="1200" b="0" i="0" kern="1200" dirty="0" smtClean="0">
                <a:effectLst/>
                <a:latin typeface="+mn-lt"/>
                <a:ea typeface="+mn-ea"/>
                <a:cs typeface="+mn-cs"/>
              </a:rPr>
              <a:t>« C'est compliqué. Vous n'avez pas besoin de connaître tous les détails.»</a:t>
            </a:r>
          </a:p>
          <a:p>
            <a:pPr>
              <a:lnSpc>
                <a:spcPct val="150000"/>
              </a:lnSpc>
            </a:pPr>
            <a:r>
              <a:rPr lang="fr-FR" b="1" dirty="0" smtClean="0"/>
              <a:t>Une décision à prendre rapidement</a:t>
            </a:r>
          </a:p>
          <a:p>
            <a:pPr>
              <a:lnSpc>
                <a:spcPct val="150000"/>
              </a:lnSpc>
            </a:pPr>
            <a:r>
              <a:rPr lang="fr-FR" sz="1200" b="0" i="0" kern="1200" dirty="0" smtClean="0">
                <a:effectLst/>
                <a:latin typeface="+mn-lt"/>
                <a:ea typeface="+mn-ea"/>
                <a:cs typeface="+mn-cs"/>
              </a:rPr>
              <a:t>« Vous devez agir maintenant. Demain, ce sera trop tard. ».</a:t>
            </a:r>
          </a:p>
          <a:p>
            <a:pPr>
              <a:lnSpc>
                <a:spcPct val="150000"/>
              </a:lnSpc>
            </a:pPr>
            <a:r>
              <a:rPr lang="fr-FR" b="1" dirty="0" smtClean="0"/>
              <a:t>Des informations privilégiées </a:t>
            </a:r>
          </a:p>
          <a:p>
            <a:pPr>
              <a:lnSpc>
                <a:spcPct val="150000"/>
              </a:lnSpc>
            </a:pPr>
            <a:r>
              <a:rPr lang="fr-FR" sz="1200" b="0" i="0" kern="1200" dirty="0" smtClean="0">
                <a:effectLst/>
                <a:latin typeface="+mn-lt"/>
                <a:ea typeface="+mn-ea"/>
                <a:cs typeface="+mn-cs"/>
              </a:rPr>
              <a:t>« Très peu de personnes sont au courant. Voilà pourquoi c'est un bon tuyau. »</a:t>
            </a:r>
          </a:p>
          <a:p>
            <a:pPr>
              <a:lnSpc>
                <a:spcPct val="150000"/>
              </a:lnSpc>
            </a:pPr>
            <a:r>
              <a:rPr lang="fr-FR" b="1" dirty="0" smtClean="0"/>
              <a:t>Ne pas en parler</a:t>
            </a:r>
          </a:p>
          <a:p>
            <a:pPr>
              <a:lnSpc>
                <a:spcPct val="150000"/>
              </a:lnSpc>
            </a:pPr>
            <a:r>
              <a:rPr lang="fr-FR" sz="1200" b="0" i="0" kern="1200" dirty="0" smtClean="0">
                <a:effectLst/>
                <a:latin typeface="+mn-lt"/>
                <a:ea typeface="+mn-ea"/>
                <a:cs typeface="+mn-cs"/>
              </a:rPr>
              <a:t>« Cela doit rester secret. Sinon, le règlement sera modifié et personne ne pourra profiter de cette occasion en or. »</a:t>
            </a:r>
          </a:p>
          <a:p>
            <a:pPr>
              <a:lnSpc>
                <a:spcPct val="150000"/>
              </a:lnSpc>
            </a:pPr>
            <a:r>
              <a:rPr lang="fr-FR" b="1" dirty="0" smtClean="0"/>
              <a:t>Demande d’informations personnelles ou bancaires</a:t>
            </a:r>
          </a:p>
          <a:p>
            <a:pPr>
              <a:lnSpc>
                <a:spcPct val="150000"/>
              </a:lnSpc>
            </a:pPr>
            <a:r>
              <a:rPr lang="fr-FR" sz="1200" b="0" i="0" kern="1200" dirty="0" smtClean="0">
                <a:effectLst/>
                <a:latin typeface="+mn-lt"/>
                <a:ea typeface="+mn-ea"/>
                <a:cs typeface="+mn-cs"/>
              </a:rPr>
              <a:t>Par exemple, on vous demande de fournir des renseignements financiers, numéro de carte bancaire, mot de passe ou des renseignements personnels (numéro de sécurité sociale, date de naissance, adresse, nom de jeune fille de votre mère, etc.) par téléphone, par courriel ou sur un site Web que vous ne connaissez pas.</a:t>
            </a:r>
          </a:p>
          <a:p>
            <a:pPr eaLnBrk="1" hangingPunct="1"/>
            <a:endParaRPr lang="fr-FR" dirty="0" smtClean="0"/>
          </a:p>
          <a:p>
            <a:pPr eaLnBrk="1" hangingPunct="1"/>
            <a:r>
              <a:rPr lang="fr-FR" dirty="0" smtClean="0"/>
              <a:t>L’AMF met</a:t>
            </a:r>
            <a:r>
              <a:rPr lang="fr-FR" baseline="0" dirty="0" smtClean="0"/>
              <a:t> à disposition du public, une application pour mobile et un site internet, destinés, entre autres, à vérifier si le consommateur est face à une arnaque.</a:t>
            </a:r>
          </a:p>
          <a:p>
            <a:pPr eaLnBrk="1" hangingPunct="1"/>
            <a:r>
              <a:rPr lang="fr-FR" baseline="0" dirty="0" smtClean="0"/>
              <a:t>Site internet https://protectepargne.amf-france.org/#/questionnaire-arnaque/questions</a:t>
            </a:r>
          </a:p>
          <a:p>
            <a:pPr eaLnBrk="1" hangingPunct="1"/>
            <a:r>
              <a:rPr lang="fr-FR" baseline="0" dirty="0" smtClean="0"/>
              <a:t>Appli mobile AMF </a:t>
            </a:r>
            <a:r>
              <a:rPr lang="fr-FR" baseline="0" dirty="0" err="1" smtClean="0"/>
              <a:t>Protect</a:t>
            </a:r>
            <a:r>
              <a:rPr lang="fr-FR" baseline="0" dirty="0" smtClean="0"/>
              <a:t> </a:t>
            </a:r>
            <a:r>
              <a:rPr lang="fr-FR" baseline="0" dirty="0" err="1" smtClean="0"/>
              <a:t>epargne</a:t>
            </a:r>
            <a:r>
              <a:rPr lang="fr-FR" baseline="0" dirty="0" smtClean="0"/>
              <a:t>  (AMF –Protégez votre épargne sur </a:t>
            </a:r>
            <a:r>
              <a:rPr lang="fr-FR" baseline="0" dirty="0" err="1" smtClean="0"/>
              <a:t>apple</a:t>
            </a:r>
            <a:r>
              <a:rPr lang="fr-FR" baseline="0" dirty="0" smtClean="0"/>
              <a:t> store)</a:t>
            </a:r>
          </a:p>
          <a:p>
            <a:pPr eaLnBrk="1" hangingPunct="1"/>
            <a:endParaRPr lang="fr-FR" baseline="0" dirty="0" smtClean="0"/>
          </a:p>
          <a:p>
            <a:pPr eaLnBrk="1" hangingPunct="1"/>
            <a:r>
              <a:rPr lang="fr-FR" baseline="0" dirty="0" smtClean="0"/>
              <a:t>On peut rappeler à l’oral que, pour un placement, on ne peut pas avoir en même temps un fort </a:t>
            </a:r>
            <a:r>
              <a:rPr lang="fr-FR" b="1" baseline="0" dirty="0" smtClean="0"/>
              <a:t>Rendement</a:t>
            </a:r>
            <a:r>
              <a:rPr lang="fr-FR" baseline="0" dirty="0" smtClean="0"/>
              <a:t>, un faible </a:t>
            </a:r>
            <a:r>
              <a:rPr lang="fr-FR" b="1" baseline="0" dirty="0" smtClean="0"/>
              <a:t>Risque</a:t>
            </a:r>
            <a:r>
              <a:rPr lang="fr-FR" baseline="0" dirty="0" smtClean="0"/>
              <a:t> et une grande </a:t>
            </a:r>
            <a:r>
              <a:rPr lang="fr-FR" b="1" baseline="0" dirty="0" smtClean="0"/>
              <a:t>Disponibilité</a:t>
            </a:r>
            <a:r>
              <a:rPr lang="fr-FR" baseline="0" dirty="0" smtClean="0"/>
              <a:t>.</a:t>
            </a:r>
            <a:endParaRPr lang="fr-FR" sz="1200" b="0" i="0" kern="1200" dirty="0" smtClean="0">
              <a:effectLst/>
              <a:latin typeface="+mn-lt"/>
              <a:ea typeface="+mn-ea"/>
              <a:cs typeface="+mn-cs"/>
            </a:endParaRPr>
          </a:p>
          <a:p>
            <a:pPr eaLnBrk="1" hangingPunct="1"/>
            <a:endParaRPr lang="fr-FR" baseline="0" dirty="0" smtClean="0"/>
          </a:p>
          <a:p>
            <a:pPr eaLnBrk="1" hangingPunct="1"/>
            <a:endParaRPr lang="fr-FR" dirty="0"/>
          </a:p>
        </p:txBody>
      </p:sp>
      <p:sp>
        <p:nvSpPr>
          <p:cNvPr id="4" name="Espace réservé de la date 3"/>
          <p:cNvSpPr>
            <a:spLocks noGrp="1"/>
          </p:cNvSpPr>
          <p:nvPr>
            <p:ph type="dt" idx="10"/>
          </p:nvPr>
        </p:nvSpPr>
        <p:spPr/>
        <p:txBody>
          <a:bodyPr/>
          <a:lstStyle/>
          <a:p>
            <a:fld id="{8DA96336-6F66-47C2-B410-80472AD4BB10}" type="datetime1">
              <a:rPr lang="fr-FR" smtClean="0"/>
              <a:t>04/10/2024</a:t>
            </a:fld>
            <a:endParaRPr lang="fr-FR" dirty="0"/>
          </a:p>
        </p:txBody>
      </p:sp>
    </p:spTree>
    <p:extLst>
      <p:ext uri="{BB962C8B-B14F-4D97-AF65-F5344CB8AC3E}">
        <p14:creationId xmlns:p14="http://schemas.microsoft.com/office/powerpoint/2010/main" val="1774245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FADAAED-A6AA-4455-8E21-FCD3A4153FBA}" type="slidenum">
              <a:rPr lang="fr-FR" smtClean="0"/>
              <a:t>2</a:t>
            </a:fld>
            <a:endParaRPr lang="fr-FR"/>
          </a:p>
        </p:txBody>
      </p:sp>
    </p:spTree>
    <p:extLst>
      <p:ext uri="{BB962C8B-B14F-4D97-AF65-F5344CB8AC3E}">
        <p14:creationId xmlns:p14="http://schemas.microsoft.com/office/powerpoint/2010/main" val="2565797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FADAAED-A6AA-4455-8E21-FCD3A4153FBA}" type="slidenum">
              <a:rPr lang="fr-FR" smtClean="0"/>
              <a:t>20</a:t>
            </a:fld>
            <a:endParaRPr lang="fr-FR"/>
          </a:p>
        </p:txBody>
      </p:sp>
    </p:spTree>
    <p:extLst>
      <p:ext uri="{BB962C8B-B14F-4D97-AF65-F5344CB8AC3E}">
        <p14:creationId xmlns:p14="http://schemas.microsoft.com/office/powerpoint/2010/main" val="2809611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r>
              <a:rPr lang="fr-FR" dirty="0" smtClean="0"/>
              <a:t>Encore un exemple</a:t>
            </a:r>
            <a:r>
              <a:rPr lang="fr-FR" baseline="0" dirty="0" smtClean="0"/>
              <a:t> de la grande adaptabilité des escrocs et de leur capacité à s’emparer rapidement de nouvelles technologies !</a:t>
            </a:r>
            <a:endParaRPr lang="fr-FR" dirty="0" smtClean="0"/>
          </a:p>
          <a:p>
            <a:pPr eaLnBrk="1" hangingPunct="1"/>
            <a:r>
              <a:rPr lang="fr-FR" dirty="0" smtClean="0"/>
              <a:t>Il s’agit finalement</a:t>
            </a:r>
            <a:r>
              <a:rPr lang="fr-FR" baseline="0" dirty="0" smtClean="0"/>
              <a:t> d’u</a:t>
            </a:r>
            <a:r>
              <a:rPr lang="fr-FR" dirty="0" smtClean="0"/>
              <a:t>ne variante du </a:t>
            </a:r>
            <a:r>
              <a:rPr lang="fr-FR" dirty="0" err="1" smtClean="0"/>
              <a:t>phishing</a:t>
            </a:r>
            <a:r>
              <a:rPr lang="fr-FR" dirty="0" smtClean="0"/>
              <a:t> : </a:t>
            </a:r>
          </a:p>
          <a:p>
            <a:pPr marL="171450" indent="-171450" eaLnBrk="1" hangingPunct="1">
              <a:buFont typeface="Arial" panose="020B0604020202020204" pitchFamily="34" charset="0"/>
              <a:buChar char="•"/>
            </a:pPr>
            <a:r>
              <a:rPr lang="fr-FR" dirty="0" smtClean="0"/>
              <a:t>On veut vous convaincre de fournir vos informations bancaires, voire vous faire effectuer un paiement</a:t>
            </a:r>
          </a:p>
          <a:p>
            <a:pPr marL="171450" indent="-171450" eaLnBrk="1" hangingPunct="1">
              <a:buFont typeface="Arial" panose="020B0604020202020204" pitchFamily="34" charset="0"/>
              <a:buChar char="•"/>
            </a:pPr>
            <a:r>
              <a:rPr lang="fr-FR" dirty="0" smtClean="0"/>
              <a:t>Au lieu de vous proposer un lien vers un site, on vous propose un QR code qui vous envoie vers le site de l’escroc.</a:t>
            </a:r>
          </a:p>
          <a:p>
            <a:pPr marL="171450" indent="-171450" eaLnBrk="1" hangingPunct="1">
              <a:buFont typeface="Arial" panose="020B0604020202020204" pitchFamily="34" charset="0"/>
              <a:buChar char="•"/>
            </a:pPr>
            <a:endParaRPr lang="fr-FR" dirty="0" smtClean="0"/>
          </a:p>
          <a:p>
            <a:pPr marL="0" indent="0" eaLnBrk="1" hangingPunct="1">
              <a:buFont typeface="Arial" panose="020B0604020202020204" pitchFamily="34" charset="0"/>
              <a:buNone/>
            </a:pPr>
            <a:r>
              <a:rPr lang="fr-FR" dirty="0" smtClean="0"/>
              <a:t>Une arnaque</a:t>
            </a:r>
            <a:r>
              <a:rPr lang="fr-FR" baseline="0" dirty="0" smtClean="0"/>
              <a:t> qui est revenue « à la mode » récemment avec de faux QR codes apposés sur des bornes de recharge de voitures électriques, mais qui peut se produire dans bien d’autres domaines.</a:t>
            </a:r>
            <a:endParaRPr lang="fr-FR" dirty="0" smtClean="0"/>
          </a:p>
          <a:p>
            <a:pPr eaLnBrk="1" hangingPunct="1"/>
            <a:endParaRPr lang="fr-FR" dirty="0"/>
          </a:p>
        </p:txBody>
      </p:sp>
      <p:sp>
        <p:nvSpPr>
          <p:cNvPr id="4" name="Espace réservé de la date 3"/>
          <p:cNvSpPr>
            <a:spLocks noGrp="1"/>
          </p:cNvSpPr>
          <p:nvPr>
            <p:ph type="dt" idx="10"/>
          </p:nvPr>
        </p:nvSpPr>
        <p:spPr/>
        <p:txBody>
          <a:bodyPr/>
          <a:lstStyle/>
          <a:p>
            <a:fld id="{8DA96336-6F66-47C2-B410-80472AD4BB10}" type="datetime1">
              <a:rPr lang="fr-FR" smtClean="0"/>
              <a:t>04/10/2024</a:t>
            </a:fld>
            <a:endParaRPr lang="fr-FR" dirty="0"/>
          </a:p>
        </p:txBody>
      </p:sp>
    </p:spTree>
    <p:extLst>
      <p:ext uri="{BB962C8B-B14F-4D97-AF65-F5344CB8AC3E}">
        <p14:creationId xmlns:p14="http://schemas.microsoft.com/office/powerpoint/2010/main" val="1730911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Une courte séquence</a:t>
            </a:r>
            <a:r>
              <a:rPr lang="fr-FR" baseline="0" dirty="0" smtClean="0"/>
              <a:t> pour passer quelques messages:</a:t>
            </a:r>
          </a:p>
          <a:p>
            <a:pPr marL="171450" indent="-171450">
              <a:buFont typeface="Arial" panose="020B0604020202020204" pitchFamily="34" charset="0"/>
              <a:buChar char="•"/>
            </a:pPr>
            <a:r>
              <a:rPr lang="fr-FR" baseline="0" dirty="0" smtClean="0"/>
              <a:t>La technologie peut aider à se protéger mais, pour cela, encore faut-il s’assurer que l’on utilise bien des logiciels à l’état de l’art.</a:t>
            </a:r>
            <a:endParaRPr lang="fr-FR" dirty="0"/>
          </a:p>
        </p:txBody>
      </p:sp>
      <p:sp>
        <p:nvSpPr>
          <p:cNvPr id="4" name="Espace réservé de la date 3"/>
          <p:cNvSpPr>
            <a:spLocks noGrp="1"/>
          </p:cNvSpPr>
          <p:nvPr>
            <p:ph type="dt" idx="10"/>
          </p:nvPr>
        </p:nvSpPr>
        <p:spPr/>
        <p:txBody>
          <a:bodyPr/>
          <a:lstStyle/>
          <a:p>
            <a:fld id="{771E0650-3DE7-479F-8194-E167B196BA62}" type="datetime1">
              <a:rPr lang="fr-FR" smtClean="0"/>
              <a:t>04/10/2024</a:t>
            </a:fld>
            <a:endParaRPr lang="fr-FR" dirty="0"/>
          </a:p>
        </p:txBody>
      </p:sp>
    </p:spTree>
    <p:extLst>
      <p:ext uri="{BB962C8B-B14F-4D97-AF65-F5344CB8AC3E}">
        <p14:creationId xmlns:p14="http://schemas.microsoft.com/office/powerpoint/2010/main" val="2320204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smtClean="0"/>
              <a:t>Les arnaques reposent beaucoup sur la technologie, notamment pour essayer de convaincre les victimes qu’elles on affaire à des entreprises ou institutions connues. Il faut donc être vigilant et toujours penser à s’assurer par exemple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lang="fr-FR" baseline="0" dirty="0" smtClean="0"/>
              <a:t>Que le site ou le QR code est bien celui de notre fournisseur;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lang="fr-FR" baseline="0" dirty="0" smtClean="0"/>
              <a:t>Que ce numéro qui s’affiche sur notre téléphone est bien celui de notre banque;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lang="fr-FR" baseline="0" dirty="0" smtClean="0"/>
              <a:t>Que cet e-mail vient bien de l’administration fiscale;</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lang="fr-FR" baseline="0" dirty="0" smtClean="0"/>
              <a:t>Que notre équipement est bien protégé contre les virus.</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smtClean="0"/>
              <a:t>Mais devant l’amélioration des protections (antivirus) et la plus grande méfiance des utilisateurs, les arnaqueurs n’hésitent plus à user de plus en plus de psychologie, notamment pour convaincre les gens de leur fournir des informations personnelles, voire même d’effectuer eux-mêmes des paiements. Il convient donc d’être particulièrement attentif lorsque des interlocuteurs inconnus cherchent à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lang="fr-FR" sz="1100" b="1" kern="1200" baseline="0" dirty="0" smtClean="0">
                <a:solidFill>
                  <a:schemeClr val="tx1"/>
                </a:solidFill>
                <a:latin typeface="Myriad Pro"/>
                <a:ea typeface="+mn-ea"/>
                <a:cs typeface="+mn-cs"/>
              </a:rPr>
              <a:t>Jouer avec nos sentiments affectifs </a:t>
            </a:r>
            <a:r>
              <a:rPr lang="fr-FR" sz="1100" kern="1200" baseline="0" dirty="0" smtClean="0">
                <a:solidFill>
                  <a:schemeClr val="tx1"/>
                </a:solidFill>
                <a:latin typeface="Myriad Pro"/>
                <a:ea typeface="+mn-ea"/>
                <a:cs typeface="+mn-cs"/>
              </a:rPr>
              <a:t>(Je voudrais venir te voir mais je n’ai pas d’argent pour payer le billet de train)</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lang="fr-FR" sz="1100" kern="1200" baseline="0" dirty="0" smtClean="0">
                <a:solidFill>
                  <a:schemeClr val="tx1"/>
                </a:solidFill>
                <a:latin typeface="Myriad Pro"/>
                <a:ea typeface="+mn-ea"/>
                <a:cs typeface="+mn-cs"/>
              </a:rPr>
              <a:t>Nous convaincre de </a:t>
            </a:r>
            <a:r>
              <a:rPr lang="fr-FR" sz="1100" b="1" kern="1200" baseline="0" dirty="0" smtClean="0">
                <a:solidFill>
                  <a:schemeClr val="tx1"/>
                </a:solidFill>
                <a:latin typeface="Myriad Pro"/>
                <a:ea typeface="+mn-ea"/>
                <a:cs typeface="+mn-cs"/>
              </a:rPr>
              <a:t>l’urgence de notre action </a:t>
            </a:r>
            <a:r>
              <a:rPr lang="fr-FR" sz="1100" kern="1200" baseline="0" dirty="0" smtClean="0">
                <a:solidFill>
                  <a:schemeClr val="tx1"/>
                </a:solidFill>
                <a:latin typeface="Myriad Pro"/>
                <a:ea typeface="+mn-ea"/>
                <a:cs typeface="+mn-cs"/>
              </a:rPr>
              <a:t>(cette offre se termine ce soir, vous risquez une augmentation de l’amende si vous ne payez pas dans l’heure)</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lang="fr-FR" sz="1100" kern="1200" baseline="0" dirty="0" smtClean="0">
                <a:solidFill>
                  <a:schemeClr val="tx1"/>
                </a:solidFill>
                <a:latin typeface="Myriad Pro"/>
                <a:ea typeface="+mn-ea"/>
                <a:cs typeface="+mn-cs"/>
              </a:rPr>
              <a:t>Susciter notre </a:t>
            </a:r>
            <a:r>
              <a:rPr lang="fr-FR" sz="1100" b="1" kern="1200" baseline="0" dirty="0" smtClean="0">
                <a:solidFill>
                  <a:schemeClr val="tx1"/>
                </a:solidFill>
                <a:latin typeface="Myriad Pro"/>
                <a:ea typeface="+mn-ea"/>
                <a:cs typeface="+mn-cs"/>
              </a:rPr>
              <a:t>confiance</a:t>
            </a:r>
            <a:r>
              <a:rPr lang="fr-FR" sz="1100" kern="1200" baseline="0" dirty="0" smtClean="0">
                <a:solidFill>
                  <a:schemeClr val="tx1"/>
                </a:solidFill>
                <a:latin typeface="Myriad Pro"/>
                <a:ea typeface="+mn-ea"/>
                <a:cs typeface="+mn-cs"/>
              </a:rPr>
              <a:t> (en utilisant frauduleusement le nom d’un fournisseur connu)</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lang="fr-FR" sz="1100" kern="1200" baseline="0" dirty="0" smtClean="0">
                <a:solidFill>
                  <a:schemeClr val="tx1"/>
                </a:solidFill>
                <a:latin typeface="Myriad Pro"/>
                <a:ea typeface="+mn-ea"/>
                <a:cs typeface="+mn-cs"/>
              </a:rPr>
              <a:t>Nous faire </a:t>
            </a:r>
            <a:r>
              <a:rPr lang="fr-FR" sz="1100" b="1" kern="1200" baseline="0" dirty="0" smtClean="0">
                <a:solidFill>
                  <a:schemeClr val="tx1"/>
                </a:solidFill>
                <a:latin typeface="Myriad Pro"/>
                <a:ea typeface="+mn-ea"/>
                <a:cs typeface="+mn-cs"/>
              </a:rPr>
              <a:t>peur</a:t>
            </a:r>
            <a:r>
              <a:rPr lang="fr-FR" sz="1100" kern="1200" baseline="0" dirty="0" smtClean="0">
                <a:solidFill>
                  <a:schemeClr val="tx1"/>
                </a:solidFill>
                <a:latin typeface="Myriad Pro"/>
                <a:ea typeface="+mn-ea"/>
                <a:cs typeface="+mn-cs"/>
              </a:rPr>
              <a:t> (en dévoilant des informations compromettantes sur votre compte)</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lang="fr-FR" sz="1100" kern="1200" baseline="0" dirty="0" smtClean="0">
                <a:solidFill>
                  <a:schemeClr val="tx1"/>
                </a:solidFill>
                <a:latin typeface="Myriad Pro"/>
                <a:ea typeface="+mn-ea"/>
                <a:cs typeface="+mn-cs"/>
              </a:rPr>
              <a:t>Susciter notre </a:t>
            </a:r>
            <a:r>
              <a:rPr lang="fr-FR" sz="1100" b="1" kern="1200" baseline="0" dirty="0" smtClean="0">
                <a:solidFill>
                  <a:schemeClr val="tx1"/>
                </a:solidFill>
                <a:latin typeface="Myriad Pro"/>
                <a:ea typeface="+mn-ea"/>
                <a:cs typeface="+mn-cs"/>
              </a:rPr>
              <a:t>intérêt</a:t>
            </a:r>
            <a:r>
              <a:rPr lang="fr-FR" sz="1100" kern="1200" baseline="0" dirty="0" smtClean="0">
                <a:solidFill>
                  <a:schemeClr val="tx1"/>
                </a:solidFill>
                <a:latin typeface="Myriad Pro"/>
                <a:ea typeface="+mn-ea"/>
                <a:cs typeface="+mn-cs"/>
              </a:rPr>
              <a:t> par la promesse d’un </a:t>
            </a:r>
            <a:r>
              <a:rPr lang="fr-FR" sz="1100" b="1" kern="1200" baseline="0" dirty="0" smtClean="0">
                <a:solidFill>
                  <a:schemeClr val="tx1"/>
                </a:solidFill>
                <a:latin typeface="Myriad Pro"/>
                <a:ea typeface="+mn-ea"/>
                <a:cs typeface="+mn-cs"/>
              </a:rPr>
              <a:t>gain important </a:t>
            </a:r>
            <a:r>
              <a:rPr lang="fr-FR" sz="1100" kern="1200" baseline="0" dirty="0" smtClean="0">
                <a:solidFill>
                  <a:schemeClr val="tx1"/>
                </a:solidFill>
                <a:latin typeface="Myriad Pro"/>
                <a:ea typeface="+mn-ea"/>
                <a:cs typeface="+mn-cs"/>
              </a:rPr>
              <a:t>d’un </a:t>
            </a:r>
            <a:r>
              <a:rPr lang="fr-FR" sz="1100" b="1" kern="1200" baseline="0" dirty="0" smtClean="0">
                <a:solidFill>
                  <a:schemeClr val="tx1"/>
                </a:solidFill>
                <a:latin typeface="Myriad Pro"/>
                <a:ea typeface="+mn-ea"/>
                <a:cs typeface="+mn-cs"/>
              </a:rPr>
              <a:t>faible prix</a:t>
            </a:r>
            <a:r>
              <a:rPr lang="fr-FR" sz="1100" b="0" kern="1200" baseline="0" dirty="0" smtClean="0">
                <a:solidFill>
                  <a:schemeClr val="tx1"/>
                </a:solidFill>
                <a:latin typeface="Myriad Pro"/>
                <a:ea typeface="+mn-ea"/>
                <a:cs typeface="+mn-cs"/>
              </a:rPr>
              <a:t> ou en prétendant nous faire bénéficier d’un </a:t>
            </a:r>
            <a:r>
              <a:rPr lang="fr-FR" sz="1100" b="1" kern="1200" baseline="0" dirty="0" smtClean="0">
                <a:solidFill>
                  <a:schemeClr val="tx1"/>
                </a:solidFill>
                <a:latin typeface="Myriad Pro"/>
                <a:ea typeface="+mn-ea"/>
                <a:cs typeface="+mn-cs"/>
              </a:rPr>
              <a:t>bon plan </a:t>
            </a:r>
            <a:r>
              <a:rPr lang="fr-FR" sz="1100" b="0" kern="1200" baseline="0" dirty="0" smtClean="0">
                <a:solidFill>
                  <a:schemeClr val="tx1"/>
                </a:solidFill>
                <a:latin typeface="Myriad Pro"/>
                <a:ea typeface="+mn-ea"/>
                <a:cs typeface="+mn-cs"/>
              </a:rPr>
              <a:t>en exclusivité.</a:t>
            </a:r>
            <a:endParaRPr lang="fr-FR" sz="1100" kern="1200" baseline="0" dirty="0" smtClean="0">
              <a:solidFill>
                <a:schemeClr val="tx1"/>
              </a:solidFill>
              <a:latin typeface="Myriad Pro"/>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lang="fr-FR" sz="1100" kern="1200" baseline="0" dirty="0" smtClean="0">
                <a:solidFill>
                  <a:schemeClr val="tx1"/>
                </a:solidFill>
                <a:latin typeface="Myriad Pro"/>
                <a:ea typeface="+mn-ea"/>
                <a:cs typeface="+mn-cs"/>
              </a:rPr>
              <a:t>Gagner notre </a:t>
            </a:r>
            <a:r>
              <a:rPr lang="fr-FR" sz="1100" b="1" kern="1200" baseline="0" dirty="0" smtClean="0">
                <a:solidFill>
                  <a:schemeClr val="tx1"/>
                </a:solidFill>
                <a:latin typeface="Myriad Pro"/>
                <a:ea typeface="+mn-ea"/>
                <a:cs typeface="+mn-cs"/>
              </a:rPr>
              <a:t>respect</a:t>
            </a:r>
            <a:r>
              <a:rPr lang="fr-FR" sz="1100" kern="1200" baseline="0" dirty="0" smtClean="0">
                <a:solidFill>
                  <a:schemeClr val="tx1"/>
                </a:solidFill>
                <a:latin typeface="Myriad Pro"/>
                <a:ea typeface="+mn-ea"/>
                <a:cs typeface="+mn-cs"/>
              </a:rPr>
              <a:t> (en utilisant frauduleusement le nom d’une institution)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7FADAAED-A6AA-4455-8E21-FCD3A4153FBA}" type="slidenum">
              <a:rPr lang="fr-FR" smtClean="0"/>
              <a:t>23</a:t>
            </a:fld>
            <a:endParaRPr lang="fr-FR"/>
          </a:p>
        </p:txBody>
      </p:sp>
    </p:spTree>
    <p:extLst>
      <p:ext uri="{BB962C8B-B14F-4D97-AF65-F5344CB8AC3E}">
        <p14:creationId xmlns:p14="http://schemas.microsoft.com/office/powerpoint/2010/main" val="18468461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La</a:t>
            </a:r>
            <a:r>
              <a:rPr lang="fr-FR" baseline="0" dirty="0" smtClean="0"/>
              <a:t> protection des équipements n’est pas une panacée, mais elle est néanmoins indispensable.</a:t>
            </a:r>
          </a:p>
          <a:p>
            <a:endParaRPr lang="fr-FR" baseline="0" dirty="0" smtClean="0"/>
          </a:p>
          <a:p>
            <a:r>
              <a:rPr lang="fr-FR" baseline="0" dirty="0" smtClean="0"/>
              <a:t>Insister notamment sur la protection de logiciels tels que les jeux, dont on n’a pas toujours conscience qu’ils permettent souvent des accès à partir d’ordinateurs distants à vos propres équipements.</a:t>
            </a:r>
          </a:p>
          <a:p>
            <a:endParaRPr lang="fr-FR" baseline="0" dirty="0" smtClean="0"/>
          </a:p>
          <a:p>
            <a:r>
              <a:rPr lang="fr-FR" baseline="0" dirty="0" smtClean="0"/>
              <a:t>Un rappel toujours utile sur les WI-FI publics, trop souvent utilisés sans réfléchir pour peu qu’ils portent un nom ressemblant, par exemple, à celui d’une institution connue.</a:t>
            </a:r>
          </a:p>
          <a:p>
            <a:r>
              <a:rPr lang="fr-FR" baseline="0" dirty="0" smtClean="0"/>
              <a:t>C’est particulièrement vrai pour la connexion à des sites sensibles (espace bancaire en ligne)</a:t>
            </a:r>
            <a:endParaRPr lang="fr-FR" dirty="0"/>
          </a:p>
        </p:txBody>
      </p:sp>
      <p:sp>
        <p:nvSpPr>
          <p:cNvPr id="4" name="Espace réservé de la date 3"/>
          <p:cNvSpPr>
            <a:spLocks noGrp="1"/>
          </p:cNvSpPr>
          <p:nvPr>
            <p:ph type="dt" idx="10"/>
          </p:nvPr>
        </p:nvSpPr>
        <p:spPr/>
        <p:txBody>
          <a:bodyPr/>
          <a:lstStyle/>
          <a:p>
            <a:fld id="{033FEAC7-3868-4DFD-842E-C22E7903A1DE}" type="datetime1">
              <a:rPr lang="fr-FR" smtClean="0"/>
              <a:t>04/10/2024</a:t>
            </a:fld>
            <a:endParaRPr lang="fr-FR" dirty="0"/>
          </a:p>
        </p:txBody>
      </p:sp>
    </p:spTree>
    <p:extLst>
      <p:ext uri="{BB962C8B-B14F-4D97-AF65-F5344CB8AC3E}">
        <p14:creationId xmlns:p14="http://schemas.microsoft.com/office/powerpoint/2010/main" val="3287230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On a vu que les pirates essaient avant tout d’empêcher leurs victimes de réfléchir</a:t>
            </a:r>
            <a:r>
              <a:rPr lang="fr-FR" baseline="0" dirty="0" smtClean="0"/>
              <a:t> </a:t>
            </a:r>
            <a:r>
              <a:rPr lang="fr-FR" dirty="0" smtClean="0"/>
              <a:t>: la première parade consiste donc… à prendre son temps !</a:t>
            </a:r>
            <a:endParaRPr lang="fr-FR" dirty="0"/>
          </a:p>
        </p:txBody>
      </p:sp>
      <p:sp>
        <p:nvSpPr>
          <p:cNvPr id="4" name="Espace réservé de la date 3"/>
          <p:cNvSpPr>
            <a:spLocks noGrp="1"/>
          </p:cNvSpPr>
          <p:nvPr>
            <p:ph type="dt" idx="10"/>
          </p:nvPr>
        </p:nvSpPr>
        <p:spPr/>
        <p:txBody>
          <a:bodyPr/>
          <a:lstStyle/>
          <a:p>
            <a:fld id="{0F98D53E-C0C6-47CC-B4BF-ECD1234524E2}" type="datetime1">
              <a:rPr lang="fr-FR" smtClean="0"/>
              <a:t>04/10/2024</a:t>
            </a:fld>
            <a:endParaRPr lang="fr-FR" dirty="0"/>
          </a:p>
        </p:txBody>
      </p:sp>
    </p:spTree>
    <p:extLst>
      <p:ext uri="{BB962C8B-B14F-4D97-AF65-F5344CB8AC3E}">
        <p14:creationId xmlns:p14="http://schemas.microsoft.com/office/powerpoint/2010/main" val="4216055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Quelques cas typiques de messages, SMS, sites web, annonces… qui recèlent</a:t>
            </a:r>
            <a:r>
              <a:rPr lang="fr-FR" baseline="0" dirty="0" smtClean="0"/>
              <a:t> des arnaques.</a:t>
            </a:r>
          </a:p>
          <a:p>
            <a:r>
              <a:rPr lang="fr-FR" baseline="0" dirty="0" smtClean="0"/>
              <a:t>Proposer aux participants d’identifier les signes révélateurs d’arnaques, puis afficher la solution (chaque clic affiche un signe)</a:t>
            </a:r>
            <a:endParaRPr lang="fr-FR" dirty="0"/>
          </a:p>
        </p:txBody>
      </p:sp>
      <p:sp>
        <p:nvSpPr>
          <p:cNvPr id="4" name="Espace réservé de la date 3"/>
          <p:cNvSpPr>
            <a:spLocks noGrp="1"/>
          </p:cNvSpPr>
          <p:nvPr>
            <p:ph type="dt" idx="10"/>
          </p:nvPr>
        </p:nvSpPr>
        <p:spPr/>
        <p:txBody>
          <a:bodyPr/>
          <a:lstStyle/>
          <a:p>
            <a:fld id="{771E0650-3DE7-479F-8194-E167B196BA62}" type="datetime1">
              <a:rPr lang="fr-FR" smtClean="0"/>
              <a:t>04/10/2024</a:t>
            </a:fld>
            <a:endParaRPr lang="fr-FR" dirty="0"/>
          </a:p>
        </p:txBody>
      </p:sp>
    </p:spTree>
    <p:extLst>
      <p:ext uri="{BB962C8B-B14F-4D97-AF65-F5344CB8AC3E}">
        <p14:creationId xmlns:p14="http://schemas.microsoft.com/office/powerpoint/2010/main" val="19510292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Se</a:t>
            </a:r>
            <a:r>
              <a:rPr lang="fr-FR" baseline="0" dirty="0" smtClean="0"/>
              <a:t> méfier des adresses qui utilisent un nom de domaine tel que « orange.fr », « free.fr » ou « gmail.com » : dans le cas présent, on s’attendrait à une adresse telle que « mabanque.fr ».</a:t>
            </a:r>
            <a:endParaRPr lang="fr-FR" dirty="0"/>
          </a:p>
        </p:txBody>
      </p:sp>
      <p:sp>
        <p:nvSpPr>
          <p:cNvPr id="4" name="Espace réservé du numéro de diapositive 3"/>
          <p:cNvSpPr>
            <a:spLocks noGrp="1"/>
          </p:cNvSpPr>
          <p:nvPr>
            <p:ph type="sldNum" sz="quarter" idx="10"/>
          </p:nvPr>
        </p:nvSpPr>
        <p:spPr/>
        <p:txBody>
          <a:bodyPr/>
          <a:lstStyle/>
          <a:p>
            <a:fld id="{7FADAAED-A6AA-4455-8E21-FCD3A4153FBA}" type="slidenum">
              <a:rPr lang="fr-FR" smtClean="0"/>
              <a:t>27</a:t>
            </a:fld>
            <a:endParaRPr lang="fr-FR"/>
          </a:p>
        </p:txBody>
      </p:sp>
    </p:spTree>
    <p:extLst>
      <p:ext uri="{BB962C8B-B14F-4D97-AF65-F5344CB8AC3E}">
        <p14:creationId xmlns:p14="http://schemas.microsoft.com/office/powerpoint/2010/main" val="2774166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FADAAED-A6AA-4455-8E21-FCD3A4153FBA}" type="slidenum">
              <a:rPr lang="fr-FR" smtClean="0"/>
              <a:t>30</a:t>
            </a:fld>
            <a:endParaRPr lang="fr-FR"/>
          </a:p>
        </p:txBody>
      </p:sp>
    </p:spTree>
    <p:extLst>
      <p:ext uri="{BB962C8B-B14F-4D97-AF65-F5344CB8AC3E}">
        <p14:creationId xmlns:p14="http://schemas.microsoft.com/office/powerpoint/2010/main" val="36890233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FADAAED-A6AA-4455-8E21-FCD3A4153FBA}" type="slidenum">
              <a:rPr lang="fr-FR" smtClean="0"/>
              <a:t>31</a:t>
            </a:fld>
            <a:endParaRPr lang="fr-FR"/>
          </a:p>
        </p:txBody>
      </p:sp>
    </p:spTree>
    <p:extLst>
      <p:ext uri="{BB962C8B-B14F-4D97-AF65-F5344CB8AC3E}">
        <p14:creationId xmlns:p14="http://schemas.microsoft.com/office/powerpoint/2010/main" val="3440764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Des quiz « classiques ».Pour</a:t>
            </a:r>
            <a:r>
              <a:rPr lang="fr-FR" baseline="0" dirty="0" smtClean="0"/>
              <a:t> afficher la bonne réponse il suffit de cliquer, les mauvaises réponses deviennent transparentes, ne laissant visible que la bonne réponse.</a:t>
            </a:r>
          </a:p>
          <a:p>
            <a:r>
              <a:rPr lang="fr-FR" baseline="0" dirty="0" smtClean="0"/>
              <a:t>Les réponses sont toutes identifiées par une lettre afin de permettre l’utilisation du quiz avec l’espace de «chat» en webinaire.</a:t>
            </a:r>
          </a:p>
          <a:p>
            <a:r>
              <a:rPr lang="fr-FR" baseline="0" dirty="0" smtClean="0"/>
              <a:t>Quelques informations complémentaires sont fournies dans les commentaires de chaque quiz.</a:t>
            </a:r>
            <a:endParaRPr lang="fr-FR" dirty="0"/>
          </a:p>
        </p:txBody>
      </p:sp>
      <p:sp>
        <p:nvSpPr>
          <p:cNvPr id="4" name="Espace réservé de la date 3"/>
          <p:cNvSpPr>
            <a:spLocks noGrp="1"/>
          </p:cNvSpPr>
          <p:nvPr>
            <p:ph type="dt" idx="10"/>
          </p:nvPr>
        </p:nvSpPr>
        <p:spPr/>
        <p:txBody>
          <a:bodyPr/>
          <a:lstStyle/>
          <a:p>
            <a:fld id="{771E0650-3DE7-479F-8194-E167B196BA62}" type="datetime1">
              <a:rPr lang="fr-FR" smtClean="0"/>
              <a:t>04/10/2024</a:t>
            </a:fld>
            <a:endParaRPr lang="fr-FR" dirty="0"/>
          </a:p>
        </p:txBody>
      </p:sp>
    </p:spTree>
    <p:extLst>
      <p:ext uri="{BB962C8B-B14F-4D97-AF65-F5344CB8AC3E}">
        <p14:creationId xmlns:p14="http://schemas.microsoft.com/office/powerpoint/2010/main" val="24199115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L’idée de ce slide est de synthétiser les réflexes à avoir pour éviter une arnaque :</a:t>
            </a:r>
          </a:p>
          <a:p>
            <a:pPr marL="628650" lvl="1" indent="-171450">
              <a:buFont typeface="Arial" panose="020B0604020202020204" pitchFamily="34" charset="0"/>
              <a:buChar char="•"/>
            </a:pPr>
            <a:r>
              <a:rPr lang="fr-FR" b="1" dirty="0" smtClean="0"/>
              <a:t>Ralentissez</a:t>
            </a:r>
            <a:r>
              <a:rPr lang="fr-FR" b="0" baseline="0" dirty="0" smtClean="0"/>
              <a:t>.</a:t>
            </a:r>
            <a:r>
              <a:rPr lang="fr-FR" baseline="0" dirty="0" smtClean="0"/>
              <a:t> Les escrocs cherchent souvent à vous faire agir dans la précipitation (voir slides 24 et 25). Prenez donc votre temps, surtout si le message que vous avez reçu ou la personne que vous avez au téléphone insiste, par exemple, sur l’urgence à effectuer un paiement. Est-ce vraiment si urgent ?</a:t>
            </a:r>
          </a:p>
          <a:p>
            <a:pPr marL="628650" lvl="1" indent="-171450">
              <a:buFont typeface="Arial" panose="020B0604020202020204" pitchFamily="34" charset="0"/>
              <a:buChar char="•"/>
            </a:pPr>
            <a:r>
              <a:rPr lang="fr-FR" b="1" baseline="0" dirty="0" smtClean="0"/>
              <a:t>Regardez</a:t>
            </a:r>
            <a:r>
              <a:rPr lang="fr-FR" b="0" baseline="0" dirty="0" smtClean="0"/>
              <a:t>.</a:t>
            </a:r>
            <a:r>
              <a:rPr lang="fr-FR" baseline="0" dirty="0" smtClean="0"/>
              <a:t> Pendant longtemps, les messages véhiculant des arnaques se repéraient facilement : une orthographe désastreuse, des logos grossièrement imités… Les escrocs ont beaucoup progressé (!), mais certains signes peuvent encore alerter (voir la section 4 « Arnaques, avez-vous le coup d’œil ». Vous avez </a:t>
            </a:r>
            <a:r>
              <a:rPr lang="fr-FR" b="1" baseline="0" dirty="0" smtClean="0"/>
              <a:t>R</a:t>
            </a:r>
            <a:r>
              <a:rPr lang="fr-FR" baseline="0" dirty="0" smtClean="0"/>
              <a:t>alenti, vous avez donc le temps de </a:t>
            </a:r>
            <a:r>
              <a:rPr lang="fr-FR" b="1" baseline="0" dirty="0" smtClean="0"/>
              <a:t>R</a:t>
            </a:r>
            <a:r>
              <a:rPr lang="fr-FR" baseline="0" dirty="0" smtClean="0"/>
              <a:t>egarder !</a:t>
            </a:r>
          </a:p>
          <a:p>
            <a:pPr marL="628650" lvl="1" indent="-171450">
              <a:buFont typeface="Arial" panose="020B0604020202020204" pitchFamily="34" charset="0"/>
              <a:buChar char="•"/>
            </a:pPr>
            <a:r>
              <a:rPr lang="fr-FR" b="1" baseline="0" dirty="0" smtClean="0"/>
              <a:t>Réfléchissez</a:t>
            </a:r>
            <a:r>
              <a:rPr lang="fr-FR" baseline="0" dirty="0" smtClean="0"/>
              <a:t>. Les discours des escrocs peuvent être cohérents à première vue, mais cette cohérence n’est souvent qu’apparente. En réfléchissant un peu, vous vous demanderez, par exemple, comment il est possible de vous proposer un prix aussi bas, pourquoi votre fils qui a un besoin urgent d’argent vous contacte par WhatsApp au lieu de vous passer un coup de fil, ou pourquoi les impôt vous demande vos coordonnées bancaires alors que vous êtes mensualisé depuis longtemps.</a:t>
            </a:r>
          </a:p>
          <a:p>
            <a:pPr marL="628650" lvl="1" indent="-171450">
              <a:buFont typeface="Arial" panose="020B0604020202020204" pitchFamily="34" charset="0"/>
              <a:buChar char="•"/>
            </a:pPr>
            <a:r>
              <a:rPr lang="fr-FR" b="1" baseline="0" dirty="0" smtClean="0"/>
              <a:t>Réagissez</a:t>
            </a:r>
            <a:r>
              <a:rPr lang="fr-FR" baseline="0" dirty="0" smtClean="0"/>
              <a:t>. Si malgré votre attention vous avez été victime d’un escroc, n’attendez pas pour </a:t>
            </a:r>
            <a:r>
              <a:rPr lang="fr-FR" baseline="0" smtClean="0"/>
              <a:t>vous manifester! </a:t>
            </a:r>
            <a:r>
              <a:rPr lang="fr-FR" baseline="0" dirty="0" smtClean="0"/>
              <a:t>Faites immédiatement opposition à votre carte si elle a servi à faire un paiement à votre insu, contestez rapidement auprès de votre banque un virement que vous n’avez pas effectué et portez immédiatement plainte si vous vous rendez compte que vous avez effectué un virement vers un escroc…</a:t>
            </a:r>
            <a:endParaRPr lang="fr-FR" dirty="0"/>
          </a:p>
        </p:txBody>
      </p:sp>
      <p:sp>
        <p:nvSpPr>
          <p:cNvPr id="4" name="Espace réservé de la date 3"/>
          <p:cNvSpPr>
            <a:spLocks noGrp="1"/>
          </p:cNvSpPr>
          <p:nvPr>
            <p:ph type="dt" idx="10"/>
          </p:nvPr>
        </p:nvSpPr>
        <p:spPr/>
        <p:txBody>
          <a:bodyPr/>
          <a:lstStyle/>
          <a:p>
            <a:fld id="{0F98D53E-C0C6-47CC-B4BF-ECD1234524E2}" type="datetime1">
              <a:rPr lang="fr-FR" smtClean="0"/>
              <a:t>04/10/2024</a:t>
            </a:fld>
            <a:endParaRPr lang="fr-FR" dirty="0"/>
          </a:p>
        </p:txBody>
      </p:sp>
    </p:spTree>
    <p:extLst>
      <p:ext uri="{BB962C8B-B14F-4D97-AF65-F5344CB8AC3E}">
        <p14:creationId xmlns:p14="http://schemas.microsoft.com/office/powerpoint/2010/main" val="23625299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pPr algn="just"/>
            <a:r>
              <a:rPr lang="fr-FR" sz="1100" b="1" kern="1200" dirty="0" smtClean="0">
                <a:solidFill>
                  <a:schemeClr val="tx1"/>
                </a:solidFill>
                <a:latin typeface="+mn-lt"/>
                <a:ea typeface="+mn-ea"/>
                <a:cs typeface="+mn-cs"/>
              </a:rPr>
              <a:t>Une session de sensibilisation</a:t>
            </a:r>
            <a:r>
              <a:rPr lang="fr-FR" sz="1100" b="1" kern="1200" baseline="0" dirty="0" smtClean="0">
                <a:solidFill>
                  <a:schemeClr val="tx1"/>
                </a:solidFill>
                <a:latin typeface="+mn-lt"/>
                <a:ea typeface="+mn-ea"/>
                <a:cs typeface="+mn-cs"/>
              </a:rPr>
              <a:t> spécifique est disponible pour présenter le portail.</a:t>
            </a:r>
            <a:endParaRPr lang="fr-FR" sz="1100" b="1" kern="1200" dirty="0" smtClean="0">
              <a:solidFill>
                <a:schemeClr val="tx1"/>
              </a:solidFill>
              <a:latin typeface="+mn-lt"/>
              <a:ea typeface="+mn-ea"/>
              <a:cs typeface="+mn-cs"/>
            </a:endParaRPr>
          </a:p>
          <a:p>
            <a:pPr algn="just"/>
            <a:endParaRPr lang="fr-FR" sz="1100" b="1" kern="1200" dirty="0" smtClean="0">
              <a:solidFill>
                <a:schemeClr val="tx1"/>
              </a:solidFill>
              <a:latin typeface="+mn-lt"/>
              <a:ea typeface="+mn-ea"/>
              <a:cs typeface="+mn-cs"/>
            </a:endParaRPr>
          </a:p>
          <a:p>
            <a:pPr algn="just"/>
            <a:r>
              <a:rPr lang="fr-FR" sz="1100" b="1" kern="1200" dirty="0" smtClean="0">
                <a:solidFill>
                  <a:schemeClr val="tx1"/>
                </a:solidFill>
                <a:latin typeface="+mn-lt"/>
                <a:ea typeface="+mn-ea"/>
                <a:cs typeface="+mn-cs"/>
              </a:rPr>
              <a:t>Préambule</a:t>
            </a:r>
            <a:r>
              <a:rPr lang="fr-FR" sz="1100" kern="1200" dirty="0" smtClean="0">
                <a:solidFill>
                  <a:schemeClr val="tx1"/>
                </a:solidFill>
                <a:latin typeface="+mn-lt"/>
                <a:ea typeface="+mn-ea"/>
                <a:cs typeface="+mn-cs"/>
              </a:rPr>
              <a:t> : pourquoi un portail ? car les groupes tests ont dit que l’info était partout mais quelle confiance lui accorder ? – si BDF : neutre, rien à vendre, image de sérieux.</a:t>
            </a:r>
          </a:p>
          <a:p>
            <a:pPr algn="just"/>
            <a:r>
              <a:rPr lang="fr-FR" sz="1100" kern="1200" dirty="0" smtClean="0">
                <a:solidFill>
                  <a:schemeClr val="tx1"/>
                </a:solidFill>
                <a:latin typeface="+mn-lt"/>
                <a:ea typeface="+mn-ea"/>
                <a:cs typeface="+mn-cs"/>
              </a:rPr>
              <a:t>L’idée est donc bien de sélectionner du contenu existant neutre, pédagogique, gratuit et ne pas refaire ce qui existe.</a:t>
            </a:r>
          </a:p>
          <a:p>
            <a:pPr algn="just"/>
            <a:endParaRPr lang="fr-FR" sz="1100" kern="1200" dirty="0" smtClean="0">
              <a:solidFill>
                <a:schemeClr val="tx1"/>
              </a:solidFill>
              <a:latin typeface="+mn-lt"/>
              <a:ea typeface="+mn-ea"/>
              <a:cs typeface="+mn-cs"/>
            </a:endParaRPr>
          </a:p>
          <a:p>
            <a:pPr algn="just"/>
            <a:r>
              <a:rPr lang="fr-FR" sz="1100" b="1" kern="1200" dirty="0" smtClean="0">
                <a:solidFill>
                  <a:schemeClr val="tx1"/>
                </a:solidFill>
                <a:latin typeface="+mn-lt"/>
                <a:ea typeface="+mn-ea"/>
                <a:cs typeface="+mn-cs"/>
              </a:rPr>
              <a:t>IL EST</a:t>
            </a:r>
            <a:r>
              <a:rPr lang="fr-FR" sz="1100" b="1" kern="1200" baseline="0" dirty="0" smtClean="0">
                <a:solidFill>
                  <a:schemeClr val="tx1"/>
                </a:solidFill>
                <a:latin typeface="+mn-lt"/>
                <a:ea typeface="+mn-ea"/>
                <a:cs typeface="+mn-cs"/>
              </a:rPr>
              <a:t> POSSIBLE DE S’INSCRIRE A LA NEWSLETTER DIRECTEMENT SUR LE SITE POUR RECEVOIR CHAQUE SEMAINE LES SUJETS D’ACTUALITE.</a:t>
            </a:r>
            <a:endParaRPr lang="fr-FR" sz="1100" b="1" kern="1200" dirty="0" smtClean="0">
              <a:solidFill>
                <a:schemeClr val="tx1"/>
              </a:solidFill>
              <a:latin typeface="+mn-lt"/>
              <a:ea typeface="+mn-ea"/>
              <a:cs typeface="+mn-cs"/>
            </a:endParaRPr>
          </a:p>
          <a:p>
            <a:pPr algn="just"/>
            <a:endParaRPr lang="fr-FR" sz="1100" kern="1200" dirty="0" smtClean="0">
              <a:solidFill>
                <a:schemeClr val="tx1"/>
              </a:solidFill>
              <a:latin typeface="+mn-lt"/>
              <a:ea typeface="+mn-ea"/>
              <a:cs typeface="+mn-cs"/>
            </a:endParaRPr>
          </a:p>
          <a:p>
            <a:pPr algn="just"/>
            <a:r>
              <a:rPr lang="fr-FR" sz="1100" b="1" kern="1200" dirty="0" smtClean="0">
                <a:solidFill>
                  <a:schemeClr val="tx1"/>
                </a:solidFill>
                <a:latin typeface="+mn-lt"/>
                <a:ea typeface="+mn-ea"/>
                <a:cs typeface="+mn-cs"/>
              </a:rPr>
              <a:t>Informer et accompagner au quotidien</a:t>
            </a:r>
          </a:p>
          <a:p>
            <a:pPr algn="just"/>
            <a:r>
              <a:rPr lang="fr-FR" sz="1100" kern="1200" dirty="0" smtClean="0">
                <a:solidFill>
                  <a:schemeClr val="tx1"/>
                </a:solidFill>
                <a:latin typeface="+mn-lt"/>
                <a:ea typeface="+mn-ea"/>
                <a:cs typeface="+mn-cs"/>
              </a:rPr>
              <a:t>Page d’accueil : les rubriques ont été choisies suite à des groupes tests : intervenants</a:t>
            </a:r>
            <a:r>
              <a:rPr lang="fr-FR" sz="1100" kern="1200" baseline="0" dirty="0" smtClean="0">
                <a:solidFill>
                  <a:schemeClr val="tx1"/>
                </a:solidFill>
                <a:latin typeface="+mn-lt"/>
                <a:ea typeface="+mn-ea"/>
                <a:cs typeface="+mn-cs"/>
              </a:rPr>
              <a:t> sociaux</a:t>
            </a:r>
            <a:r>
              <a:rPr lang="fr-FR" sz="1100" kern="1200" dirty="0" smtClean="0">
                <a:solidFill>
                  <a:schemeClr val="tx1"/>
                </a:solidFill>
                <a:latin typeface="+mn-lt"/>
                <a:ea typeface="+mn-ea"/>
                <a:cs typeface="+mn-cs"/>
              </a:rPr>
              <a:t>, jeunes, retraités, jeunes couples avec enfant, personnes en difficulté.</a:t>
            </a:r>
          </a:p>
          <a:p>
            <a:pPr algn="just"/>
            <a:r>
              <a:rPr lang="fr-FR" sz="1100" b="1" kern="1200" dirty="0" smtClean="0">
                <a:solidFill>
                  <a:schemeClr val="tx1"/>
                </a:solidFill>
                <a:latin typeface="+mn-lt"/>
                <a:ea typeface="+mn-ea"/>
                <a:cs typeface="+mn-cs"/>
              </a:rPr>
              <a:t>L’objectif est de trouver l’information 3 clics </a:t>
            </a:r>
          </a:p>
          <a:p>
            <a:pPr algn="just"/>
            <a:r>
              <a:rPr lang="fr-FR" sz="1100" kern="1200" dirty="0" smtClean="0">
                <a:solidFill>
                  <a:schemeClr val="tx1"/>
                </a:solidFill>
                <a:latin typeface="+mn-lt"/>
                <a:ea typeface="+mn-ea"/>
                <a:cs typeface="+mn-cs"/>
              </a:rPr>
              <a:t>Une information qui se présente de différentes façons : article , guide </a:t>
            </a:r>
            <a:r>
              <a:rPr lang="fr-FR" sz="1100" kern="1200" dirty="0" err="1" smtClean="0">
                <a:solidFill>
                  <a:schemeClr val="tx1"/>
                </a:solidFill>
                <a:latin typeface="+mn-lt"/>
                <a:ea typeface="+mn-ea"/>
                <a:cs typeface="+mn-cs"/>
              </a:rPr>
              <a:t>pdf</a:t>
            </a:r>
            <a:r>
              <a:rPr lang="fr-FR" sz="1100" kern="1200" dirty="0" smtClean="0">
                <a:solidFill>
                  <a:schemeClr val="tx1"/>
                </a:solidFill>
                <a:latin typeface="+mn-lt"/>
                <a:ea typeface="+mn-ea"/>
                <a:cs typeface="+mn-cs"/>
              </a:rPr>
              <a:t>, vidéo pour répondre aux usages différents de l’internet.</a:t>
            </a:r>
          </a:p>
          <a:p>
            <a:pPr algn="just"/>
            <a:r>
              <a:rPr lang="fr-FR" sz="1100" b="1" kern="1200" dirty="0" smtClean="0">
                <a:solidFill>
                  <a:schemeClr val="tx1"/>
                </a:solidFill>
                <a:latin typeface="+mn-lt"/>
                <a:ea typeface="+mn-ea"/>
                <a:cs typeface="+mn-cs"/>
              </a:rPr>
              <a:t>La boite à outils </a:t>
            </a:r>
            <a:r>
              <a:rPr lang="fr-FR" sz="1100" kern="1200" dirty="0" smtClean="0">
                <a:solidFill>
                  <a:schemeClr val="tx1"/>
                </a:solidFill>
                <a:latin typeface="+mn-lt"/>
                <a:ea typeface="+mn-ea"/>
                <a:cs typeface="+mn-cs"/>
              </a:rPr>
              <a:t>est la plus consultée sur le portail. C’est que ce recherchent les internautes donc il faut nous aider à nourrir ces rubriques en nous demandant des outils qui vous manquent…</a:t>
            </a:r>
          </a:p>
          <a:p>
            <a:pPr algn="just"/>
            <a:r>
              <a:rPr lang="fr-FR" sz="1100" b="1" kern="1200" dirty="0" smtClean="0">
                <a:solidFill>
                  <a:schemeClr val="tx1"/>
                </a:solidFill>
                <a:latin typeface="+mn-lt"/>
                <a:ea typeface="+mn-ea"/>
                <a:cs typeface="+mn-cs"/>
              </a:rPr>
              <a:t>Ce site est le vôtre donc bouton « faire une suggestion sur cette page »</a:t>
            </a:r>
            <a:r>
              <a:rPr lang="fr-FR" sz="1100" kern="1200" dirty="0" smtClean="0">
                <a:solidFill>
                  <a:schemeClr val="tx1"/>
                </a:solidFill>
                <a:latin typeface="+mn-lt"/>
                <a:ea typeface="+mn-ea"/>
                <a:cs typeface="+mn-cs"/>
              </a:rPr>
              <a:t> présent sur toutes les pages thématiques pour nous proposer des évolutions.</a:t>
            </a:r>
          </a:p>
          <a:p>
            <a:pPr algn="just"/>
            <a:r>
              <a:rPr lang="fr-FR" sz="1100" b="1" kern="1200" dirty="0" smtClean="0">
                <a:solidFill>
                  <a:schemeClr val="tx1"/>
                </a:solidFill>
                <a:latin typeface="+mn-lt"/>
                <a:ea typeface="+mn-ea"/>
                <a:cs typeface="+mn-cs"/>
              </a:rPr>
              <a:t>Carte interactive </a:t>
            </a:r>
            <a:r>
              <a:rPr lang="fr-FR" sz="1100" kern="1200" dirty="0" smtClean="0">
                <a:solidFill>
                  <a:schemeClr val="tx1"/>
                </a:solidFill>
                <a:latin typeface="+mn-lt"/>
                <a:ea typeface="+mn-ea"/>
                <a:cs typeface="+mn-cs"/>
              </a:rPr>
              <a:t>: le portail c’est de l’information mais aussi un contact humain de proximité. </a:t>
            </a:r>
          </a:p>
          <a:p>
            <a:pPr algn="just"/>
            <a:r>
              <a:rPr lang="fr-FR" sz="1100" b="1" kern="1200" dirty="0" smtClean="0">
                <a:solidFill>
                  <a:schemeClr val="tx1"/>
                </a:solidFill>
                <a:latin typeface="+mn-lt"/>
                <a:ea typeface="+mn-ea"/>
                <a:cs typeface="+mn-cs"/>
              </a:rPr>
              <a:t>Si votre structure n’est pas référencée sur le portail</a:t>
            </a:r>
            <a:r>
              <a:rPr lang="fr-FR" sz="1100" kern="1200" dirty="0" smtClean="0">
                <a:solidFill>
                  <a:schemeClr val="tx1"/>
                </a:solidFill>
                <a:latin typeface="+mn-lt"/>
                <a:ea typeface="+mn-ea"/>
                <a:cs typeface="+mn-cs"/>
              </a:rPr>
              <a:t>, prenez contact avec la BDF locale</a:t>
            </a:r>
          </a:p>
          <a:p>
            <a:pPr algn="just"/>
            <a:r>
              <a:rPr lang="fr-FR" sz="1100" kern="1200" dirty="0" smtClean="0">
                <a:solidFill>
                  <a:schemeClr val="tx1"/>
                </a:solidFill>
                <a:latin typeface="+mn-lt"/>
                <a:ea typeface="+mn-ea"/>
                <a:cs typeface="+mn-cs"/>
              </a:rPr>
              <a:t>qui nous transmettra.</a:t>
            </a:r>
          </a:p>
          <a:p>
            <a:pPr algn="just"/>
            <a:r>
              <a:rPr lang="fr-FR" sz="1100" b="1" kern="1200" dirty="0" smtClean="0">
                <a:solidFill>
                  <a:schemeClr val="tx1"/>
                </a:solidFill>
                <a:latin typeface="+mn-lt"/>
                <a:ea typeface="+mn-ea"/>
                <a:cs typeface="+mn-cs"/>
              </a:rPr>
              <a:t>Dans le pied de page, on peut s’abonner à des alertes </a:t>
            </a:r>
            <a:r>
              <a:rPr lang="fr-FR" sz="1100" kern="1200" dirty="0" smtClean="0">
                <a:solidFill>
                  <a:schemeClr val="tx1"/>
                </a:solidFill>
                <a:latin typeface="+mn-lt"/>
                <a:ea typeface="+mn-ea"/>
                <a:cs typeface="+mn-cs"/>
              </a:rPr>
              <a:t>sur un thème et on reçoit une alerte quand un nouveau contenu est mis en ligne.</a:t>
            </a:r>
          </a:p>
          <a:p>
            <a:pPr algn="just"/>
            <a:r>
              <a:rPr lang="fr-FR" sz="1100" b="1" kern="1200" dirty="0" smtClean="0">
                <a:solidFill>
                  <a:schemeClr val="tx1"/>
                </a:solidFill>
                <a:latin typeface="+mn-lt"/>
                <a:ea typeface="+mn-ea"/>
                <a:cs typeface="+mn-cs"/>
              </a:rPr>
              <a:t>Une rubrique intervenants sociaux </a:t>
            </a:r>
            <a:r>
              <a:rPr lang="fr-FR" sz="1100" kern="1200" dirty="0" smtClean="0">
                <a:solidFill>
                  <a:schemeClr val="tx1"/>
                </a:solidFill>
                <a:latin typeface="+mn-lt"/>
                <a:ea typeface="+mn-ea"/>
                <a:cs typeface="+mn-cs"/>
              </a:rPr>
              <a:t>est disponible et va s’enrichir rapidement avec des ressources vous permettant de trouver de l’information sur des sujets et aussi de disposer d’outils à destination des personnes que vous accompagnez. Ces ressources sont élaborées grâce aux besoins exprimés dans des ateliers par des intervenants sociaux.</a:t>
            </a:r>
          </a:p>
          <a:p>
            <a:pPr algn="just">
              <a:lnSpc>
                <a:spcPct val="95000"/>
              </a:lnSpc>
              <a:spcBef>
                <a:spcPts val="600"/>
              </a:spcBef>
              <a:spcAft>
                <a:spcPts val="1200"/>
              </a:spcAft>
            </a:pPr>
            <a:r>
              <a:rPr lang="fr-FR" sz="1100" b="1" kern="1200" dirty="0" smtClean="0">
                <a:solidFill>
                  <a:schemeClr val="tx1"/>
                </a:solidFill>
                <a:latin typeface="+mn-lt"/>
                <a:ea typeface="+mn-ea"/>
                <a:cs typeface="+mn-cs"/>
              </a:rPr>
              <a:t>Une rubrique enseignants  </a:t>
            </a:r>
            <a:r>
              <a:rPr lang="fr-FR" sz="1100" kern="1200" dirty="0" smtClean="0">
                <a:solidFill>
                  <a:schemeClr val="tx1"/>
                </a:solidFill>
                <a:latin typeface="+mn-lt"/>
                <a:ea typeface="+mn-ea"/>
                <a:cs typeface="+mn-cs"/>
              </a:rPr>
              <a:t>diffuse les ressources pour les enseignants de collège et primaire.</a:t>
            </a:r>
          </a:p>
          <a:p>
            <a:pPr marL="0" marR="0" indent="0" algn="just" defTabSz="914400" rtl="0" eaLnBrk="1" fontAlgn="auto" latinLnBrk="0" hangingPunct="1">
              <a:lnSpc>
                <a:spcPct val="95000"/>
              </a:lnSpc>
              <a:spcBef>
                <a:spcPts val="600"/>
              </a:spcBef>
              <a:spcAft>
                <a:spcPts val="1200"/>
              </a:spcAft>
              <a:buClrTx/>
              <a:buSzTx/>
              <a:buFontTx/>
              <a:buNone/>
              <a:tabLst/>
              <a:defRPr/>
            </a:pPr>
            <a:r>
              <a:rPr lang="fr-FR" sz="1100" b="1" dirty="0" smtClean="0">
                <a:solidFill>
                  <a:schemeClr val="tx1"/>
                </a:solidFill>
                <a:latin typeface="+mn-lt"/>
              </a:rPr>
              <a:t>Depuis 2018, une rubrique</a:t>
            </a:r>
            <a:r>
              <a:rPr lang="fr-FR" sz="1100" b="1" baseline="0" dirty="0" smtClean="0">
                <a:solidFill>
                  <a:schemeClr val="tx1"/>
                </a:solidFill>
                <a:latin typeface="+mn-lt"/>
              </a:rPr>
              <a:t> jeune est à disposition </a:t>
            </a:r>
            <a:endParaRPr lang="fr-FR" sz="1100" b="1" kern="1200" dirty="0" smtClean="0">
              <a:solidFill>
                <a:schemeClr val="tx1"/>
              </a:solidFill>
              <a:latin typeface="+mn-lt"/>
              <a:ea typeface="+mn-ea"/>
              <a:cs typeface="+mn-cs"/>
            </a:endParaRPr>
          </a:p>
          <a:p>
            <a:endParaRPr lang="fr-FR" sz="1100" dirty="0">
              <a:solidFill>
                <a:schemeClr val="tx1"/>
              </a:solidFill>
              <a:latin typeface="+mn-lt"/>
            </a:endParaRPr>
          </a:p>
        </p:txBody>
      </p:sp>
      <p:sp>
        <p:nvSpPr>
          <p:cNvPr id="4" name="Espace réservé du numéro de diapositive 3"/>
          <p:cNvSpPr>
            <a:spLocks noGrp="1"/>
          </p:cNvSpPr>
          <p:nvPr>
            <p:ph type="sldNum" sz="quarter" idx="10"/>
          </p:nvPr>
        </p:nvSpPr>
        <p:spPr/>
        <p:txBody>
          <a:bodyPr/>
          <a:lstStyle/>
          <a:p>
            <a:fld id="{B9F45702-E11C-4F3B-9B64-66A78EF96FE0}" type="slidenum">
              <a:rPr lang="fr-FR" smtClean="0"/>
              <a:t>33</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8685431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8287" cy="3724275"/>
          </a:xfrm>
        </p:spPr>
      </p:sp>
      <p:sp>
        <p:nvSpPr>
          <p:cNvPr id="3" name="Espace réservé des commentaires 2"/>
          <p:cNvSpPr>
            <a:spLocks noGrp="1"/>
          </p:cNvSpPr>
          <p:nvPr>
            <p:ph type="body" idx="1"/>
          </p:nvPr>
        </p:nvSpPr>
        <p:spPr/>
        <p:txBody>
          <a:bodyPr/>
          <a:lstStyle/>
          <a:p>
            <a:r>
              <a:rPr lang="fr-FR" dirty="0" smtClean="0"/>
              <a:t>A personnaliser par le</a:t>
            </a:r>
            <a:r>
              <a:rPr lang="fr-FR" baseline="0" dirty="0" smtClean="0"/>
              <a:t> formateur :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smtClean="0"/>
              <a:t>Coordonnées : adresse de la succursale compétente</a:t>
            </a:r>
            <a:endParaRPr lang="fr-FR" dirty="0" smtClean="0"/>
          </a:p>
          <a:p>
            <a:pPr marL="171450" indent="-171450">
              <a:buFont typeface="Arial" panose="020B0604020202020204" pitchFamily="34" charset="0"/>
              <a:buChar char="•"/>
            </a:pPr>
            <a:r>
              <a:rPr lang="fr-FR" dirty="0" smtClean="0"/>
              <a:t>Contact : indiquer le nom du contact de</a:t>
            </a:r>
            <a:r>
              <a:rPr lang="fr-FR" baseline="0" dirty="0" smtClean="0"/>
              <a:t> la Succursale de la BDF</a:t>
            </a:r>
          </a:p>
          <a:p>
            <a:endParaRPr lang="fr-FR" dirty="0" smtClean="0"/>
          </a:p>
          <a:p>
            <a:r>
              <a:rPr lang="fr-FR" dirty="0" smtClean="0"/>
              <a:t>A l’attention de</a:t>
            </a:r>
            <a:r>
              <a:rPr lang="fr-FR" baseline="0" dirty="0" smtClean="0"/>
              <a:t> l‘intervenant, des slides de promotions des ressources se trouvent dans le KIT de communication.  </a:t>
            </a:r>
            <a:endParaRPr lang="fr-FR" dirty="0"/>
          </a:p>
        </p:txBody>
      </p:sp>
      <p:sp>
        <p:nvSpPr>
          <p:cNvPr id="4" name="Espace réservé du numéro de diapositive 3"/>
          <p:cNvSpPr>
            <a:spLocks noGrp="1"/>
          </p:cNvSpPr>
          <p:nvPr>
            <p:ph type="sldNum" sz="quarter" idx="10"/>
          </p:nvPr>
        </p:nvSpPr>
        <p:spPr/>
        <p:txBody>
          <a:bodyPr/>
          <a:lstStyle/>
          <a:p>
            <a:fld id="{7FADAAED-A6AA-4455-8E21-FCD3A4153FBA}" type="slidenum">
              <a:rPr lang="fr-FR" smtClean="0"/>
              <a:t>35</a:t>
            </a:fld>
            <a:endParaRPr lang="fr-FR"/>
          </a:p>
        </p:txBody>
      </p:sp>
    </p:spTree>
    <p:extLst>
      <p:ext uri="{BB962C8B-B14F-4D97-AF65-F5344CB8AC3E}">
        <p14:creationId xmlns:p14="http://schemas.microsoft.com/office/powerpoint/2010/main" val="3053008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a:ln/>
        </p:spPr>
      </p:sp>
      <p:sp>
        <p:nvSpPr>
          <p:cNvPr id="24579" name="Espace réservé des commentaires 2"/>
          <p:cNvSpPr>
            <a:spLocks noGrp="1"/>
          </p:cNvSpPr>
          <p:nvPr>
            <p:ph type="body" idx="1"/>
          </p:nvPr>
        </p:nvSpPr>
        <p:spPr>
          <a:xfrm>
            <a:off x="253400" y="4719560"/>
            <a:ext cx="6305057" cy="447024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b="0" dirty="0" smtClean="0"/>
              <a:t>Réponse </a:t>
            </a:r>
            <a:r>
              <a:rPr lang="fr-FR" altLang="fr-FR" b="1" dirty="0" smtClean="0"/>
              <a:t>B.</a:t>
            </a:r>
            <a:endParaRPr lang="fr-FR" altLang="fr-FR" b="1" i="1" dirty="0" smtClean="0"/>
          </a:p>
          <a:p>
            <a:r>
              <a:rPr lang="fr-FR" sz="1100" b="0" i="0" kern="1200" dirty="0" smtClean="0">
                <a:solidFill>
                  <a:schemeClr val="tx1"/>
                </a:solidFill>
                <a:effectLst/>
                <a:latin typeface="Myriad Pro"/>
                <a:ea typeface="+mn-ea"/>
                <a:cs typeface="+mn-cs"/>
              </a:rPr>
              <a:t>Sur les sites de vente en ligne entre particuliers (</a:t>
            </a:r>
            <a:r>
              <a:rPr lang="fr-FR" sz="1100" b="0" i="0" kern="1200" dirty="0" err="1" smtClean="0">
                <a:solidFill>
                  <a:schemeClr val="tx1"/>
                </a:solidFill>
                <a:effectLst/>
                <a:latin typeface="Myriad Pro"/>
                <a:ea typeface="+mn-ea"/>
                <a:cs typeface="+mn-cs"/>
              </a:rPr>
              <a:t>Leboncoin</a:t>
            </a:r>
            <a:r>
              <a:rPr lang="fr-FR" sz="1100" b="0" i="0" kern="1200" dirty="0" smtClean="0">
                <a:solidFill>
                  <a:schemeClr val="tx1"/>
                </a:solidFill>
                <a:effectLst/>
                <a:latin typeface="Myriad Pro"/>
                <a:ea typeface="+mn-ea"/>
                <a:cs typeface="+mn-cs"/>
              </a:rPr>
              <a:t>,</a:t>
            </a:r>
            <a:r>
              <a:rPr lang="fr-FR" sz="1100" b="0" i="0" kern="1200" baseline="0" dirty="0" smtClean="0">
                <a:solidFill>
                  <a:schemeClr val="tx1"/>
                </a:solidFill>
                <a:effectLst/>
                <a:latin typeface="Myriad Pro"/>
                <a:ea typeface="+mn-ea"/>
                <a:cs typeface="+mn-cs"/>
              </a:rPr>
              <a:t> </a:t>
            </a:r>
            <a:r>
              <a:rPr lang="fr-FR" sz="1100" b="0" i="0" kern="1200" dirty="0" err="1" smtClean="0">
                <a:solidFill>
                  <a:schemeClr val="tx1"/>
                </a:solidFill>
                <a:effectLst/>
                <a:latin typeface="Myriad Pro"/>
                <a:ea typeface="+mn-ea"/>
                <a:cs typeface="+mn-cs"/>
              </a:rPr>
              <a:t>Vinted</a:t>
            </a:r>
            <a:r>
              <a:rPr lang="fr-FR" sz="1100" b="0" i="0" kern="1200" baseline="0" dirty="0" smtClean="0">
                <a:solidFill>
                  <a:schemeClr val="tx1"/>
                </a:solidFill>
                <a:effectLst/>
                <a:latin typeface="Myriad Pro"/>
                <a:ea typeface="+mn-ea"/>
                <a:cs typeface="+mn-cs"/>
              </a:rPr>
              <a:t> </a:t>
            </a:r>
            <a:r>
              <a:rPr lang="fr-FR" sz="1100" b="0" i="0" kern="1200" baseline="0" dirty="0" err="1" smtClean="0">
                <a:solidFill>
                  <a:schemeClr val="tx1"/>
                </a:solidFill>
                <a:effectLst/>
                <a:latin typeface="Myriad Pro"/>
                <a:ea typeface="+mn-ea"/>
                <a:cs typeface="+mn-cs"/>
              </a:rPr>
              <a:t>etc</a:t>
            </a:r>
            <a:r>
              <a:rPr lang="fr-FR" sz="1100" b="0" i="0" kern="1200" baseline="0" dirty="0" smtClean="0">
                <a:solidFill>
                  <a:schemeClr val="tx1"/>
                </a:solidFill>
                <a:effectLst/>
                <a:latin typeface="Myriad Pro"/>
                <a:ea typeface="+mn-ea"/>
                <a:cs typeface="+mn-cs"/>
              </a:rPr>
              <a:t>)</a:t>
            </a:r>
            <a:r>
              <a:rPr lang="fr-FR" sz="1100" b="0" i="0" kern="1200" dirty="0" smtClean="0">
                <a:solidFill>
                  <a:schemeClr val="tx1"/>
                </a:solidFill>
                <a:effectLst/>
                <a:latin typeface="Myriad Pro"/>
                <a:ea typeface="+mn-ea"/>
                <a:cs typeface="+mn-cs"/>
              </a:rPr>
              <a:t> les paiements peuvent se faire soit en face à face, par</a:t>
            </a:r>
            <a:r>
              <a:rPr lang="fr-FR" sz="1100" b="0" i="0" kern="1200" baseline="0" dirty="0" smtClean="0">
                <a:solidFill>
                  <a:schemeClr val="tx1"/>
                </a:solidFill>
                <a:effectLst/>
                <a:latin typeface="Myriad Pro"/>
                <a:ea typeface="+mn-ea"/>
                <a:cs typeface="+mn-cs"/>
              </a:rPr>
              <a:t> exemple</a:t>
            </a:r>
            <a:r>
              <a:rPr lang="fr-FR" sz="1100" b="0" i="0" kern="1200" dirty="0" smtClean="0">
                <a:solidFill>
                  <a:schemeClr val="tx1"/>
                </a:solidFill>
                <a:effectLst/>
                <a:latin typeface="Myriad Pro"/>
                <a:ea typeface="+mn-ea"/>
                <a:cs typeface="+mn-cs"/>
              </a:rPr>
              <a:t> avec des espèces, soit via un système de paiement proposé directement par le site. </a:t>
            </a:r>
          </a:p>
          <a:p>
            <a:endParaRPr lang="fr-FR" sz="1100" b="0" i="0" kern="1200" dirty="0" smtClean="0">
              <a:solidFill>
                <a:schemeClr val="tx1"/>
              </a:solidFill>
              <a:effectLst/>
              <a:latin typeface="Myriad Pro"/>
              <a:ea typeface="+mn-ea"/>
              <a:cs typeface="+mn-cs"/>
            </a:endParaRPr>
          </a:p>
          <a:p>
            <a:r>
              <a:rPr lang="fr-FR" sz="1100" b="0" i="0" kern="1200" dirty="0" smtClean="0">
                <a:solidFill>
                  <a:schemeClr val="tx1"/>
                </a:solidFill>
                <a:effectLst/>
                <a:latin typeface="Myriad Pro"/>
                <a:ea typeface="+mn-ea"/>
                <a:cs typeface="+mn-cs"/>
              </a:rPr>
              <a:t>Si le vendeur vous envoie un lien vers un autre dispositif en vous indiquant qu’il préfère cette solution par exemple, MEFIANCE ! Le risque est réel qu’il vous envoie payer sur une autre plateforme ressemblant à un site légitime et qui récupère les données de votre carte bancaire. Ou</a:t>
            </a:r>
            <a:r>
              <a:rPr lang="fr-FR" sz="1100" b="0" i="0" kern="1200" baseline="0" dirty="0" smtClean="0">
                <a:solidFill>
                  <a:schemeClr val="tx1"/>
                </a:solidFill>
                <a:effectLst/>
                <a:latin typeface="Myriad Pro"/>
                <a:ea typeface="+mn-ea"/>
                <a:cs typeface="+mn-cs"/>
              </a:rPr>
              <a:t> alors, il peut vous demander un paiement avec un système crypto (BITCOIN par exemple), et là il est fort probable que vous ne voyez jamais le bien que vous vouliez acheter.</a:t>
            </a:r>
          </a:p>
          <a:p>
            <a:endParaRPr lang="fr-FR" altLang="fr-FR" dirty="0" smtClean="0"/>
          </a:p>
        </p:txBody>
      </p:sp>
      <p:sp>
        <p:nvSpPr>
          <p:cNvPr id="2458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CD16F56-794E-47FC-8DC3-3D3D42CB204F}" type="slidenum">
              <a:rPr kumimoji="0" lang="fr-FR" altLang="fr-FR"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fr-FR" altLang="fr-F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99144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a:ln/>
        </p:spPr>
      </p:sp>
      <p:sp>
        <p:nvSpPr>
          <p:cNvPr id="24579" name="Espace réservé des commentaires 2"/>
          <p:cNvSpPr>
            <a:spLocks noGrp="1"/>
          </p:cNvSpPr>
          <p:nvPr>
            <p:ph type="body" idx="1"/>
          </p:nvPr>
        </p:nvSpPr>
        <p:spPr>
          <a:xfrm>
            <a:off x="253400" y="4719560"/>
            <a:ext cx="6305057" cy="447024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smtClean="0"/>
              <a:t>Réponse </a:t>
            </a:r>
            <a:r>
              <a:rPr lang="fr-FR" altLang="fr-FR" b="1" dirty="0" smtClean="0"/>
              <a:t>B </a:t>
            </a:r>
            <a:r>
              <a:rPr lang="fr-FR" altLang="fr-FR" dirty="0" smtClean="0"/>
              <a:t>:</a:t>
            </a:r>
            <a:r>
              <a:rPr lang="fr-FR" altLang="fr-FR" baseline="0" dirty="0" smtClean="0"/>
              <a:t> Un banquier ne vous appellera </a:t>
            </a:r>
            <a:r>
              <a:rPr lang="fr-FR" altLang="fr-FR" u="sng" baseline="0" dirty="0" smtClean="0"/>
              <a:t>jamais</a:t>
            </a:r>
            <a:r>
              <a:rPr lang="fr-FR" altLang="fr-FR" baseline="0" dirty="0" smtClean="0"/>
              <a:t> pour vous demander des informations sur vos moyens de paiement : c’est lui qui vous les a fournis, il les connaît parfaitement.</a:t>
            </a:r>
          </a:p>
          <a:p>
            <a:r>
              <a:rPr lang="fr-FR" altLang="fr-FR" baseline="0" dirty="0" smtClean="0"/>
              <a:t>Dans ce genre de situation, l’appel vient toujours d’un escroc qui a récupéré votre numéro de téléphone et le nom de votre banque (</a:t>
            </a:r>
            <a:r>
              <a:rPr lang="fr-FR" sz="1100" kern="1200" baseline="0" dirty="0" smtClean="0">
                <a:solidFill>
                  <a:schemeClr val="tx1"/>
                </a:solidFill>
                <a:effectLst/>
                <a:latin typeface="Myriad Pro"/>
                <a:ea typeface="+mn-ea"/>
                <a:cs typeface="+mn-cs"/>
              </a:rPr>
              <a:t>vous avez peut-être été victime d’un faux site où vous les avez fournis vous-même). </a:t>
            </a:r>
            <a:endParaRPr lang="fr-FR" altLang="fr-FR" baseline="0" dirty="0" smtClean="0"/>
          </a:p>
          <a:p>
            <a:endParaRPr lang="fr-FR" altLang="fr-FR" baseline="0" dirty="0" smtClean="0"/>
          </a:p>
          <a:p>
            <a:r>
              <a:rPr lang="fr-FR" altLang="fr-FR" baseline="0" dirty="0" smtClean="0"/>
              <a:t>Raccrochez donc et, si vous avez un doute, rappelez votre conseiller </a:t>
            </a:r>
            <a:r>
              <a:rPr lang="fr-FR" altLang="fr-FR" u="sng" baseline="0" dirty="0" smtClean="0"/>
              <a:t>au numéro de téléphone que vous connaissez </a:t>
            </a:r>
            <a:r>
              <a:rPr lang="fr-FR" altLang="fr-FR" baseline="0" dirty="0" smtClean="0"/>
              <a:t>pour clarifier la situation avec lui.</a:t>
            </a:r>
            <a:endParaRPr lang="fr-FR" altLang="fr-FR" dirty="0" smtClean="0"/>
          </a:p>
        </p:txBody>
      </p:sp>
      <p:sp>
        <p:nvSpPr>
          <p:cNvPr id="2458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CD16F56-794E-47FC-8DC3-3D3D42CB204F}" type="slidenum">
              <a:rPr kumimoji="0" lang="fr-FR" altLang="fr-FR"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fr-FR" altLang="fr-F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24453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a:ln/>
        </p:spPr>
      </p:sp>
      <p:sp>
        <p:nvSpPr>
          <p:cNvPr id="24579" name="Espace réservé des commentaires 2"/>
          <p:cNvSpPr>
            <a:spLocks noGrp="1"/>
          </p:cNvSpPr>
          <p:nvPr>
            <p:ph type="body" idx="1"/>
          </p:nvPr>
        </p:nvSpPr>
        <p:spPr>
          <a:xfrm>
            <a:off x="253400" y="4719560"/>
            <a:ext cx="6305057" cy="447024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z="1100" b="0" i="0" kern="1200" dirty="0" smtClean="0">
                <a:solidFill>
                  <a:schemeClr val="tx1"/>
                </a:solidFill>
                <a:effectLst/>
                <a:latin typeface="Myriad Pro"/>
                <a:ea typeface="+mn-ea"/>
                <a:cs typeface="+mn-cs"/>
              </a:rPr>
              <a:t>Réponse </a:t>
            </a:r>
            <a:r>
              <a:rPr lang="fr-FR" sz="1100" b="1" i="0" kern="1200" dirty="0" smtClean="0">
                <a:solidFill>
                  <a:schemeClr val="tx1"/>
                </a:solidFill>
                <a:effectLst/>
                <a:latin typeface="Myriad Pro"/>
                <a:ea typeface="+mn-ea"/>
                <a:cs typeface="+mn-cs"/>
              </a:rPr>
              <a:t>B</a:t>
            </a:r>
            <a:r>
              <a:rPr lang="fr-FR" sz="1100" b="0" i="0" kern="1200" dirty="0" smtClean="0">
                <a:solidFill>
                  <a:schemeClr val="tx1"/>
                </a:solidFill>
                <a:effectLst/>
                <a:latin typeface="Myriad Pro"/>
                <a:ea typeface="+mn-ea"/>
                <a:cs typeface="+mn-cs"/>
              </a:rPr>
              <a:t>, vous</a:t>
            </a:r>
            <a:r>
              <a:rPr lang="fr-FR" sz="1100" b="0" i="0" kern="1200" baseline="0" dirty="0" smtClean="0">
                <a:solidFill>
                  <a:schemeClr val="tx1"/>
                </a:solidFill>
                <a:effectLst/>
                <a:latin typeface="Myriad Pro"/>
                <a:ea typeface="+mn-ea"/>
                <a:cs typeface="+mn-cs"/>
              </a:rPr>
              <a:t> pouvez être rassurés</a:t>
            </a:r>
            <a:r>
              <a:rPr lang="fr-FR" sz="1100" b="0" i="0" kern="1200" dirty="0" smtClean="0">
                <a:solidFill>
                  <a:schemeClr val="tx1"/>
                </a:solidFill>
                <a:effectLst/>
                <a:latin typeface="Myriad Pro"/>
                <a:ea typeface="+mn-ea"/>
                <a:cs typeface="+mn-cs"/>
              </a:rPr>
              <a:t> ! </a:t>
            </a:r>
          </a:p>
          <a:p>
            <a:r>
              <a:rPr lang="fr-FR" sz="1100" b="0" i="0" kern="1200" dirty="0" smtClean="0">
                <a:solidFill>
                  <a:schemeClr val="tx1"/>
                </a:solidFill>
                <a:effectLst/>
                <a:latin typeface="Myriad Pro"/>
                <a:ea typeface="+mn-ea"/>
                <a:cs typeface="+mn-cs"/>
              </a:rPr>
              <a:t>Vos achats en ligne étaient auparavant confirmés avec un code reçu par SMS  de la part de votre banque .</a:t>
            </a:r>
            <a:r>
              <a:rPr lang="fr-FR" sz="1100" b="0" i="0" kern="1200" baseline="0" dirty="0" smtClean="0">
                <a:solidFill>
                  <a:schemeClr val="tx1"/>
                </a:solidFill>
                <a:effectLst/>
                <a:latin typeface="Myriad Pro"/>
                <a:ea typeface="+mn-ea"/>
                <a:cs typeface="+mn-cs"/>
              </a:rPr>
              <a:t> </a:t>
            </a:r>
          </a:p>
          <a:p>
            <a:r>
              <a:rPr lang="fr-FR" sz="1100" b="0" i="0" kern="1200" baseline="0" dirty="0" smtClean="0">
                <a:solidFill>
                  <a:schemeClr val="tx1"/>
                </a:solidFill>
                <a:effectLst/>
                <a:latin typeface="Myriad Pro"/>
                <a:ea typeface="+mn-ea"/>
                <a:cs typeface="+mn-cs"/>
              </a:rPr>
              <a:t>Ce dispositif n’était pas suffisamment sécurisé </a:t>
            </a:r>
            <a:r>
              <a:rPr lang="fr-FR" sz="1100" b="0" i="0" kern="1200" dirty="0" smtClean="0">
                <a:solidFill>
                  <a:schemeClr val="tx1"/>
                </a:solidFill>
                <a:effectLst/>
                <a:latin typeface="Myriad Pro"/>
                <a:ea typeface="+mn-ea"/>
                <a:cs typeface="+mn-cs"/>
              </a:rPr>
              <a:t>pour lutter contre la fraude. Maintenant, chaque banque a</a:t>
            </a:r>
            <a:r>
              <a:rPr lang="fr-FR" sz="1100" b="0" i="0" kern="1200" baseline="0" dirty="0" smtClean="0">
                <a:solidFill>
                  <a:schemeClr val="tx1"/>
                </a:solidFill>
                <a:effectLst/>
                <a:latin typeface="Myriad Pro"/>
                <a:ea typeface="+mn-ea"/>
                <a:cs typeface="+mn-cs"/>
              </a:rPr>
              <a:t> mis en place</a:t>
            </a:r>
            <a:r>
              <a:rPr lang="fr-FR" sz="1100" b="0" i="0" kern="1200" dirty="0" smtClean="0">
                <a:solidFill>
                  <a:schemeClr val="tx1"/>
                </a:solidFill>
                <a:effectLst/>
                <a:latin typeface="Myriad Pro"/>
                <a:ea typeface="+mn-ea"/>
                <a:cs typeface="+mn-cs"/>
              </a:rPr>
              <a:t> un mécanisme d’authentification forte qui peut lui être propre appelé « clé digitale », « </a:t>
            </a:r>
            <a:r>
              <a:rPr lang="fr-FR" sz="1100" b="0" i="0" kern="1200" dirty="0" err="1" smtClean="0">
                <a:solidFill>
                  <a:schemeClr val="tx1"/>
                </a:solidFill>
                <a:effectLst/>
                <a:latin typeface="Myriad Pro"/>
                <a:ea typeface="+mn-ea"/>
                <a:cs typeface="+mn-cs"/>
              </a:rPr>
              <a:t>Certicode</a:t>
            </a:r>
            <a:r>
              <a:rPr lang="fr-FR" sz="1100" b="0" i="0" kern="1200" dirty="0" smtClean="0">
                <a:solidFill>
                  <a:schemeClr val="tx1"/>
                </a:solidFill>
                <a:effectLst/>
                <a:latin typeface="Myriad Pro"/>
                <a:ea typeface="+mn-ea"/>
                <a:cs typeface="+mn-cs"/>
              </a:rPr>
              <a:t> plus », « </a:t>
            </a:r>
            <a:r>
              <a:rPr lang="fr-FR" sz="1100" b="0" i="0" kern="1200" dirty="0" err="1" smtClean="0">
                <a:solidFill>
                  <a:schemeClr val="tx1"/>
                </a:solidFill>
                <a:effectLst/>
                <a:latin typeface="Myriad Pro"/>
                <a:ea typeface="+mn-ea"/>
                <a:cs typeface="+mn-cs"/>
              </a:rPr>
              <a:t>Sécuripass</a:t>
            </a:r>
            <a:r>
              <a:rPr lang="fr-FR" sz="1100" b="0" i="0" kern="1200" dirty="0" smtClean="0">
                <a:solidFill>
                  <a:schemeClr val="tx1"/>
                </a:solidFill>
                <a:effectLst/>
                <a:latin typeface="Myriad Pro"/>
                <a:ea typeface="+mn-ea"/>
                <a:cs typeface="+mn-cs"/>
              </a:rPr>
              <a:t> » ou encore « </a:t>
            </a:r>
            <a:r>
              <a:rPr lang="fr-FR" sz="1100" b="0" i="0" kern="1200" dirty="0" err="1" smtClean="0">
                <a:solidFill>
                  <a:schemeClr val="tx1"/>
                </a:solidFill>
                <a:effectLst/>
                <a:latin typeface="Myriad Pro"/>
                <a:ea typeface="+mn-ea"/>
                <a:cs typeface="+mn-cs"/>
              </a:rPr>
              <a:t>Pass</a:t>
            </a:r>
            <a:r>
              <a:rPr lang="fr-FR" sz="1100" b="0" i="0" kern="1200" dirty="0" smtClean="0">
                <a:solidFill>
                  <a:schemeClr val="tx1"/>
                </a:solidFill>
                <a:effectLst/>
                <a:latin typeface="Myriad Pro"/>
                <a:ea typeface="+mn-ea"/>
                <a:cs typeface="+mn-cs"/>
              </a:rPr>
              <a:t> sécurité ». </a:t>
            </a:r>
          </a:p>
          <a:p>
            <a:r>
              <a:rPr lang="fr-FR" sz="1100" b="0" i="0" kern="1200" dirty="0" smtClean="0">
                <a:solidFill>
                  <a:schemeClr val="tx1"/>
                </a:solidFill>
                <a:effectLst/>
                <a:latin typeface="Myriad Pro"/>
                <a:ea typeface="+mn-ea"/>
                <a:cs typeface="+mn-cs"/>
              </a:rPr>
              <a:t>Ce dispositif demande de confirmer le paiement directement sur l’application mobile de la banque. Il suffit</a:t>
            </a:r>
            <a:r>
              <a:rPr lang="fr-FR" sz="1100" b="0" i="0" kern="1200" baseline="0" dirty="0" smtClean="0">
                <a:solidFill>
                  <a:schemeClr val="tx1"/>
                </a:solidFill>
                <a:effectLst/>
                <a:latin typeface="Myriad Pro"/>
                <a:ea typeface="+mn-ea"/>
                <a:cs typeface="+mn-cs"/>
              </a:rPr>
              <a:t> de se</a:t>
            </a:r>
            <a:r>
              <a:rPr lang="fr-FR" sz="1100" b="0" i="0" kern="1200" dirty="0" smtClean="0">
                <a:solidFill>
                  <a:schemeClr val="tx1"/>
                </a:solidFill>
                <a:effectLst/>
                <a:latin typeface="Myriad Pro"/>
                <a:ea typeface="+mn-ea"/>
                <a:cs typeface="+mn-cs"/>
              </a:rPr>
              <a:t> connecter sur celle-ci grâce à votre code secret ou vos données biométriques (reconnaissance faciale, vocale ou empreintes digitales) pour que le paiement</a:t>
            </a:r>
            <a:r>
              <a:rPr lang="fr-FR" sz="1100" b="0" i="0" kern="1200" baseline="0" dirty="0" smtClean="0">
                <a:solidFill>
                  <a:schemeClr val="tx1"/>
                </a:solidFill>
                <a:effectLst/>
                <a:latin typeface="Myriad Pro"/>
                <a:ea typeface="+mn-ea"/>
                <a:cs typeface="+mn-cs"/>
              </a:rPr>
              <a:t> soit validé</a:t>
            </a:r>
            <a:r>
              <a:rPr lang="fr-FR" sz="1100" b="0" i="0" kern="1200" dirty="0" smtClean="0">
                <a:solidFill>
                  <a:schemeClr val="tx1"/>
                </a:solidFill>
                <a:effectLst/>
                <a:latin typeface="Myriad Pro"/>
                <a:ea typeface="+mn-ea"/>
                <a:cs typeface="+mn-cs"/>
              </a:rPr>
              <a:t>.</a:t>
            </a:r>
          </a:p>
          <a:p>
            <a:endParaRPr lang="fr-FR" sz="1100" b="0" i="0" kern="1200" dirty="0" smtClean="0">
              <a:solidFill>
                <a:schemeClr val="tx1"/>
              </a:solidFill>
              <a:effectLst/>
              <a:latin typeface="Myriad Pro"/>
              <a:ea typeface="+mn-ea"/>
              <a:cs typeface="+mn-cs"/>
            </a:endParaRPr>
          </a:p>
          <a:p>
            <a:r>
              <a:rPr lang="fr-FR" sz="1100" b="0" i="0" kern="1200" dirty="0" smtClean="0">
                <a:solidFill>
                  <a:schemeClr val="tx1"/>
                </a:solidFill>
                <a:effectLst/>
                <a:latin typeface="Myriad Pro"/>
                <a:ea typeface="+mn-ea"/>
                <a:cs typeface="+mn-cs"/>
              </a:rPr>
              <a:t>Pour les personnes ne</a:t>
            </a:r>
            <a:r>
              <a:rPr lang="fr-FR" sz="1100" b="0" i="0" kern="1200" baseline="0" dirty="0" smtClean="0">
                <a:solidFill>
                  <a:schemeClr val="tx1"/>
                </a:solidFill>
                <a:effectLst/>
                <a:latin typeface="Myriad Pro"/>
                <a:ea typeface="+mn-ea"/>
                <a:cs typeface="+mn-cs"/>
              </a:rPr>
              <a:t> disposant pas de smartphone ou qui ne pourraient pas utiliser l’application bancaire, d’autres solutions sont proposées par leur banque.  Par exemple, la transaction peut être validée par la saisie d’un SMS  complétée par la saisie d’un code secret permanent. Certaines banques peuvent proposer à leurs clients des dispositifs électroniques générateurs de code à usage unique (</a:t>
            </a:r>
            <a:r>
              <a:rPr lang="fr-FR" sz="1100" b="0" i="0" kern="1200" baseline="0" dirty="0" err="1" smtClean="0">
                <a:solidFill>
                  <a:schemeClr val="tx1"/>
                </a:solidFill>
                <a:effectLst/>
                <a:latin typeface="Myriad Pro"/>
                <a:ea typeface="+mn-ea"/>
                <a:cs typeface="+mn-cs"/>
              </a:rPr>
              <a:t>token</a:t>
            </a:r>
            <a:r>
              <a:rPr lang="fr-FR" sz="1100" b="0" i="0" kern="1200" baseline="0" dirty="0" smtClean="0">
                <a:solidFill>
                  <a:schemeClr val="tx1"/>
                </a:solidFill>
                <a:effectLst/>
                <a:latin typeface="Myriad Pro"/>
                <a:ea typeface="+mn-ea"/>
                <a:cs typeface="+mn-cs"/>
              </a:rPr>
              <a:t>).</a:t>
            </a:r>
            <a:endParaRPr lang="fr-FR" dirty="0" smtClean="0"/>
          </a:p>
          <a:p>
            <a:endParaRPr lang="fr-FR" altLang="fr-FR" dirty="0" smtClean="0"/>
          </a:p>
        </p:txBody>
      </p:sp>
      <p:sp>
        <p:nvSpPr>
          <p:cNvPr id="2458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CD16F56-794E-47FC-8DC3-3D3D42CB204F}" type="slidenum">
              <a:rPr kumimoji="0" lang="fr-FR" altLang="fr-FR"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fr-FR" altLang="fr-F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23739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a:ln/>
        </p:spPr>
      </p:sp>
      <p:sp>
        <p:nvSpPr>
          <p:cNvPr id="24579" name="Espace réservé des commentaires 2"/>
          <p:cNvSpPr>
            <a:spLocks noGrp="1"/>
          </p:cNvSpPr>
          <p:nvPr>
            <p:ph type="body" idx="1"/>
          </p:nvPr>
        </p:nvSpPr>
        <p:spPr>
          <a:xfrm>
            <a:off x="253400" y="4719560"/>
            <a:ext cx="6305057" cy="447024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z="1100" b="0" i="0" kern="1200" dirty="0" smtClean="0">
                <a:solidFill>
                  <a:schemeClr val="tx1"/>
                </a:solidFill>
                <a:effectLst/>
                <a:latin typeface="Myriad Pro"/>
                <a:ea typeface="+mn-ea"/>
                <a:cs typeface="+mn-cs"/>
              </a:rPr>
              <a:t>Réponse </a:t>
            </a:r>
            <a:r>
              <a:rPr lang="fr-FR" sz="1100" b="1" i="0" kern="1200" dirty="0" smtClean="0">
                <a:solidFill>
                  <a:schemeClr val="tx1"/>
                </a:solidFill>
                <a:effectLst/>
                <a:latin typeface="Myriad Pro"/>
                <a:ea typeface="+mn-ea"/>
                <a:cs typeface="+mn-cs"/>
              </a:rPr>
              <a:t>C.</a:t>
            </a:r>
          </a:p>
          <a:p>
            <a:r>
              <a:rPr lang="fr-FR" sz="1100" b="0" i="0" kern="1200" dirty="0" smtClean="0">
                <a:solidFill>
                  <a:schemeClr val="tx1"/>
                </a:solidFill>
                <a:effectLst/>
                <a:latin typeface="Myriad Pro"/>
                <a:ea typeface="+mn-ea"/>
                <a:cs typeface="+mn-cs"/>
              </a:rPr>
              <a:t>Il s’agit d’une escroquerie fréquente,</a:t>
            </a:r>
            <a:r>
              <a:rPr lang="fr-FR" sz="1100" b="0" i="0" kern="1200" baseline="0" dirty="0" smtClean="0">
                <a:solidFill>
                  <a:schemeClr val="tx1"/>
                </a:solidFill>
                <a:effectLst/>
                <a:latin typeface="Myriad Pro"/>
                <a:ea typeface="+mn-ea"/>
                <a:cs typeface="+mn-cs"/>
              </a:rPr>
              <a:t> une variante de « l’arnaque à la mule »</a:t>
            </a:r>
            <a:r>
              <a:rPr lang="fr-FR" sz="1100" b="0" i="0" kern="1200" dirty="0" smtClean="0">
                <a:solidFill>
                  <a:schemeClr val="tx1"/>
                </a:solidFill>
                <a:effectLst/>
                <a:latin typeface="Myriad Pro"/>
                <a:ea typeface="+mn-ea"/>
                <a:cs typeface="+mn-cs"/>
              </a:rPr>
              <a:t>. Non seulement vous aurez perdu l’argent</a:t>
            </a:r>
            <a:r>
              <a:rPr lang="fr-FR" sz="1100" b="0" i="0" kern="1200" baseline="0" dirty="0" smtClean="0">
                <a:solidFill>
                  <a:schemeClr val="tx1"/>
                </a:solidFill>
                <a:effectLst/>
                <a:latin typeface="Myriad Pro"/>
                <a:ea typeface="+mn-ea"/>
                <a:cs typeface="+mn-cs"/>
              </a:rPr>
              <a:t> que vous aurez viré mais vous aurez pu vous rendre complice s’il s’agit d’un chèque frauduleux.</a:t>
            </a:r>
          </a:p>
          <a:p>
            <a:endParaRPr lang="fr-FR" sz="1100" b="0" i="0" kern="1200" baseline="0" dirty="0" smtClean="0">
              <a:solidFill>
                <a:schemeClr val="tx1"/>
              </a:solidFill>
              <a:effectLst/>
              <a:latin typeface="Myriad Pro"/>
              <a:ea typeface="+mn-ea"/>
              <a:cs typeface="+mn-cs"/>
            </a:endParaRPr>
          </a:p>
          <a:p>
            <a:r>
              <a:rPr lang="fr-FR" sz="1100" b="1" i="0" kern="1200" dirty="0" smtClean="0">
                <a:solidFill>
                  <a:schemeClr val="tx1"/>
                </a:solidFill>
                <a:effectLst/>
                <a:latin typeface="Myriad Pro"/>
                <a:ea typeface="+mn-ea"/>
                <a:cs typeface="+mn-cs"/>
              </a:rPr>
              <a:t>Méfiez-vous des acheteurs à l'étranger qui veulent acheter rapidement des articles sans les voir!</a:t>
            </a:r>
            <a:endParaRPr lang="fr-FR" sz="1100" b="0" i="0" kern="1200" dirty="0" smtClean="0">
              <a:solidFill>
                <a:schemeClr val="tx1"/>
              </a:solidFill>
              <a:effectLst/>
              <a:latin typeface="Myriad Pro"/>
              <a:ea typeface="+mn-ea"/>
              <a:cs typeface="+mn-cs"/>
            </a:endParaRPr>
          </a:p>
          <a:p>
            <a:endParaRPr lang="fr-FR" sz="1100" b="0" i="0" kern="1200" dirty="0" smtClean="0">
              <a:solidFill>
                <a:schemeClr val="tx1"/>
              </a:solidFill>
              <a:effectLst/>
              <a:latin typeface="Myriad Pro"/>
              <a:ea typeface="+mn-ea"/>
              <a:cs typeface="+mn-cs"/>
            </a:endParaRPr>
          </a:p>
          <a:p>
            <a:r>
              <a:rPr lang="fr-FR" sz="1100" b="0" i="0" kern="1200" dirty="0" smtClean="0">
                <a:solidFill>
                  <a:schemeClr val="tx1"/>
                </a:solidFill>
                <a:effectLst/>
                <a:latin typeface="Myriad Pro"/>
                <a:ea typeface="+mn-ea"/>
                <a:cs typeface="+mn-cs"/>
              </a:rPr>
              <a:t>Souvenez-vous également qu'un virement électronique au moyen d'un service de transfert d'argent (p. ex., </a:t>
            </a:r>
            <a:r>
              <a:rPr lang="fr-FR" sz="1100" b="0" i="0" kern="1200" dirty="0" err="1" smtClean="0">
                <a:solidFill>
                  <a:schemeClr val="tx1"/>
                </a:solidFill>
                <a:effectLst/>
                <a:latin typeface="Myriad Pro"/>
                <a:ea typeface="+mn-ea"/>
                <a:cs typeface="+mn-cs"/>
              </a:rPr>
              <a:t>MoneyGram</a:t>
            </a:r>
            <a:r>
              <a:rPr lang="fr-FR" sz="1100" b="0" i="0" kern="1200" dirty="0" smtClean="0">
                <a:solidFill>
                  <a:schemeClr val="tx1"/>
                </a:solidFill>
                <a:effectLst/>
                <a:latin typeface="Myriad Pro"/>
                <a:ea typeface="+mn-ea"/>
                <a:cs typeface="+mn-cs"/>
              </a:rPr>
              <a:t> ou Western Union) équivaut à un envoi d'argent comptant. Une fois que le montant a été retiré, il est presque impossible de récupérer son argent.</a:t>
            </a:r>
          </a:p>
          <a:p>
            <a:endParaRPr lang="fr-FR" sz="1100" b="0" i="0" kern="1200" dirty="0" smtClean="0">
              <a:solidFill>
                <a:schemeClr val="tx1"/>
              </a:solidFill>
              <a:effectLst/>
              <a:latin typeface="Myriad Pro"/>
              <a:ea typeface="+mn-ea"/>
              <a:cs typeface="+mn-cs"/>
            </a:endParaRPr>
          </a:p>
        </p:txBody>
      </p:sp>
      <p:sp>
        <p:nvSpPr>
          <p:cNvPr id="2458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CD16F56-794E-47FC-8DC3-3D3D42CB204F}" type="slidenum">
              <a:rPr kumimoji="0" lang="fr-FR" altLang="fr-FR"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fr-FR" altLang="fr-F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84133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yriad Pro"/>
                <a:ea typeface="+mn-ea"/>
                <a:cs typeface="+mn-cs"/>
              </a:rPr>
              <a:t>Réponse </a:t>
            </a:r>
            <a:r>
              <a:rPr lang="fr-FR" sz="1200" b="1" kern="1200" dirty="0" smtClean="0">
                <a:solidFill>
                  <a:schemeClr val="tx1"/>
                </a:solidFill>
                <a:effectLst/>
                <a:latin typeface="Myriad Pro"/>
                <a:ea typeface="+mn-ea"/>
                <a:cs typeface="+mn-cs"/>
              </a:rPr>
              <a:t>B</a:t>
            </a:r>
            <a:r>
              <a:rPr lang="fr-FR" sz="1200" kern="1200" dirty="0" smtClean="0">
                <a:solidFill>
                  <a:schemeClr val="tx1"/>
                </a:solidFill>
                <a:effectLst/>
                <a:latin typeface="Myriad Pro"/>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yriad Pro"/>
                <a:ea typeface="+mn-ea"/>
                <a:cs typeface="+mn-cs"/>
              </a:rPr>
              <a:t>La Direction générale des Finances publiques (</a:t>
            </a:r>
            <a:r>
              <a:rPr lang="fr-FR" sz="1200" kern="1200" dirty="0" err="1" smtClean="0">
                <a:solidFill>
                  <a:schemeClr val="tx1"/>
                </a:solidFill>
                <a:effectLst/>
                <a:latin typeface="Myriad Pro"/>
                <a:ea typeface="+mn-ea"/>
                <a:cs typeface="+mn-cs"/>
              </a:rPr>
              <a:t>DGFiP</a:t>
            </a:r>
            <a:r>
              <a:rPr lang="fr-FR" sz="1200" kern="1200" dirty="0" smtClean="0">
                <a:solidFill>
                  <a:schemeClr val="tx1"/>
                </a:solidFill>
                <a:effectLst/>
                <a:latin typeface="Myriad Pro"/>
                <a:ea typeface="+mn-ea"/>
                <a:cs typeface="+mn-cs"/>
              </a:rPr>
              <a:t>) dispose déjà de vos informations bancaires et ne vous demandera jamais par ce biais de fournit vos coordonnées bancaires ou des données de votre carte</a:t>
            </a:r>
            <a:r>
              <a:rPr lang="fr-FR" sz="1200" kern="1200" baseline="0" dirty="0" smtClean="0">
                <a:solidFill>
                  <a:schemeClr val="tx1"/>
                </a:solidFill>
                <a:effectLst/>
                <a:latin typeface="Myriad Pro"/>
                <a:ea typeface="+mn-ea"/>
                <a:cs typeface="+mn-cs"/>
              </a:rPr>
              <a:t> bancaire. </a:t>
            </a:r>
            <a:r>
              <a:rPr lang="fr-FR" sz="1200" kern="1200" dirty="0" smtClean="0">
                <a:solidFill>
                  <a:schemeClr val="tx1"/>
                </a:solidFill>
                <a:effectLst/>
                <a:latin typeface="Myriad Pro"/>
                <a:ea typeface="+mn-ea"/>
                <a:cs typeface="+mn-cs"/>
              </a:rPr>
              <a:t>Des fraudes similaires de </a:t>
            </a:r>
            <a:r>
              <a:rPr lang="fr-FR" sz="1200" kern="1200" dirty="0" err="1" smtClean="0">
                <a:solidFill>
                  <a:schemeClr val="tx1"/>
                </a:solidFill>
                <a:effectLst/>
                <a:latin typeface="Myriad Pro"/>
                <a:ea typeface="+mn-ea"/>
                <a:cs typeface="+mn-cs"/>
              </a:rPr>
              <a:t>phishing</a:t>
            </a:r>
            <a:r>
              <a:rPr lang="fr-FR" sz="1200" kern="1200" dirty="0" smtClean="0">
                <a:solidFill>
                  <a:schemeClr val="tx1"/>
                </a:solidFill>
                <a:effectLst/>
                <a:latin typeface="Myriad Pro"/>
                <a:ea typeface="+mn-ea"/>
                <a:cs typeface="+mn-cs"/>
              </a:rPr>
              <a:t> peuvent utiliser le nom de la CAF ou de la Sécurité sociale, par exemple.</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ADAAED-A6AA-4455-8E21-FCD3A4153FBA}"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8337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Six petites séquences</a:t>
            </a:r>
            <a:r>
              <a:rPr lang="fr-FR" baseline="0" dirty="0" smtClean="0"/>
              <a:t> de deux slides sur des cas concrets d’arnaque :</a:t>
            </a:r>
          </a:p>
          <a:p>
            <a:pPr marL="171450" indent="-171450">
              <a:buFont typeface="Arial" panose="020B0604020202020204" pitchFamily="34" charset="0"/>
              <a:buChar char="•"/>
            </a:pPr>
            <a:r>
              <a:rPr lang="fr-FR" baseline="0" dirty="0" smtClean="0"/>
              <a:t>Le premier slide de chaque séquence affiche un personnage qui raconte sa mésaventure.</a:t>
            </a:r>
          </a:p>
          <a:p>
            <a:pPr marL="0" indent="0">
              <a:buFont typeface="Arial" panose="020B0604020202020204" pitchFamily="34" charset="0"/>
              <a:buNone/>
            </a:pPr>
            <a:r>
              <a:rPr lang="fr-FR" baseline="0" dirty="0" smtClean="0"/>
              <a:t>     Il faut retrouver le type d’arnaque dont il a été victime parmi les six proposés.</a:t>
            </a:r>
          </a:p>
          <a:p>
            <a:pPr marL="0" indent="0">
              <a:buFont typeface="Arial" panose="020B0604020202020204" pitchFamily="34" charset="0"/>
              <a:buNone/>
            </a:pPr>
            <a:r>
              <a:rPr lang="fr-FR" baseline="0" dirty="0" smtClean="0"/>
              <a:t>     La solution s’affiche en cliquant</a:t>
            </a:r>
          </a:p>
          <a:p>
            <a:pPr marL="171450" indent="-171450">
              <a:buFont typeface="Arial" panose="020B0604020202020204" pitchFamily="34" charset="0"/>
              <a:buChar char="•"/>
            </a:pPr>
            <a:r>
              <a:rPr lang="fr-FR" dirty="0" smtClean="0"/>
              <a:t>Le second propose une petite synthèse sur le sujet </a:t>
            </a:r>
            <a:endParaRPr lang="fr-FR" dirty="0"/>
          </a:p>
        </p:txBody>
      </p:sp>
      <p:sp>
        <p:nvSpPr>
          <p:cNvPr id="4" name="Espace réservé de la date 3"/>
          <p:cNvSpPr>
            <a:spLocks noGrp="1"/>
          </p:cNvSpPr>
          <p:nvPr>
            <p:ph type="dt" idx="10"/>
          </p:nvPr>
        </p:nvSpPr>
        <p:spPr/>
        <p:txBody>
          <a:bodyPr/>
          <a:lstStyle/>
          <a:p>
            <a:fld id="{771E0650-3DE7-479F-8194-E167B196BA62}" type="datetime1">
              <a:rPr lang="fr-FR" smtClean="0"/>
              <a:t>04/10/2024</a:t>
            </a:fld>
            <a:endParaRPr lang="fr-FR" dirty="0"/>
          </a:p>
        </p:txBody>
      </p:sp>
    </p:spTree>
    <p:extLst>
      <p:ext uri="{BB962C8B-B14F-4D97-AF65-F5344CB8AC3E}">
        <p14:creationId xmlns:p14="http://schemas.microsoft.com/office/powerpoint/2010/main" val="3119946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www.banque-france.fr/" TargetMode="External"/><Relationship Id="rId2" Type="http://schemas.openxmlformats.org/officeDocument/2006/relationships/hyperlink" Target="https://www.mesquestionsdargent.fr/" TargetMode="External"/><Relationship Id="rId1" Type="http://schemas.openxmlformats.org/officeDocument/2006/relationships/slideMaster" Target="../slideMasters/slideMaster10.xml"/><Relationship Id="rId5" Type="http://schemas.openxmlformats.org/officeDocument/2006/relationships/image" Target="../media/image26.jpeg"/><Relationship Id="rId4" Type="http://schemas.openxmlformats.org/officeDocument/2006/relationships/image" Target="../media/image2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91344" y="-15577"/>
            <a:ext cx="10972800" cy="1143000"/>
          </a:xfrm>
        </p:spPr>
        <p:txBody>
          <a:bodyPr/>
          <a:lstStyle>
            <a:lvl1pPr algn="l">
              <a:defRPr>
                <a:solidFill>
                  <a:srgbClr val="213B76"/>
                </a:solidFill>
                <a:latin typeface="+mn-lt"/>
              </a:defRPr>
            </a:lvl1pPr>
          </a:lstStyle>
          <a:p>
            <a:r>
              <a:rPr lang="fr-FR" dirty="0" smtClean="0"/>
              <a:t>Modifiez le style du titre</a:t>
            </a:r>
            <a:endParaRPr lang="fr-FR" dirty="0"/>
          </a:p>
        </p:txBody>
      </p:sp>
      <p:sp>
        <p:nvSpPr>
          <p:cNvPr id="5" name="Espace réservé du numéro de diapositive 4"/>
          <p:cNvSpPr>
            <a:spLocks noGrp="1"/>
          </p:cNvSpPr>
          <p:nvPr>
            <p:ph type="sldNum" sz="quarter" idx="12"/>
          </p:nvPr>
        </p:nvSpPr>
        <p:spPr>
          <a:xfrm>
            <a:off x="8737600" y="6356353"/>
            <a:ext cx="2844800" cy="365125"/>
          </a:xfrm>
          <a:prstGeom prst="rect">
            <a:avLst/>
          </a:prstGeom>
        </p:spPr>
        <p:txBody>
          <a:bodyPr/>
          <a:lstStyle/>
          <a:p>
            <a:fld id="{E0A8BF24-BB69-4BF4-A4D4-CEB1187D2DC5}" type="slidenum">
              <a:rPr lang="fr-FR" smtClean="0"/>
              <a:t>‹N°›</a:t>
            </a:fld>
            <a:endParaRPr lang="fr-FR"/>
          </a:p>
        </p:txBody>
      </p:sp>
    </p:spTree>
    <p:extLst>
      <p:ext uri="{BB962C8B-B14F-4D97-AF65-F5344CB8AC3E}">
        <p14:creationId xmlns:p14="http://schemas.microsoft.com/office/powerpoint/2010/main" val="16306384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Disposition personnalisé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cap="all" baseline="0">
                <a:solidFill>
                  <a:srgbClr val="205AA7"/>
                </a:solidFill>
              </a:defRPr>
            </a:lvl1pPr>
          </a:lstStyle>
          <a:p>
            <a:r>
              <a:rPr lang="fr-FR" dirty="0" smtClean="0"/>
              <a:t>MODIFIEZ LE STYLE DU TITRE</a:t>
            </a:r>
            <a:endParaRPr lang="fr-FR" dirty="0"/>
          </a:p>
        </p:txBody>
      </p:sp>
      <p:sp>
        <p:nvSpPr>
          <p:cNvPr id="11" name="Espace réservé du pied de page 4"/>
          <p:cNvSpPr>
            <a:spLocks noGrp="1"/>
          </p:cNvSpPr>
          <p:nvPr>
            <p:ph type="ftr" sz="quarter" idx="3"/>
          </p:nvPr>
        </p:nvSpPr>
        <p:spPr>
          <a:xfrm>
            <a:off x="4165600" y="6480000"/>
            <a:ext cx="6634923" cy="360000"/>
          </a:xfrm>
          <a:prstGeom prst="rect">
            <a:avLst/>
          </a:prstGeom>
        </p:spPr>
        <p:txBody>
          <a:bodyPr vert="horz" lIns="91440" tIns="45720" rIns="91440" bIns="45720" rtlCol="0" anchor="t" anchorCtr="0"/>
          <a:lstStyle>
            <a:lvl1pPr algn="r">
              <a:defRPr sz="900">
                <a:solidFill>
                  <a:srgbClr val="205AA7"/>
                </a:solidFill>
              </a:defRPr>
            </a:lvl1pPr>
          </a:lstStyle>
          <a:p>
            <a:endParaRPr lang="fr-FR" dirty="0"/>
          </a:p>
        </p:txBody>
      </p:sp>
      <p:sp>
        <p:nvSpPr>
          <p:cNvPr id="12" name="Espace réservé du numéro de diapositive 5"/>
          <p:cNvSpPr>
            <a:spLocks noGrp="1"/>
          </p:cNvSpPr>
          <p:nvPr>
            <p:ph type="sldNum" sz="quarter" idx="4"/>
          </p:nvPr>
        </p:nvSpPr>
        <p:spPr>
          <a:xfrm>
            <a:off x="10896533" y="6480000"/>
            <a:ext cx="720000" cy="360000"/>
          </a:xfrm>
          <a:prstGeom prst="rect">
            <a:avLst/>
          </a:prstGeom>
        </p:spPr>
        <p:txBody>
          <a:bodyPr/>
          <a:lstStyle>
            <a:lvl1pPr algn="r">
              <a:defRPr sz="900">
                <a:solidFill>
                  <a:srgbClr val="205AA7"/>
                </a:solidFill>
              </a:defRPr>
            </a:lvl1pPr>
          </a:lstStyle>
          <a:p>
            <a:fld id="{A5612AF6-3794-417C-8315-010C3BB3AD18}" type="slidenum">
              <a:rPr lang="fr-FR" smtClean="0"/>
              <a:pPr/>
              <a:t>‹N°›</a:t>
            </a:fld>
            <a:endParaRPr lang="fr-FR" dirty="0"/>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77" y="6309320"/>
            <a:ext cx="1200000" cy="421438"/>
          </a:xfrm>
          <a:prstGeom prst="rect">
            <a:avLst/>
          </a:prstGeom>
        </p:spPr>
      </p:pic>
      <p:sp>
        <p:nvSpPr>
          <p:cNvPr id="15" name="Espace réservé du texte 2"/>
          <p:cNvSpPr>
            <a:spLocks noGrp="1"/>
          </p:cNvSpPr>
          <p:nvPr>
            <p:ph idx="1"/>
          </p:nvPr>
        </p:nvSpPr>
        <p:spPr>
          <a:xfrm>
            <a:off x="624000" y="1440000"/>
            <a:ext cx="10972800" cy="4525963"/>
          </a:xfrm>
          <a:prstGeom prst="rect">
            <a:avLst/>
          </a:prstGeom>
        </p:spPr>
        <p:txBody>
          <a:bodyPr vert="horz" lIns="91440" tIns="45720" rIns="91440" bIns="45720" rtlCol="0">
            <a:normAutofit/>
          </a:bodyPr>
          <a:lstStyle>
            <a:lvl1pPr>
              <a:defRPr>
                <a:solidFill>
                  <a:srgbClr val="205AA7"/>
                </a:solidFill>
              </a:defRPr>
            </a:lvl1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pic>
        <p:nvPicPr>
          <p:cNvPr id="10"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362" y="-1"/>
            <a:ext cx="1065735" cy="1143001"/>
          </a:xfrm>
          <a:prstGeom prst="rect">
            <a:avLst/>
          </a:prstGeom>
        </p:spPr>
      </p:pic>
    </p:spTree>
    <p:extLst>
      <p:ext uri="{BB962C8B-B14F-4D97-AF65-F5344CB8AC3E}">
        <p14:creationId xmlns:p14="http://schemas.microsoft.com/office/powerpoint/2010/main" val="257733333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83765" y="692696"/>
            <a:ext cx="7488832" cy="5544616"/>
          </a:xfrm>
          <a:prstGeom prst="rect">
            <a:avLst/>
          </a:prstGeom>
        </p:spPr>
        <p:txBody>
          <a:bodyPr/>
          <a:lstStyle>
            <a:lvl1pPr>
              <a:defRPr sz="2400" b="1">
                <a:solidFill>
                  <a:srgbClr val="002060"/>
                </a:solidFill>
                <a:latin typeface="Myriad Pro" pitchFamily="34" charset="0"/>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72968957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ommaire 2 titres">
    <p:spTree>
      <p:nvGrpSpPr>
        <p:cNvPr id="1" name=""/>
        <p:cNvGrpSpPr/>
        <p:nvPr/>
      </p:nvGrpSpPr>
      <p:grpSpPr>
        <a:xfrm>
          <a:off x="0" y="0"/>
          <a:ext cx="0" cy="0"/>
          <a:chOff x="0" y="0"/>
          <a:chExt cx="0" cy="0"/>
        </a:xfrm>
      </p:grpSpPr>
      <p:sp>
        <p:nvSpPr>
          <p:cNvPr id="15" name="Espace réservé du texte 12"/>
          <p:cNvSpPr>
            <a:spLocks noGrp="1"/>
          </p:cNvSpPr>
          <p:nvPr>
            <p:ph type="body" sz="quarter" idx="14" hasCustomPrompt="1"/>
          </p:nvPr>
        </p:nvSpPr>
        <p:spPr>
          <a:xfrm>
            <a:off x="4079776" y="3284987"/>
            <a:ext cx="7488832" cy="1152971"/>
          </a:xfrm>
          <a:prstGeom prst="rect">
            <a:avLst/>
          </a:prstGeom>
        </p:spPr>
        <p:txBody>
          <a:bodyPr/>
          <a:lstStyle>
            <a:lvl1pPr marL="265113" indent="-265113">
              <a:defRPr sz="2400" b="1" baseline="0">
                <a:solidFill>
                  <a:srgbClr val="002060"/>
                </a:solidFill>
                <a:latin typeface="Myriad Pro"/>
              </a:defRPr>
            </a:lvl1pPr>
            <a:lvl2pPr>
              <a:defRPr sz="3200">
                <a:solidFill>
                  <a:srgbClr val="078EE9"/>
                </a:solidFill>
                <a:latin typeface="Myriad Pro"/>
              </a:defRPr>
            </a:lvl2pPr>
            <a:lvl3pPr>
              <a:defRPr sz="2800">
                <a:solidFill>
                  <a:srgbClr val="078EE9"/>
                </a:solidFill>
                <a:latin typeface="Myriad Pro"/>
              </a:defRPr>
            </a:lvl3pPr>
            <a:lvl4pPr>
              <a:defRPr sz="2400">
                <a:solidFill>
                  <a:srgbClr val="078EE9"/>
                </a:solidFill>
                <a:latin typeface="Myriad Pro"/>
              </a:defRPr>
            </a:lvl4pPr>
            <a:lvl5pPr>
              <a:defRPr sz="2400">
                <a:solidFill>
                  <a:srgbClr val="078EE9"/>
                </a:solidFill>
                <a:latin typeface="Myriad Pro"/>
              </a:defRPr>
            </a:lvl5pPr>
          </a:lstStyle>
          <a:p>
            <a:pPr lvl="0"/>
            <a:r>
              <a:rPr lang="fr-FR" dirty="0" smtClean="0"/>
              <a:t>Renseignez le 2ème titre</a:t>
            </a:r>
            <a:endParaRPr lang="fr-FR" dirty="0"/>
          </a:p>
        </p:txBody>
      </p:sp>
      <p:sp>
        <p:nvSpPr>
          <p:cNvPr id="20" name="Espace réservé du texte 12"/>
          <p:cNvSpPr>
            <a:spLocks noGrp="1"/>
          </p:cNvSpPr>
          <p:nvPr>
            <p:ph type="body" sz="quarter" idx="17" hasCustomPrompt="1"/>
          </p:nvPr>
        </p:nvSpPr>
        <p:spPr>
          <a:xfrm>
            <a:off x="4079776" y="1699968"/>
            <a:ext cx="7488832" cy="1152971"/>
          </a:xfrm>
          <a:prstGeom prst="rect">
            <a:avLst/>
          </a:prstGeom>
        </p:spPr>
        <p:txBody>
          <a:bodyPr/>
          <a:lstStyle>
            <a:lvl1pPr marL="265113" indent="-265113">
              <a:defRPr sz="2400" b="1" baseline="0">
                <a:solidFill>
                  <a:srgbClr val="002060"/>
                </a:solidFill>
                <a:latin typeface="Myriad Pro"/>
              </a:defRPr>
            </a:lvl1pPr>
            <a:lvl2pPr>
              <a:defRPr sz="3200">
                <a:solidFill>
                  <a:srgbClr val="078EE9"/>
                </a:solidFill>
                <a:latin typeface="Myriad Pro"/>
              </a:defRPr>
            </a:lvl2pPr>
            <a:lvl3pPr>
              <a:defRPr sz="2800">
                <a:solidFill>
                  <a:srgbClr val="078EE9"/>
                </a:solidFill>
                <a:latin typeface="Myriad Pro"/>
              </a:defRPr>
            </a:lvl3pPr>
            <a:lvl4pPr>
              <a:defRPr sz="2400">
                <a:solidFill>
                  <a:srgbClr val="078EE9"/>
                </a:solidFill>
                <a:latin typeface="Myriad Pro"/>
              </a:defRPr>
            </a:lvl4pPr>
            <a:lvl5pPr>
              <a:defRPr sz="2400">
                <a:solidFill>
                  <a:srgbClr val="078EE9"/>
                </a:solidFill>
                <a:latin typeface="Myriad Pro"/>
              </a:defRPr>
            </a:lvl5pPr>
          </a:lstStyle>
          <a:p>
            <a:pPr lvl="0"/>
            <a:r>
              <a:rPr lang="fr-FR" dirty="0" smtClean="0"/>
              <a:t>Renseignez le 1er titre</a:t>
            </a:r>
            <a:endParaRPr lang="fr-FR" dirty="0"/>
          </a:p>
        </p:txBody>
      </p:sp>
    </p:spTree>
    <p:extLst>
      <p:ext uri="{BB962C8B-B14F-4D97-AF65-F5344CB8AC3E}">
        <p14:creationId xmlns:p14="http://schemas.microsoft.com/office/powerpoint/2010/main" val="18352555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mmaire 3 titres">
    <p:spTree>
      <p:nvGrpSpPr>
        <p:cNvPr id="1" name=""/>
        <p:cNvGrpSpPr/>
        <p:nvPr/>
      </p:nvGrpSpPr>
      <p:grpSpPr>
        <a:xfrm>
          <a:off x="0" y="0"/>
          <a:ext cx="0" cy="0"/>
          <a:chOff x="0" y="0"/>
          <a:chExt cx="0" cy="0"/>
        </a:xfrm>
      </p:grpSpPr>
      <p:sp>
        <p:nvSpPr>
          <p:cNvPr id="15" name="Espace réservé du texte 12"/>
          <p:cNvSpPr>
            <a:spLocks noGrp="1"/>
          </p:cNvSpPr>
          <p:nvPr>
            <p:ph type="body" sz="quarter" idx="14" hasCustomPrompt="1"/>
          </p:nvPr>
        </p:nvSpPr>
        <p:spPr>
          <a:xfrm>
            <a:off x="4079776" y="2636915"/>
            <a:ext cx="7488832" cy="1152971"/>
          </a:xfrm>
          <a:prstGeom prst="rect">
            <a:avLst/>
          </a:prstGeom>
        </p:spPr>
        <p:txBody>
          <a:bodyPr/>
          <a:lstStyle>
            <a:lvl1pPr marL="265113" indent="-265113">
              <a:defRPr sz="2400" b="1" baseline="0">
                <a:solidFill>
                  <a:srgbClr val="002060"/>
                </a:solidFill>
                <a:latin typeface="Myriad Pro"/>
              </a:defRPr>
            </a:lvl1pPr>
            <a:lvl2pPr>
              <a:defRPr sz="3200">
                <a:solidFill>
                  <a:srgbClr val="078EE9"/>
                </a:solidFill>
                <a:latin typeface="Myriad Pro"/>
              </a:defRPr>
            </a:lvl2pPr>
            <a:lvl3pPr>
              <a:defRPr sz="2800">
                <a:solidFill>
                  <a:srgbClr val="078EE9"/>
                </a:solidFill>
                <a:latin typeface="Myriad Pro"/>
              </a:defRPr>
            </a:lvl3pPr>
            <a:lvl4pPr>
              <a:defRPr sz="2400">
                <a:solidFill>
                  <a:srgbClr val="078EE9"/>
                </a:solidFill>
                <a:latin typeface="Myriad Pro"/>
              </a:defRPr>
            </a:lvl4pPr>
            <a:lvl5pPr>
              <a:defRPr sz="2400">
                <a:solidFill>
                  <a:srgbClr val="078EE9"/>
                </a:solidFill>
                <a:latin typeface="Myriad Pro"/>
              </a:defRPr>
            </a:lvl5pPr>
          </a:lstStyle>
          <a:p>
            <a:pPr lvl="0"/>
            <a:r>
              <a:rPr lang="fr-FR" dirty="0" smtClean="0"/>
              <a:t>Renseignez le 2ème titre</a:t>
            </a:r>
            <a:endParaRPr lang="fr-FR" dirty="0"/>
          </a:p>
        </p:txBody>
      </p:sp>
      <p:sp>
        <p:nvSpPr>
          <p:cNvPr id="18" name="Espace réservé du texte 12"/>
          <p:cNvSpPr>
            <a:spLocks noGrp="1"/>
          </p:cNvSpPr>
          <p:nvPr>
            <p:ph type="body" sz="quarter" idx="15" hasCustomPrompt="1"/>
          </p:nvPr>
        </p:nvSpPr>
        <p:spPr>
          <a:xfrm>
            <a:off x="4079776" y="4005067"/>
            <a:ext cx="7488832" cy="1152971"/>
          </a:xfrm>
          <a:prstGeom prst="rect">
            <a:avLst/>
          </a:prstGeom>
        </p:spPr>
        <p:txBody>
          <a:bodyPr/>
          <a:lstStyle>
            <a:lvl1pPr marL="265113" indent="-265113">
              <a:defRPr sz="2400" b="1" baseline="0">
                <a:solidFill>
                  <a:srgbClr val="002060"/>
                </a:solidFill>
                <a:latin typeface="Myriad Pro"/>
              </a:defRPr>
            </a:lvl1pPr>
            <a:lvl2pPr>
              <a:defRPr sz="3200">
                <a:solidFill>
                  <a:srgbClr val="078EE9"/>
                </a:solidFill>
                <a:latin typeface="Myriad Pro"/>
              </a:defRPr>
            </a:lvl2pPr>
            <a:lvl3pPr>
              <a:defRPr sz="2800">
                <a:solidFill>
                  <a:srgbClr val="078EE9"/>
                </a:solidFill>
                <a:latin typeface="Myriad Pro"/>
              </a:defRPr>
            </a:lvl3pPr>
            <a:lvl4pPr>
              <a:defRPr sz="2400">
                <a:solidFill>
                  <a:srgbClr val="078EE9"/>
                </a:solidFill>
                <a:latin typeface="Myriad Pro"/>
              </a:defRPr>
            </a:lvl4pPr>
            <a:lvl5pPr>
              <a:defRPr sz="2400">
                <a:solidFill>
                  <a:srgbClr val="078EE9"/>
                </a:solidFill>
                <a:latin typeface="Myriad Pro"/>
              </a:defRPr>
            </a:lvl5pPr>
          </a:lstStyle>
          <a:p>
            <a:pPr lvl="0"/>
            <a:r>
              <a:rPr lang="fr-FR" dirty="0" smtClean="0"/>
              <a:t>Renseignez le 3ème titre</a:t>
            </a:r>
            <a:endParaRPr lang="fr-FR" dirty="0"/>
          </a:p>
        </p:txBody>
      </p:sp>
      <p:sp>
        <p:nvSpPr>
          <p:cNvPr id="20" name="Espace réservé du texte 12"/>
          <p:cNvSpPr>
            <a:spLocks noGrp="1"/>
          </p:cNvSpPr>
          <p:nvPr>
            <p:ph type="body" sz="quarter" idx="17" hasCustomPrompt="1"/>
          </p:nvPr>
        </p:nvSpPr>
        <p:spPr>
          <a:xfrm>
            <a:off x="4079776" y="1267920"/>
            <a:ext cx="7488832" cy="1152971"/>
          </a:xfrm>
          <a:prstGeom prst="rect">
            <a:avLst/>
          </a:prstGeom>
        </p:spPr>
        <p:txBody>
          <a:bodyPr/>
          <a:lstStyle>
            <a:lvl1pPr marL="265113" indent="-265113">
              <a:defRPr sz="2400" b="1" baseline="0">
                <a:solidFill>
                  <a:srgbClr val="002060"/>
                </a:solidFill>
                <a:latin typeface="Myriad Pro"/>
              </a:defRPr>
            </a:lvl1pPr>
            <a:lvl2pPr>
              <a:defRPr sz="3200">
                <a:solidFill>
                  <a:srgbClr val="078EE9"/>
                </a:solidFill>
                <a:latin typeface="Myriad Pro"/>
              </a:defRPr>
            </a:lvl2pPr>
            <a:lvl3pPr>
              <a:defRPr sz="2800">
                <a:solidFill>
                  <a:srgbClr val="078EE9"/>
                </a:solidFill>
                <a:latin typeface="Myriad Pro"/>
              </a:defRPr>
            </a:lvl3pPr>
            <a:lvl4pPr>
              <a:defRPr sz="2400">
                <a:solidFill>
                  <a:srgbClr val="078EE9"/>
                </a:solidFill>
                <a:latin typeface="Myriad Pro"/>
              </a:defRPr>
            </a:lvl4pPr>
            <a:lvl5pPr>
              <a:defRPr sz="2400">
                <a:solidFill>
                  <a:srgbClr val="078EE9"/>
                </a:solidFill>
                <a:latin typeface="Myriad Pro"/>
              </a:defRPr>
            </a:lvl5pPr>
          </a:lstStyle>
          <a:p>
            <a:pPr lvl="0"/>
            <a:r>
              <a:rPr lang="fr-FR" dirty="0" smtClean="0"/>
              <a:t>Renseignez le 1er titre</a:t>
            </a:r>
            <a:endParaRPr lang="fr-FR" dirty="0"/>
          </a:p>
        </p:txBody>
      </p:sp>
    </p:spTree>
    <p:extLst>
      <p:ext uri="{BB962C8B-B14F-4D97-AF65-F5344CB8AC3E}">
        <p14:creationId xmlns:p14="http://schemas.microsoft.com/office/powerpoint/2010/main" val="355056350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isposition personnalisée">
    <p:spTree>
      <p:nvGrpSpPr>
        <p:cNvPr id="1" name=""/>
        <p:cNvGrpSpPr/>
        <p:nvPr/>
      </p:nvGrpSpPr>
      <p:grpSpPr>
        <a:xfrm>
          <a:off x="0" y="0"/>
          <a:ext cx="0" cy="0"/>
          <a:chOff x="0" y="0"/>
          <a:chExt cx="0" cy="0"/>
        </a:xfrm>
      </p:grpSpPr>
      <p:sp>
        <p:nvSpPr>
          <p:cNvPr id="3" name="Rectangle 2"/>
          <p:cNvSpPr/>
          <p:nvPr userDrawn="1"/>
        </p:nvSpPr>
        <p:spPr>
          <a:xfrm>
            <a:off x="0" y="0"/>
            <a:ext cx="12192000" cy="115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title" hasCustomPrompt="1"/>
          </p:nvPr>
        </p:nvSpPr>
        <p:spPr/>
        <p:txBody>
          <a:bodyPr/>
          <a:lstStyle>
            <a:lvl1pPr>
              <a:defRPr cap="all" baseline="0"/>
            </a:lvl1pPr>
          </a:lstStyle>
          <a:p>
            <a:r>
              <a:rPr lang="fr-FR" dirty="0" smtClean="0"/>
              <a:t>MODIFIEZ LE STYLE DU TITRE</a:t>
            </a:r>
            <a:endParaRPr lang="fr-FR" dirty="0"/>
          </a:p>
        </p:txBody>
      </p:sp>
      <p:sp>
        <p:nvSpPr>
          <p:cNvPr id="11" name="Espace réservé du pied de page 4"/>
          <p:cNvSpPr>
            <a:spLocks noGrp="1"/>
          </p:cNvSpPr>
          <p:nvPr>
            <p:ph type="ftr" sz="quarter" idx="3"/>
          </p:nvPr>
        </p:nvSpPr>
        <p:spPr>
          <a:xfrm>
            <a:off x="4165601" y="6480000"/>
            <a:ext cx="6634923" cy="360000"/>
          </a:xfrm>
          <a:prstGeom prst="rect">
            <a:avLst/>
          </a:prstGeom>
        </p:spPr>
        <p:txBody>
          <a:bodyPr vert="horz" lIns="91440" tIns="45720" rIns="91440" bIns="45720" rtlCol="0" anchor="t" anchorCtr="0"/>
          <a:lstStyle>
            <a:lvl1pPr algn="r">
              <a:defRPr sz="900">
                <a:solidFill>
                  <a:srgbClr val="205AA7"/>
                </a:solidFill>
              </a:defRPr>
            </a:lvl1pPr>
          </a:lstStyle>
          <a:p>
            <a:endParaRPr lang="fr-FR" dirty="0"/>
          </a:p>
        </p:txBody>
      </p:sp>
      <p:sp>
        <p:nvSpPr>
          <p:cNvPr id="12" name="Espace réservé du numéro de diapositive 5"/>
          <p:cNvSpPr>
            <a:spLocks noGrp="1"/>
          </p:cNvSpPr>
          <p:nvPr>
            <p:ph type="sldNum" sz="quarter" idx="4"/>
          </p:nvPr>
        </p:nvSpPr>
        <p:spPr>
          <a:xfrm>
            <a:off x="10896533" y="6480000"/>
            <a:ext cx="720000" cy="360000"/>
          </a:xfrm>
          <a:prstGeom prst="rect">
            <a:avLst/>
          </a:prstGeom>
        </p:spPr>
        <p:txBody>
          <a:bodyPr/>
          <a:lstStyle>
            <a:lvl1pPr algn="r">
              <a:defRPr sz="900">
                <a:solidFill>
                  <a:srgbClr val="205AA7"/>
                </a:solidFill>
              </a:defRPr>
            </a:lvl1pPr>
          </a:lstStyle>
          <a:p>
            <a:fld id="{A5612AF6-3794-417C-8315-010C3BB3AD18}" type="slidenum">
              <a:rPr lang="fr-FR" smtClean="0"/>
              <a:pPr/>
              <a:t>‹N°›</a:t>
            </a:fld>
            <a:endParaRPr lang="fr-FR" dirty="0"/>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77" y="6309320"/>
            <a:ext cx="1200000" cy="421438"/>
          </a:xfrm>
          <a:prstGeom prst="rect">
            <a:avLst/>
          </a:prstGeom>
        </p:spPr>
      </p:pic>
      <p:pic>
        <p:nvPicPr>
          <p:cNvPr id="6" name="Image 5"/>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96000" y="198000"/>
            <a:ext cx="542400" cy="756000"/>
          </a:xfrm>
          <a:prstGeom prst="rect">
            <a:avLst/>
          </a:prstGeom>
        </p:spPr>
      </p:pic>
      <p:sp>
        <p:nvSpPr>
          <p:cNvPr id="15" name="Espace réservé du texte 2"/>
          <p:cNvSpPr>
            <a:spLocks noGrp="1"/>
          </p:cNvSpPr>
          <p:nvPr>
            <p:ph idx="1"/>
          </p:nvPr>
        </p:nvSpPr>
        <p:spPr>
          <a:xfrm>
            <a:off x="624000" y="1440000"/>
            <a:ext cx="109728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439260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5" name="Espace réservé du numéro de diapositive 4"/>
          <p:cNvSpPr>
            <a:spLocks noGrp="1"/>
          </p:cNvSpPr>
          <p:nvPr>
            <p:ph type="sldNum" sz="quarter" idx="12"/>
          </p:nvPr>
        </p:nvSpPr>
        <p:spPr>
          <a:xfrm>
            <a:off x="8737600" y="6356353"/>
            <a:ext cx="2844800" cy="365125"/>
          </a:xfrm>
          <a:prstGeom prst="rect">
            <a:avLst/>
          </a:prstGeom>
        </p:spPr>
        <p:txBody>
          <a:bodyPr/>
          <a:lstStyle/>
          <a:p>
            <a:fld id="{E0A8BF24-BB69-4BF4-A4D4-CEB1187D2DC5}" type="slidenum">
              <a:rPr lang="fr-FR" smtClean="0"/>
              <a:t>‹N°›</a:t>
            </a:fld>
            <a:endParaRPr lang="fr-FR"/>
          </a:p>
        </p:txBody>
      </p:sp>
    </p:spTree>
    <p:extLst>
      <p:ext uri="{BB962C8B-B14F-4D97-AF65-F5344CB8AC3E}">
        <p14:creationId xmlns:p14="http://schemas.microsoft.com/office/powerpoint/2010/main" val="100102799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rai sans puce">
    <p:spTree>
      <p:nvGrpSpPr>
        <p:cNvPr id="1" name=""/>
        <p:cNvGrpSpPr/>
        <p:nvPr/>
      </p:nvGrpSpPr>
      <p:grpSpPr>
        <a:xfrm>
          <a:off x="0" y="0"/>
          <a:ext cx="0" cy="0"/>
          <a:chOff x="0" y="0"/>
          <a:chExt cx="0" cy="0"/>
        </a:xfrm>
      </p:grpSpPr>
      <p:sp>
        <p:nvSpPr>
          <p:cNvPr id="3" name="Sous-titre 2"/>
          <p:cNvSpPr>
            <a:spLocks noGrp="1"/>
          </p:cNvSpPr>
          <p:nvPr>
            <p:ph type="subTitle" idx="1" hasCustomPrompt="1"/>
          </p:nvPr>
        </p:nvSpPr>
        <p:spPr>
          <a:xfrm>
            <a:off x="719404" y="2420888"/>
            <a:ext cx="10465163" cy="3217912"/>
          </a:xfrm>
        </p:spPr>
        <p:txBody>
          <a:bodyPr>
            <a:normAutofit/>
          </a:bodyPr>
          <a:lstStyle>
            <a:lvl1pPr marL="0" indent="0" algn="just">
              <a:buNone/>
              <a:defRPr sz="2000" b="0">
                <a:solidFill>
                  <a:srgbClr val="078EE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Réponse</a:t>
            </a:r>
            <a:endParaRPr lang="fr-FR" dirty="0"/>
          </a:p>
        </p:txBody>
      </p:sp>
    </p:spTree>
    <p:extLst>
      <p:ext uri="{BB962C8B-B14F-4D97-AF65-F5344CB8AC3E}">
        <p14:creationId xmlns:p14="http://schemas.microsoft.com/office/powerpoint/2010/main" val="388155892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rai avec puces">
    <p:spTree>
      <p:nvGrpSpPr>
        <p:cNvPr id="1" name=""/>
        <p:cNvGrpSpPr/>
        <p:nvPr/>
      </p:nvGrpSpPr>
      <p:grpSpPr>
        <a:xfrm>
          <a:off x="0" y="0"/>
          <a:ext cx="0" cy="0"/>
          <a:chOff x="0" y="0"/>
          <a:chExt cx="0" cy="0"/>
        </a:xfrm>
      </p:grpSpPr>
      <p:sp>
        <p:nvSpPr>
          <p:cNvPr id="3" name="Sous-titre 2"/>
          <p:cNvSpPr>
            <a:spLocks noGrp="1"/>
          </p:cNvSpPr>
          <p:nvPr>
            <p:ph type="subTitle" idx="1" hasCustomPrompt="1"/>
          </p:nvPr>
        </p:nvSpPr>
        <p:spPr>
          <a:xfrm>
            <a:off x="719404" y="2420888"/>
            <a:ext cx="10465163" cy="3217912"/>
          </a:xfrm>
        </p:spPr>
        <p:txBody>
          <a:bodyPr>
            <a:normAutofit/>
          </a:bodyPr>
          <a:lstStyle>
            <a:lvl1pPr marL="342900" indent="-342900" algn="just">
              <a:spcAft>
                <a:spcPts val="600"/>
              </a:spcAft>
              <a:buFontTx/>
              <a:buBlip>
                <a:blip r:embed="rId2"/>
              </a:buBlip>
              <a:defRPr sz="2000" b="0">
                <a:solidFill>
                  <a:srgbClr val="078EE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Réponse</a:t>
            </a:r>
            <a:endParaRPr lang="fr-FR" dirty="0"/>
          </a:p>
        </p:txBody>
      </p:sp>
    </p:spTree>
    <p:extLst>
      <p:ext uri="{BB962C8B-B14F-4D97-AF65-F5344CB8AC3E}">
        <p14:creationId xmlns:p14="http://schemas.microsoft.com/office/powerpoint/2010/main" val="129135944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aux sans puc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719404" y="2420888"/>
            <a:ext cx="10465163" cy="3240360"/>
          </a:xfrm>
          <a:prstGeom prst="rect">
            <a:avLst/>
          </a:prstGeom>
        </p:spPr>
        <p:txBody>
          <a:bodyPr/>
          <a:lstStyle>
            <a:lvl1pPr algn="l">
              <a:defRPr sz="2000">
                <a:solidFill>
                  <a:srgbClr val="002060"/>
                </a:solidFill>
                <a:latin typeface="Myriad Pro" pitchFamily="34" charset="0"/>
              </a:defRPr>
            </a:lvl1pPr>
          </a:lstStyle>
          <a:p>
            <a:r>
              <a:rPr lang="fr-FR" dirty="0" smtClean="0"/>
              <a:t>Réponse</a:t>
            </a:r>
            <a:endParaRPr lang="fr-FR" dirty="0"/>
          </a:p>
        </p:txBody>
      </p:sp>
    </p:spTree>
    <p:extLst>
      <p:ext uri="{BB962C8B-B14F-4D97-AF65-F5344CB8AC3E}">
        <p14:creationId xmlns:p14="http://schemas.microsoft.com/office/powerpoint/2010/main" val="2830617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aux avec puces">
    <p:spTree>
      <p:nvGrpSpPr>
        <p:cNvPr id="1" name=""/>
        <p:cNvGrpSpPr/>
        <p:nvPr/>
      </p:nvGrpSpPr>
      <p:grpSpPr>
        <a:xfrm>
          <a:off x="0" y="0"/>
          <a:ext cx="0" cy="0"/>
          <a:chOff x="0" y="0"/>
          <a:chExt cx="0" cy="0"/>
        </a:xfrm>
      </p:grpSpPr>
      <p:sp>
        <p:nvSpPr>
          <p:cNvPr id="6" name="Sous-titre 2"/>
          <p:cNvSpPr>
            <a:spLocks noGrp="1"/>
          </p:cNvSpPr>
          <p:nvPr>
            <p:ph type="subTitle" idx="1" hasCustomPrompt="1"/>
          </p:nvPr>
        </p:nvSpPr>
        <p:spPr>
          <a:xfrm>
            <a:off x="719404" y="2420888"/>
            <a:ext cx="10465163" cy="3217912"/>
          </a:xfrm>
        </p:spPr>
        <p:txBody>
          <a:bodyPr>
            <a:normAutofit/>
          </a:bodyPr>
          <a:lstStyle>
            <a:lvl1pPr marL="342900" indent="-342900" algn="just">
              <a:spcAft>
                <a:spcPts val="600"/>
              </a:spcAft>
              <a:buFontTx/>
              <a:buBlip>
                <a:blip r:embed="rId2"/>
              </a:buBlip>
              <a:defRPr sz="2000" b="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Réponse</a:t>
            </a:r>
            <a:endParaRPr lang="fr-FR" dirty="0"/>
          </a:p>
        </p:txBody>
      </p:sp>
    </p:spTree>
    <p:extLst>
      <p:ext uri="{BB962C8B-B14F-4D97-AF65-F5344CB8AC3E}">
        <p14:creationId xmlns:p14="http://schemas.microsoft.com/office/powerpoint/2010/main" val="34944996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439373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29949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5274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60783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54644225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85838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 savoir plus">
    <p:spTree>
      <p:nvGrpSpPr>
        <p:cNvPr id="1" name=""/>
        <p:cNvGrpSpPr/>
        <p:nvPr/>
      </p:nvGrpSpPr>
      <p:grpSpPr>
        <a:xfrm>
          <a:off x="0" y="0"/>
          <a:ext cx="0" cy="0"/>
          <a:chOff x="0" y="0"/>
          <a:chExt cx="0" cy="0"/>
        </a:xfrm>
      </p:grpSpPr>
      <p:sp>
        <p:nvSpPr>
          <p:cNvPr id="11" name="Rectangle 10"/>
          <p:cNvSpPr/>
          <p:nvPr userDrawn="1"/>
        </p:nvSpPr>
        <p:spPr>
          <a:xfrm>
            <a:off x="6351366" y="2695029"/>
            <a:ext cx="3679149" cy="369332"/>
          </a:xfrm>
          <a:prstGeom prst="rect">
            <a:avLst/>
          </a:prstGeom>
        </p:spPr>
        <p:txBody>
          <a:bodyPr wrap="none">
            <a:spAutoFit/>
          </a:bodyPr>
          <a:lstStyle/>
          <a:p>
            <a:r>
              <a:rPr lang="fr-FR" sz="1800" dirty="0">
                <a:hlinkClick r:id="rId2"/>
              </a:rPr>
              <a:t>https://</a:t>
            </a:r>
            <a:r>
              <a:rPr lang="fr-FR" sz="1800" dirty="0" smtClean="0">
                <a:hlinkClick r:id="rId2"/>
              </a:rPr>
              <a:t>www.mesquestionsdargent.fr</a:t>
            </a:r>
            <a:endParaRPr lang="fr-FR" sz="1800" dirty="0"/>
          </a:p>
        </p:txBody>
      </p:sp>
      <p:sp>
        <p:nvSpPr>
          <p:cNvPr id="12" name="Rectangle 11"/>
          <p:cNvSpPr/>
          <p:nvPr userDrawn="1"/>
        </p:nvSpPr>
        <p:spPr>
          <a:xfrm>
            <a:off x="1185895" y="2695029"/>
            <a:ext cx="3026919" cy="369332"/>
          </a:xfrm>
          <a:prstGeom prst="rect">
            <a:avLst/>
          </a:prstGeom>
        </p:spPr>
        <p:txBody>
          <a:bodyPr wrap="none">
            <a:spAutoFit/>
          </a:bodyPr>
          <a:lstStyle/>
          <a:p>
            <a:r>
              <a:rPr lang="fr-FR" sz="1800" dirty="0">
                <a:hlinkClick r:id="rId3"/>
              </a:rPr>
              <a:t>https://</a:t>
            </a:r>
            <a:r>
              <a:rPr lang="fr-FR" sz="1800" dirty="0" smtClean="0">
                <a:hlinkClick r:id="rId3"/>
              </a:rPr>
              <a:t>www.banque-france.fr</a:t>
            </a:r>
            <a:endParaRPr lang="fr-FR" sz="1800" dirty="0"/>
          </a:p>
        </p:txBody>
      </p:sp>
      <p:sp>
        <p:nvSpPr>
          <p:cNvPr id="19" name="ZoneTexte 18"/>
          <p:cNvSpPr txBox="1"/>
          <p:nvPr userDrawn="1"/>
        </p:nvSpPr>
        <p:spPr>
          <a:xfrm>
            <a:off x="0" y="427314"/>
            <a:ext cx="12192000" cy="769441"/>
          </a:xfrm>
          <a:prstGeom prst="rect">
            <a:avLst/>
          </a:prstGeom>
          <a:noFill/>
        </p:spPr>
        <p:txBody>
          <a:bodyPr wrap="square" rtlCol="0">
            <a:spAutoFit/>
          </a:bodyPr>
          <a:lstStyle/>
          <a:p>
            <a:pPr algn="ctr"/>
            <a:r>
              <a:rPr lang="fr-FR" sz="4400" b="1" dirty="0" smtClean="0">
                <a:solidFill>
                  <a:srgbClr val="203B73"/>
                </a:solidFill>
                <a:latin typeface="Myriad Pro"/>
              </a:rPr>
              <a:t>En</a:t>
            </a:r>
            <a:r>
              <a:rPr lang="fr-FR" sz="4400" b="1" baseline="0" dirty="0" smtClean="0">
                <a:solidFill>
                  <a:srgbClr val="203B73"/>
                </a:solidFill>
                <a:latin typeface="Myriad Pro"/>
              </a:rPr>
              <a:t> savoir plus</a:t>
            </a:r>
            <a:endParaRPr lang="fr-FR" sz="4400" b="1" dirty="0">
              <a:solidFill>
                <a:srgbClr val="203B73"/>
              </a:solidFill>
              <a:latin typeface="Myriad Pro"/>
            </a:endParaRPr>
          </a:p>
        </p:txBody>
      </p:sp>
      <p:pic>
        <p:nvPicPr>
          <p:cNvPr id="13" name="Imag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62411" y="1784571"/>
            <a:ext cx="5378053" cy="696458"/>
          </a:xfrm>
          <a:prstGeom prst="rect">
            <a:avLst/>
          </a:prstGeom>
        </p:spPr>
      </p:pic>
      <p:sp>
        <p:nvSpPr>
          <p:cNvPr id="14" name="Rectangle à coins arrondis 13"/>
          <p:cNvSpPr/>
          <p:nvPr userDrawn="1"/>
        </p:nvSpPr>
        <p:spPr>
          <a:xfrm>
            <a:off x="1027029" y="3174676"/>
            <a:ext cx="4704523" cy="3172951"/>
          </a:xfrm>
          <a:prstGeom prst="roundRect">
            <a:avLst/>
          </a:prstGeom>
          <a:noFill/>
          <a:ln w="57150">
            <a:solidFill>
              <a:srgbClr val="203B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5" name="Rectangle à coins arrondis 14"/>
          <p:cNvSpPr/>
          <p:nvPr userDrawn="1"/>
        </p:nvSpPr>
        <p:spPr>
          <a:xfrm>
            <a:off x="6481573" y="3174676"/>
            <a:ext cx="4704523" cy="3172951"/>
          </a:xfrm>
          <a:prstGeom prst="roundRect">
            <a:avLst/>
          </a:prstGeom>
          <a:noFill/>
          <a:ln w="57150">
            <a:solidFill>
              <a:srgbClr val="203B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7" name="Picture 2" descr="Z:\Education_financiere_Public\02-COMMUNICATION\05- IMAGES\2-LOGO-BDF\logo-BDF.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12661" y="1583618"/>
            <a:ext cx="2102049" cy="897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42529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un contact de proximité">
    <p:spTree>
      <p:nvGrpSpPr>
        <p:cNvPr id="1" name=""/>
        <p:cNvGrpSpPr/>
        <p:nvPr/>
      </p:nvGrpSpPr>
      <p:grpSpPr>
        <a:xfrm>
          <a:off x="0" y="0"/>
          <a:ext cx="0" cy="0"/>
          <a:chOff x="0" y="0"/>
          <a:chExt cx="0" cy="0"/>
        </a:xfrm>
      </p:grpSpPr>
      <p:sp>
        <p:nvSpPr>
          <p:cNvPr id="12" name="Sous-titre 2"/>
          <p:cNvSpPr txBox="1">
            <a:spLocks/>
          </p:cNvSpPr>
          <p:nvPr userDrawn="1"/>
        </p:nvSpPr>
        <p:spPr>
          <a:xfrm>
            <a:off x="623393" y="3040220"/>
            <a:ext cx="5280587" cy="3125084"/>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000" b="1" kern="1200" baseline="0">
                <a:solidFill>
                  <a:schemeClr val="bg1"/>
                </a:solidFill>
                <a:latin typeface="Myriad Pro"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yriad Pro"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yriad Pro"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yriad Pro"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yriad Pro"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fr-FR" sz="2000" dirty="0" smtClean="0">
                <a:solidFill>
                  <a:prstClr val="white"/>
                </a:solidFill>
              </a:rPr>
              <a:t>Nom du contact</a:t>
            </a:r>
          </a:p>
        </p:txBody>
      </p:sp>
    </p:spTree>
    <p:extLst>
      <p:ext uri="{BB962C8B-B14F-4D97-AF65-F5344CB8AC3E}">
        <p14:creationId xmlns:p14="http://schemas.microsoft.com/office/powerpoint/2010/main" val="394526074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44049047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609600" y="6356353"/>
            <a:ext cx="2844800" cy="365125"/>
          </a:xfrm>
          <a:prstGeom prst="rect">
            <a:avLst/>
          </a:prstGeom>
        </p:spPr>
        <p:txBody>
          <a:bodyPr/>
          <a:lstStyle/>
          <a:p>
            <a:endParaRPr lang="fr-FR"/>
          </a:p>
        </p:txBody>
      </p:sp>
      <p:sp>
        <p:nvSpPr>
          <p:cNvPr id="3" name="Espace réservé du pied de page 2"/>
          <p:cNvSpPr>
            <a:spLocks noGrp="1"/>
          </p:cNvSpPr>
          <p:nvPr>
            <p:ph type="ftr" sz="quarter" idx="11"/>
          </p:nvPr>
        </p:nvSpPr>
        <p:spPr>
          <a:xfrm>
            <a:off x="4165600" y="6356353"/>
            <a:ext cx="3860800" cy="365125"/>
          </a:xfrm>
          <a:prstGeom prst="rect">
            <a:avLst/>
          </a:prstGeom>
        </p:spPr>
        <p:txBody>
          <a:bodyPr/>
          <a:lstStyle/>
          <a:p>
            <a:endParaRPr lang="fr-FR"/>
          </a:p>
        </p:txBody>
      </p:sp>
    </p:spTree>
    <p:extLst>
      <p:ext uri="{BB962C8B-B14F-4D97-AF65-F5344CB8AC3E}">
        <p14:creationId xmlns:p14="http://schemas.microsoft.com/office/powerpoint/2010/main" val="259389787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re et sous titre avec hiérarchie I. II. … avec puces ">
    <p:spTree>
      <p:nvGrpSpPr>
        <p:cNvPr id="1" name=""/>
        <p:cNvGrpSpPr/>
        <p:nvPr/>
      </p:nvGrpSpPr>
      <p:grpSpPr>
        <a:xfrm>
          <a:off x="0" y="0"/>
          <a:ext cx="0" cy="0"/>
          <a:chOff x="0" y="0"/>
          <a:chExt cx="0" cy="0"/>
        </a:xfrm>
      </p:grpSpPr>
      <p:sp>
        <p:nvSpPr>
          <p:cNvPr id="9" name="Espace réservé du texte 8"/>
          <p:cNvSpPr>
            <a:spLocks noGrp="1"/>
          </p:cNvSpPr>
          <p:nvPr>
            <p:ph type="body" sz="quarter" idx="10"/>
          </p:nvPr>
        </p:nvSpPr>
        <p:spPr>
          <a:xfrm>
            <a:off x="624418" y="2276872"/>
            <a:ext cx="11232223" cy="3384376"/>
          </a:xfrm>
        </p:spPr>
        <p:txBody>
          <a:bodyPr/>
          <a:lstStyle>
            <a:lvl1pPr marL="809625" indent="-342900">
              <a:defRPr>
                <a:latin typeface="Myriad Pro"/>
              </a:defRPr>
            </a:lvl1pPr>
            <a:lvl2pPr marL="1076325" indent="-285750">
              <a:defRPr>
                <a:latin typeface="Myriad Pro"/>
              </a:defRPr>
            </a:lvl2pPr>
            <a:lvl3pPr marL="1343025" indent="-228600">
              <a:defRPr>
                <a:latin typeface="Myriad Pro"/>
              </a:defRPr>
            </a:lvl3pPr>
            <a:lvl4pPr marL="1704975" indent="-228600">
              <a:defRPr>
                <a:latin typeface="Myriad Pro"/>
              </a:defRPr>
            </a:lvl4pPr>
            <a:lvl5pPr>
              <a:defRPr>
                <a:latin typeface="Myriad Pro"/>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3" name="Espace réservé du titre 1"/>
          <p:cNvSpPr>
            <a:spLocks noGrp="1"/>
          </p:cNvSpPr>
          <p:nvPr>
            <p:ph type="title" hasCustomPrompt="1"/>
          </p:nvPr>
        </p:nvSpPr>
        <p:spPr>
          <a:xfrm>
            <a:off x="624417" y="0"/>
            <a:ext cx="11247040" cy="1368000"/>
          </a:xfrm>
          <a:prstGeom prst="rect">
            <a:avLst/>
          </a:prstGeom>
        </p:spPr>
        <p:txBody>
          <a:bodyPr vert="horz" lIns="91440" tIns="45720" rIns="91440" bIns="45720" rtlCol="0" anchor="ctr">
            <a:normAutofit/>
          </a:bodyPr>
          <a:lstStyle>
            <a:lvl1pPr marL="571500" indent="-571500" algn="l">
              <a:buFont typeface="+mj-lt"/>
              <a:buAutoNum type="romanUcPeriod"/>
              <a:defRPr sz="3200" b="1" baseline="0">
                <a:solidFill>
                  <a:srgbClr val="078EE9"/>
                </a:solidFill>
                <a:latin typeface="Myriad Pro"/>
              </a:defRPr>
            </a:lvl1pPr>
          </a:lstStyle>
          <a:p>
            <a:r>
              <a:rPr lang="fr-FR" dirty="0" smtClean="0"/>
              <a:t>Titre avec hiérarchie I. II. … avec puces </a:t>
            </a:r>
          </a:p>
        </p:txBody>
      </p:sp>
      <p:sp>
        <p:nvSpPr>
          <p:cNvPr id="3" name="Espace réservé du texte 2"/>
          <p:cNvSpPr>
            <a:spLocks noGrp="1"/>
          </p:cNvSpPr>
          <p:nvPr>
            <p:ph type="body" sz="quarter" idx="11" hasCustomPrompt="1"/>
          </p:nvPr>
        </p:nvSpPr>
        <p:spPr>
          <a:xfrm>
            <a:off x="623392" y="1484787"/>
            <a:ext cx="11233248" cy="757237"/>
          </a:xfrm>
          <a:noFill/>
        </p:spPr>
        <p:txBody>
          <a:bodyPr/>
          <a:lstStyle>
            <a:lvl1pPr marL="895350" indent="-457200">
              <a:buFont typeface="+mj-lt"/>
              <a:buAutoNum type="arabicPeriod"/>
              <a:defRPr b="1"/>
            </a:lvl1pPr>
          </a:lstStyle>
          <a:p>
            <a:pPr lvl="0"/>
            <a:r>
              <a:rPr lang="fr-FR" dirty="0" smtClean="0"/>
              <a:t>Sous-titre</a:t>
            </a:r>
            <a:endParaRPr lang="fr-FR" dirty="0"/>
          </a:p>
        </p:txBody>
      </p:sp>
      <p:sp>
        <p:nvSpPr>
          <p:cNvPr id="11" name="ZoneTexte 10"/>
          <p:cNvSpPr txBox="1"/>
          <p:nvPr userDrawn="1"/>
        </p:nvSpPr>
        <p:spPr>
          <a:xfrm>
            <a:off x="10514096" y="6494839"/>
            <a:ext cx="1344000" cy="276999"/>
          </a:xfrm>
          <a:prstGeom prst="rect">
            <a:avLst/>
          </a:prstGeom>
          <a:noFill/>
        </p:spPr>
        <p:txBody>
          <a:bodyPr wrap="square" rtlCol="0" anchor="ctr">
            <a:spAutoFit/>
          </a:bodyPr>
          <a:lstStyle/>
          <a:p>
            <a:pPr algn="r"/>
            <a:fld id="{FD52098B-B478-43CE-92C2-4B62AB70EFEA}" type="slidenum">
              <a:rPr lang="fr-FR" sz="1200" smtClean="0">
                <a:solidFill>
                  <a:srgbClr val="078EE9"/>
                </a:solidFill>
              </a:rPr>
              <a:pPr algn="r"/>
              <a:t>‹N°›</a:t>
            </a:fld>
            <a:endParaRPr lang="fr-FR" sz="1800" dirty="0">
              <a:solidFill>
                <a:srgbClr val="078EE9"/>
              </a:solidFill>
            </a:endParaRPr>
          </a:p>
        </p:txBody>
      </p:sp>
    </p:spTree>
    <p:extLst>
      <p:ext uri="{BB962C8B-B14F-4D97-AF65-F5344CB8AC3E}">
        <p14:creationId xmlns:p14="http://schemas.microsoft.com/office/powerpoint/2010/main" val="3921146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re sans hierarchie avec puces">
    <p:spTree>
      <p:nvGrpSpPr>
        <p:cNvPr id="1" name=""/>
        <p:cNvGrpSpPr/>
        <p:nvPr/>
      </p:nvGrpSpPr>
      <p:grpSpPr>
        <a:xfrm>
          <a:off x="0" y="0"/>
          <a:ext cx="0" cy="0"/>
          <a:chOff x="0" y="0"/>
          <a:chExt cx="0" cy="0"/>
        </a:xfrm>
      </p:grpSpPr>
      <p:sp>
        <p:nvSpPr>
          <p:cNvPr id="9" name="Espace réservé du texte 8"/>
          <p:cNvSpPr>
            <a:spLocks noGrp="1"/>
          </p:cNvSpPr>
          <p:nvPr>
            <p:ph type="body" sz="quarter" idx="10"/>
          </p:nvPr>
        </p:nvSpPr>
        <p:spPr>
          <a:xfrm>
            <a:off x="624418" y="1484312"/>
            <a:ext cx="11232223" cy="4392960"/>
          </a:xfrm>
        </p:spPr>
        <p:txBody>
          <a:bodyPr/>
          <a:lstStyle>
            <a:lvl1pPr>
              <a:defRPr>
                <a:solidFill>
                  <a:srgbClr val="213B76"/>
                </a:solidFill>
                <a:latin typeface="Myriad Pro"/>
              </a:defRPr>
            </a:lvl1pPr>
            <a:lvl2pPr>
              <a:defRPr>
                <a:solidFill>
                  <a:srgbClr val="213B76"/>
                </a:solidFill>
                <a:latin typeface="Myriad Pro"/>
              </a:defRPr>
            </a:lvl2pPr>
            <a:lvl3pPr>
              <a:defRPr>
                <a:solidFill>
                  <a:srgbClr val="213B76"/>
                </a:solidFill>
                <a:latin typeface="Myriad Pro"/>
              </a:defRPr>
            </a:lvl3pPr>
            <a:lvl4pPr>
              <a:defRPr>
                <a:solidFill>
                  <a:srgbClr val="213B76"/>
                </a:solidFill>
                <a:latin typeface="Myriad Pro"/>
              </a:defRPr>
            </a:lvl4pPr>
            <a:lvl5pPr>
              <a:defRPr>
                <a:solidFill>
                  <a:srgbClr val="213B76"/>
                </a:solidFill>
                <a:latin typeface="Myriad Pro"/>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3" name="Espace réservé du titre 1"/>
          <p:cNvSpPr>
            <a:spLocks noGrp="1"/>
          </p:cNvSpPr>
          <p:nvPr>
            <p:ph type="title" hasCustomPrompt="1"/>
          </p:nvPr>
        </p:nvSpPr>
        <p:spPr>
          <a:xfrm>
            <a:off x="0" y="0"/>
            <a:ext cx="11247040" cy="1368000"/>
          </a:xfrm>
          <a:prstGeom prst="rect">
            <a:avLst/>
          </a:prstGeom>
        </p:spPr>
        <p:txBody>
          <a:bodyPr vert="horz" lIns="91440" tIns="45720" rIns="91440" bIns="45720" rtlCol="0" anchor="ctr">
            <a:normAutofit/>
          </a:bodyPr>
          <a:lstStyle>
            <a:lvl1pPr algn="l">
              <a:defRPr sz="3200" b="1">
                <a:solidFill>
                  <a:srgbClr val="213B76"/>
                </a:solidFill>
                <a:latin typeface="Myriad Pro"/>
              </a:defRPr>
            </a:lvl1pPr>
          </a:lstStyle>
          <a:p>
            <a:r>
              <a:rPr lang="fr-FR" dirty="0" smtClean="0"/>
              <a:t>Titre sans hiérarchie avec puces </a:t>
            </a:r>
          </a:p>
        </p:txBody>
      </p:sp>
      <p:sp>
        <p:nvSpPr>
          <p:cNvPr id="10" name="ZoneTexte 9"/>
          <p:cNvSpPr txBox="1"/>
          <p:nvPr userDrawn="1"/>
        </p:nvSpPr>
        <p:spPr>
          <a:xfrm>
            <a:off x="10514096" y="6494839"/>
            <a:ext cx="1344000" cy="276999"/>
          </a:xfrm>
          <a:prstGeom prst="rect">
            <a:avLst/>
          </a:prstGeom>
          <a:noFill/>
        </p:spPr>
        <p:txBody>
          <a:bodyPr wrap="square" rtlCol="0" anchor="ctr">
            <a:spAutoFit/>
          </a:bodyPr>
          <a:lstStyle/>
          <a:p>
            <a:pPr algn="r"/>
            <a:fld id="{FD52098B-B478-43CE-92C2-4B62AB70EFEA}" type="slidenum">
              <a:rPr lang="fr-FR" sz="1200">
                <a:solidFill>
                  <a:srgbClr val="213B76"/>
                </a:solidFill>
              </a:rPr>
              <a:pPr algn="r"/>
              <a:t>‹N°›</a:t>
            </a:fld>
            <a:endParaRPr lang="fr-FR" sz="1800" dirty="0">
              <a:solidFill>
                <a:srgbClr val="213B76"/>
              </a:solidFill>
            </a:endParaRPr>
          </a:p>
        </p:txBody>
      </p:sp>
    </p:spTree>
    <p:extLst>
      <p:ext uri="{BB962C8B-B14F-4D97-AF65-F5344CB8AC3E}">
        <p14:creationId xmlns:p14="http://schemas.microsoft.com/office/powerpoint/2010/main" val="376543647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re sans hierarchie avec puces">
    <p:spTree>
      <p:nvGrpSpPr>
        <p:cNvPr id="1" name=""/>
        <p:cNvGrpSpPr/>
        <p:nvPr/>
      </p:nvGrpSpPr>
      <p:grpSpPr>
        <a:xfrm>
          <a:off x="0" y="0"/>
          <a:ext cx="0" cy="0"/>
          <a:chOff x="0" y="0"/>
          <a:chExt cx="0" cy="0"/>
        </a:xfrm>
      </p:grpSpPr>
      <p:sp>
        <p:nvSpPr>
          <p:cNvPr id="9" name="Espace réservé du texte 8"/>
          <p:cNvSpPr>
            <a:spLocks noGrp="1"/>
          </p:cNvSpPr>
          <p:nvPr>
            <p:ph type="body" sz="quarter" idx="10"/>
          </p:nvPr>
        </p:nvSpPr>
        <p:spPr>
          <a:xfrm>
            <a:off x="624418" y="1484312"/>
            <a:ext cx="11232223" cy="4392960"/>
          </a:xfrm>
        </p:spPr>
        <p:txBody>
          <a:bodyPr/>
          <a:lstStyle>
            <a:lvl1pPr>
              <a:defRPr>
                <a:latin typeface="Myriad Pro"/>
              </a:defRPr>
            </a:lvl1pPr>
            <a:lvl2pPr>
              <a:defRPr>
                <a:latin typeface="Myriad Pro"/>
              </a:defRPr>
            </a:lvl2pPr>
            <a:lvl3pPr>
              <a:defRPr>
                <a:latin typeface="Myriad Pro"/>
              </a:defRPr>
            </a:lvl3pPr>
            <a:lvl4pPr>
              <a:defRPr>
                <a:latin typeface="Myriad Pro"/>
              </a:defRPr>
            </a:lvl4pPr>
            <a:lvl5pPr>
              <a:defRPr>
                <a:latin typeface="Myriad Pro"/>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3" name="Espace réservé du titre 1"/>
          <p:cNvSpPr>
            <a:spLocks noGrp="1"/>
          </p:cNvSpPr>
          <p:nvPr>
            <p:ph type="title" hasCustomPrompt="1"/>
          </p:nvPr>
        </p:nvSpPr>
        <p:spPr>
          <a:xfrm>
            <a:off x="624417" y="0"/>
            <a:ext cx="11247040" cy="1368000"/>
          </a:xfrm>
          <a:prstGeom prst="rect">
            <a:avLst/>
          </a:prstGeom>
        </p:spPr>
        <p:txBody>
          <a:bodyPr vert="horz" lIns="91440" tIns="45720" rIns="91440" bIns="45720" rtlCol="0" anchor="ctr">
            <a:normAutofit/>
          </a:bodyPr>
          <a:lstStyle>
            <a:lvl1pPr algn="l">
              <a:defRPr sz="3200" b="1">
                <a:solidFill>
                  <a:srgbClr val="078EE9"/>
                </a:solidFill>
                <a:latin typeface="Myriad Pro"/>
              </a:defRPr>
            </a:lvl1pPr>
          </a:lstStyle>
          <a:p>
            <a:r>
              <a:rPr lang="fr-FR" dirty="0" smtClean="0"/>
              <a:t>Titre sans hiérarchie avec puces </a:t>
            </a:r>
          </a:p>
        </p:txBody>
      </p:sp>
      <p:sp>
        <p:nvSpPr>
          <p:cNvPr id="7" name="Espace réservé du texte 15"/>
          <p:cNvSpPr>
            <a:spLocks noGrp="1"/>
          </p:cNvSpPr>
          <p:nvPr>
            <p:ph type="body" sz="quarter" idx="11" hasCustomPrompt="1"/>
          </p:nvPr>
        </p:nvSpPr>
        <p:spPr>
          <a:xfrm>
            <a:off x="2976000" y="6453336"/>
            <a:ext cx="6240000" cy="360000"/>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200" b="0" i="0" u="none" baseline="0">
                <a:solidFill>
                  <a:srgbClr val="078EE9"/>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78EE9"/>
                </a:solidFill>
                <a:effectLst/>
                <a:uLnTx/>
                <a:uFillTx/>
                <a:latin typeface="+mn-lt"/>
                <a:ea typeface="+mn-ea"/>
                <a:cs typeface="+mn-cs"/>
              </a:rPr>
              <a:t>La relation banque - client</a:t>
            </a:r>
          </a:p>
          <a:p>
            <a:pPr lvl="0"/>
            <a:endParaRPr lang="fr-FR" dirty="0"/>
          </a:p>
        </p:txBody>
      </p:sp>
      <p:sp>
        <p:nvSpPr>
          <p:cNvPr id="10" name="ZoneTexte 9"/>
          <p:cNvSpPr txBox="1"/>
          <p:nvPr userDrawn="1"/>
        </p:nvSpPr>
        <p:spPr>
          <a:xfrm>
            <a:off x="10514096" y="6494839"/>
            <a:ext cx="1344000" cy="276999"/>
          </a:xfrm>
          <a:prstGeom prst="rect">
            <a:avLst/>
          </a:prstGeom>
          <a:noFill/>
        </p:spPr>
        <p:txBody>
          <a:bodyPr wrap="square" rtlCol="0" anchor="ctr">
            <a:spAutoFit/>
          </a:bodyPr>
          <a:lstStyle/>
          <a:p>
            <a:pPr algn="r"/>
            <a:fld id="{FD52098B-B478-43CE-92C2-4B62AB70EFEA}" type="slidenum">
              <a:rPr lang="fr-FR" sz="1200">
                <a:solidFill>
                  <a:srgbClr val="078EE9"/>
                </a:solidFill>
              </a:rPr>
              <a:pPr algn="r"/>
              <a:t>‹N°›</a:t>
            </a:fld>
            <a:endParaRPr lang="fr-FR" sz="1800" dirty="0">
              <a:solidFill>
                <a:srgbClr val="078EE9"/>
              </a:solidFill>
            </a:endParaRPr>
          </a:p>
        </p:txBody>
      </p:sp>
    </p:spTree>
    <p:extLst>
      <p:ext uri="{BB962C8B-B14F-4D97-AF65-F5344CB8AC3E}">
        <p14:creationId xmlns:p14="http://schemas.microsoft.com/office/powerpoint/2010/main" val="22158824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re avec hiérarchie I. II. … avec puces ">
    <p:spTree>
      <p:nvGrpSpPr>
        <p:cNvPr id="1" name=""/>
        <p:cNvGrpSpPr/>
        <p:nvPr/>
      </p:nvGrpSpPr>
      <p:grpSpPr>
        <a:xfrm>
          <a:off x="0" y="0"/>
          <a:ext cx="0" cy="0"/>
          <a:chOff x="0" y="0"/>
          <a:chExt cx="0" cy="0"/>
        </a:xfrm>
      </p:grpSpPr>
      <p:sp>
        <p:nvSpPr>
          <p:cNvPr id="9" name="Espace réservé du texte 8"/>
          <p:cNvSpPr>
            <a:spLocks noGrp="1"/>
          </p:cNvSpPr>
          <p:nvPr>
            <p:ph type="body" sz="quarter" idx="10"/>
          </p:nvPr>
        </p:nvSpPr>
        <p:spPr>
          <a:xfrm>
            <a:off x="624418" y="1484312"/>
            <a:ext cx="11232223" cy="4392960"/>
          </a:xfrm>
        </p:spPr>
        <p:txBody>
          <a:bodyPr/>
          <a:lstStyle>
            <a:lvl1pPr>
              <a:defRPr>
                <a:latin typeface="Myriad Pro"/>
              </a:defRPr>
            </a:lvl1pPr>
            <a:lvl2pPr>
              <a:defRPr>
                <a:latin typeface="Myriad Pro"/>
              </a:defRPr>
            </a:lvl2pPr>
            <a:lvl3pPr>
              <a:defRPr>
                <a:latin typeface="Myriad Pro"/>
              </a:defRPr>
            </a:lvl3pPr>
            <a:lvl4pPr>
              <a:defRPr>
                <a:latin typeface="Myriad Pro"/>
              </a:defRPr>
            </a:lvl4pPr>
            <a:lvl5pPr>
              <a:defRPr>
                <a:latin typeface="Myriad Pro"/>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3" name="Espace réservé du titre 1"/>
          <p:cNvSpPr>
            <a:spLocks noGrp="1"/>
          </p:cNvSpPr>
          <p:nvPr>
            <p:ph type="title" hasCustomPrompt="1"/>
          </p:nvPr>
        </p:nvSpPr>
        <p:spPr>
          <a:xfrm>
            <a:off x="624417" y="0"/>
            <a:ext cx="11247040" cy="1368000"/>
          </a:xfrm>
          <a:prstGeom prst="rect">
            <a:avLst/>
          </a:prstGeom>
        </p:spPr>
        <p:txBody>
          <a:bodyPr vert="horz" lIns="91440" tIns="45720" rIns="91440" bIns="45720" rtlCol="0" anchor="ctr">
            <a:normAutofit/>
          </a:bodyPr>
          <a:lstStyle>
            <a:lvl1pPr marL="571500" indent="-571500" algn="l">
              <a:buFont typeface="+mj-lt"/>
              <a:buAutoNum type="romanUcPeriod"/>
              <a:defRPr sz="3200" b="1" baseline="0">
                <a:solidFill>
                  <a:srgbClr val="078EE9"/>
                </a:solidFill>
                <a:latin typeface="Myriad Pro"/>
              </a:defRPr>
            </a:lvl1pPr>
          </a:lstStyle>
          <a:p>
            <a:r>
              <a:rPr lang="fr-FR" dirty="0" smtClean="0"/>
              <a:t>Titre avec hiérarchie I. II. … avec puces </a:t>
            </a:r>
          </a:p>
        </p:txBody>
      </p:sp>
      <p:sp>
        <p:nvSpPr>
          <p:cNvPr id="10" name="Espace réservé du texte 15"/>
          <p:cNvSpPr>
            <a:spLocks noGrp="1"/>
          </p:cNvSpPr>
          <p:nvPr>
            <p:ph type="body" sz="quarter" idx="11" hasCustomPrompt="1"/>
          </p:nvPr>
        </p:nvSpPr>
        <p:spPr>
          <a:xfrm>
            <a:off x="2976000" y="6453336"/>
            <a:ext cx="6240000" cy="360000"/>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200" b="0" i="0" u="none">
                <a:solidFill>
                  <a:srgbClr val="078EE9"/>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78EE9"/>
                </a:solidFill>
                <a:effectLst/>
                <a:uLnTx/>
                <a:uFillTx/>
                <a:latin typeface="+mn-lt"/>
                <a:ea typeface="+mn-ea"/>
                <a:cs typeface="+mn-cs"/>
              </a:rPr>
              <a:t>Nom du PowerPoint</a:t>
            </a:r>
          </a:p>
          <a:p>
            <a:pPr lvl="0"/>
            <a:endParaRPr lang="fr-FR" dirty="0"/>
          </a:p>
        </p:txBody>
      </p:sp>
      <p:sp>
        <p:nvSpPr>
          <p:cNvPr id="12" name="ZoneTexte 11"/>
          <p:cNvSpPr txBox="1"/>
          <p:nvPr userDrawn="1"/>
        </p:nvSpPr>
        <p:spPr>
          <a:xfrm>
            <a:off x="10514096" y="6494839"/>
            <a:ext cx="1344000" cy="276999"/>
          </a:xfrm>
          <a:prstGeom prst="rect">
            <a:avLst/>
          </a:prstGeom>
          <a:noFill/>
        </p:spPr>
        <p:txBody>
          <a:bodyPr wrap="square" rtlCol="0" anchor="ctr">
            <a:spAutoFit/>
          </a:bodyPr>
          <a:lstStyle/>
          <a:p>
            <a:pPr algn="r"/>
            <a:fld id="{FD52098B-B478-43CE-92C2-4B62AB70EFEA}" type="slidenum">
              <a:rPr lang="fr-FR" sz="1200">
                <a:solidFill>
                  <a:srgbClr val="078EE9"/>
                </a:solidFill>
              </a:rPr>
              <a:pPr algn="r"/>
              <a:t>‹N°›</a:t>
            </a:fld>
            <a:endParaRPr lang="fr-FR" sz="1800" dirty="0">
              <a:solidFill>
                <a:srgbClr val="078EE9"/>
              </a:solidFill>
            </a:endParaRPr>
          </a:p>
        </p:txBody>
      </p:sp>
    </p:spTree>
    <p:extLst>
      <p:ext uri="{BB962C8B-B14F-4D97-AF65-F5344CB8AC3E}">
        <p14:creationId xmlns:p14="http://schemas.microsoft.com/office/powerpoint/2010/main" val="18112587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re avec hiérarchie I. II. … avec puces ">
    <p:spTree>
      <p:nvGrpSpPr>
        <p:cNvPr id="1" name=""/>
        <p:cNvGrpSpPr/>
        <p:nvPr/>
      </p:nvGrpSpPr>
      <p:grpSpPr>
        <a:xfrm>
          <a:off x="0" y="0"/>
          <a:ext cx="0" cy="0"/>
          <a:chOff x="0" y="0"/>
          <a:chExt cx="0" cy="0"/>
        </a:xfrm>
      </p:grpSpPr>
      <p:sp>
        <p:nvSpPr>
          <p:cNvPr id="9" name="Espace réservé du texte 8"/>
          <p:cNvSpPr>
            <a:spLocks noGrp="1"/>
          </p:cNvSpPr>
          <p:nvPr>
            <p:ph type="body" sz="quarter" idx="10"/>
          </p:nvPr>
        </p:nvSpPr>
        <p:spPr>
          <a:xfrm>
            <a:off x="624418" y="1484312"/>
            <a:ext cx="11232223" cy="4392960"/>
          </a:xfrm>
        </p:spPr>
        <p:txBody>
          <a:bodyPr/>
          <a:lstStyle>
            <a:lvl1pPr>
              <a:defRPr>
                <a:latin typeface="Myriad Pro"/>
              </a:defRPr>
            </a:lvl1pPr>
            <a:lvl2pPr>
              <a:defRPr>
                <a:latin typeface="Myriad Pro"/>
              </a:defRPr>
            </a:lvl2pPr>
            <a:lvl3pPr>
              <a:defRPr>
                <a:latin typeface="Myriad Pro"/>
              </a:defRPr>
            </a:lvl3pPr>
            <a:lvl4pPr>
              <a:defRPr>
                <a:latin typeface="Myriad Pro"/>
              </a:defRPr>
            </a:lvl4pPr>
            <a:lvl5pPr>
              <a:defRPr>
                <a:latin typeface="Myriad Pro"/>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3" name="Espace réservé du titre 1"/>
          <p:cNvSpPr>
            <a:spLocks noGrp="1"/>
          </p:cNvSpPr>
          <p:nvPr>
            <p:ph type="title" hasCustomPrompt="1"/>
          </p:nvPr>
        </p:nvSpPr>
        <p:spPr>
          <a:xfrm>
            <a:off x="624417" y="0"/>
            <a:ext cx="11247040" cy="1368000"/>
          </a:xfrm>
          <a:prstGeom prst="rect">
            <a:avLst/>
          </a:prstGeom>
        </p:spPr>
        <p:txBody>
          <a:bodyPr vert="horz" lIns="91440" tIns="45720" rIns="91440" bIns="45720" rtlCol="0" anchor="ctr">
            <a:normAutofit/>
          </a:bodyPr>
          <a:lstStyle>
            <a:lvl1pPr marL="571500" indent="-571500" algn="l">
              <a:buFont typeface="+mj-lt"/>
              <a:buAutoNum type="romanUcPeriod"/>
              <a:defRPr sz="3200" b="1" baseline="0">
                <a:solidFill>
                  <a:srgbClr val="078EE9"/>
                </a:solidFill>
                <a:latin typeface="Myriad Pro"/>
              </a:defRPr>
            </a:lvl1pPr>
          </a:lstStyle>
          <a:p>
            <a:r>
              <a:rPr lang="fr-FR" dirty="0" smtClean="0"/>
              <a:t>Titre avec hiérarchie I. II. … avec puces </a:t>
            </a:r>
          </a:p>
        </p:txBody>
      </p:sp>
    </p:spTree>
    <p:extLst>
      <p:ext uri="{BB962C8B-B14F-4D97-AF65-F5344CB8AC3E}">
        <p14:creationId xmlns:p14="http://schemas.microsoft.com/office/powerpoint/2010/main" val="35360133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Première page power poi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420070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quiz question">
    <p:spTree>
      <p:nvGrpSpPr>
        <p:cNvPr id="1" name=""/>
        <p:cNvGrpSpPr/>
        <p:nvPr/>
      </p:nvGrpSpPr>
      <p:grpSpPr>
        <a:xfrm>
          <a:off x="0" y="0"/>
          <a:ext cx="0" cy="0"/>
          <a:chOff x="0" y="0"/>
          <a:chExt cx="0" cy="0"/>
        </a:xfrm>
      </p:grpSpPr>
      <p:pic>
        <p:nvPicPr>
          <p:cNvPr id="6" name="Image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43340" y="16186"/>
            <a:ext cx="3998749" cy="6860739"/>
          </a:xfrm>
          <a:prstGeom prst="rect">
            <a:avLst/>
          </a:prstGeom>
        </p:spPr>
      </p:pic>
      <p:sp>
        <p:nvSpPr>
          <p:cNvPr id="7" name="Rectangle 6"/>
          <p:cNvSpPr/>
          <p:nvPr userDrawn="1"/>
        </p:nvSpPr>
        <p:spPr>
          <a:xfrm>
            <a:off x="6085" y="1844824"/>
            <a:ext cx="12192000" cy="5013176"/>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re 1"/>
          <p:cNvSpPr>
            <a:spLocks noGrp="1"/>
          </p:cNvSpPr>
          <p:nvPr>
            <p:ph type="title" hasCustomPrompt="1"/>
          </p:nvPr>
        </p:nvSpPr>
        <p:spPr>
          <a:xfrm>
            <a:off x="3599724" y="2132856"/>
            <a:ext cx="8160907" cy="4104456"/>
          </a:xfrm>
          <a:prstGeom prst="rect">
            <a:avLst/>
          </a:prstGeom>
        </p:spPr>
        <p:txBody>
          <a:bodyPr>
            <a:noAutofit/>
          </a:bodyPr>
          <a:lstStyle>
            <a:lvl1pPr algn="l">
              <a:defRPr sz="2000" b="1">
                <a:solidFill>
                  <a:srgbClr val="078EE9"/>
                </a:solidFill>
                <a:latin typeface="Myriad Pro" pitchFamily="34" charset="0"/>
                <a:cs typeface="Myriad Arabic" pitchFamily="50" charset="-78"/>
              </a:defRPr>
            </a:lvl1pPr>
          </a:lstStyle>
          <a:p>
            <a:r>
              <a:rPr lang="fr-FR" dirty="0" smtClean="0"/>
              <a:t>Questions </a:t>
            </a:r>
            <a:endParaRPr lang="fr-FR" dirty="0"/>
          </a:p>
        </p:txBody>
      </p:sp>
      <p:sp>
        <p:nvSpPr>
          <p:cNvPr id="9" name="Titre 1"/>
          <p:cNvSpPr txBox="1">
            <a:spLocks/>
          </p:cNvSpPr>
          <p:nvPr userDrawn="1"/>
        </p:nvSpPr>
        <p:spPr>
          <a:xfrm>
            <a:off x="5807968" y="24586"/>
            <a:ext cx="7112992"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baseline="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9600" b="1" i="0" u="none" strike="noStrike" kern="1200" cap="none" spc="0" normalizeH="0" baseline="0" noProof="0" dirty="0" smtClean="0">
                <a:ln>
                  <a:noFill/>
                </a:ln>
                <a:solidFill>
                  <a:srgbClr val="CA2260"/>
                </a:solidFill>
                <a:effectLst/>
                <a:uLnTx/>
                <a:uFillTx/>
                <a:latin typeface="Myriad Pro" pitchFamily="34" charset="0"/>
                <a:ea typeface="+mj-ea"/>
                <a:cs typeface="+mj-cs"/>
              </a:rPr>
              <a:t>QUIZ</a:t>
            </a:r>
            <a:endParaRPr kumimoji="0" lang="fr-FR" sz="4000" b="1" i="0" u="none" strike="noStrike" kern="1200" cap="none" spc="0" normalizeH="0" baseline="0" noProof="0" dirty="0" smtClean="0">
              <a:ln>
                <a:noFill/>
              </a:ln>
              <a:solidFill>
                <a:srgbClr val="078EE9"/>
              </a:solidFill>
              <a:effectLst/>
              <a:uLnTx/>
              <a:uFillTx/>
              <a:latin typeface="Myriad Pro" pitchFamily="34" charset="0"/>
              <a:ea typeface="+mj-ea"/>
              <a:cs typeface="+mj-cs"/>
            </a:endParaRPr>
          </a:p>
        </p:txBody>
      </p:sp>
      <p:sp>
        <p:nvSpPr>
          <p:cNvPr id="15" name="ZoneTexte 14"/>
          <p:cNvSpPr txBox="1"/>
          <p:nvPr userDrawn="1"/>
        </p:nvSpPr>
        <p:spPr>
          <a:xfrm>
            <a:off x="10514096" y="6494839"/>
            <a:ext cx="1344000" cy="276999"/>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52098B-B478-43CE-92C2-4B62AB70EFEA}" type="slidenum">
              <a:rPr kumimoji="0" lang="fr-FR" sz="1200" b="0" i="0" u="none" strike="noStrike" kern="1200" cap="none" spc="0" normalizeH="0" baseline="0" noProof="0" smtClean="0">
                <a:ln>
                  <a:noFill/>
                </a:ln>
                <a:solidFill>
                  <a:srgbClr val="203B73"/>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800" b="0" i="0" u="none" strike="noStrike" kern="1200" cap="none" spc="0" normalizeH="0" baseline="0" noProof="0" dirty="0">
              <a:ln>
                <a:noFill/>
              </a:ln>
              <a:solidFill>
                <a:srgbClr val="203B73"/>
              </a:solidFill>
              <a:effectLst/>
              <a:uLnTx/>
              <a:uFillTx/>
              <a:latin typeface="Calibri"/>
              <a:ea typeface="+mn-ea"/>
              <a:cs typeface="+mn-cs"/>
            </a:endParaRPr>
          </a:p>
        </p:txBody>
      </p:sp>
    </p:spTree>
    <p:extLst>
      <p:ext uri="{BB962C8B-B14F-4D97-AF65-F5344CB8AC3E}">
        <p14:creationId xmlns:p14="http://schemas.microsoft.com/office/powerpoint/2010/main" val="113918396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5" name="Espace réservé du numéro de diapositive 4"/>
          <p:cNvSpPr>
            <a:spLocks noGrp="1"/>
          </p:cNvSpPr>
          <p:nvPr>
            <p:ph type="sldNum" sz="quarter" idx="12"/>
          </p:nvPr>
        </p:nvSpPr>
        <p:spPr>
          <a:xfrm>
            <a:off x="8737600" y="6356351"/>
            <a:ext cx="2844800" cy="365125"/>
          </a:xfrm>
          <a:prstGeom prst="rect">
            <a:avLst/>
          </a:prstGeom>
        </p:spPr>
        <p:txBody>
          <a:bodyPr/>
          <a:lstStyle/>
          <a:p>
            <a:fld id="{E0A8BF24-BB69-4BF4-A4D4-CEB1187D2DC5}" type="slidenum">
              <a:rPr lang="fr-FR" smtClean="0"/>
              <a:t>‹N°›</a:t>
            </a:fld>
            <a:endParaRPr lang="fr-FR"/>
          </a:p>
        </p:txBody>
      </p:sp>
    </p:spTree>
    <p:extLst>
      <p:ext uri="{BB962C8B-B14F-4D97-AF65-F5344CB8AC3E}">
        <p14:creationId xmlns:p14="http://schemas.microsoft.com/office/powerpoint/2010/main" val="179324902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609600" y="6356351"/>
            <a:ext cx="2844800" cy="365125"/>
          </a:xfrm>
          <a:prstGeom prst="rect">
            <a:avLst/>
          </a:prstGeom>
        </p:spPr>
        <p:txBody>
          <a:bodyPr/>
          <a:lstStyle/>
          <a:p>
            <a:endParaRPr lang="fr-FR"/>
          </a:p>
        </p:txBody>
      </p:sp>
      <p:sp>
        <p:nvSpPr>
          <p:cNvPr id="3" name="Espace réservé du pied de page 2"/>
          <p:cNvSpPr>
            <a:spLocks noGrp="1"/>
          </p:cNvSpPr>
          <p:nvPr>
            <p:ph type="ftr" sz="quarter" idx="11"/>
          </p:nvPr>
        </p:nvSpPr>
        <p:spPr>
          <a:xfrm>
            <a:off x="4165600" y="6356351"/>
            <a:ext cx="38608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8737600" y="6356351"/>
            <a:ext cx="2844800" cy="365125"/>
          </a:xfrm>
          <a:prstGeom prst="rect">
            <a:avLst/>
          </a:prstGeom>
        </p:spPr>
        <p:txBody>
          <a:bodyPr/>
          <a:lstStyle/>
          <a:p>
            <a:fld id="{E0A8BF24-BB69-4BF4-A4D4-CEB1187D2DC5}" type="slidenum">
              <a:rPr lang="fr-FR" smtClean="0"/>
              <a:t>‹N°›</a:t>
            </a:fld>
            <a:endParaRPr lang="fr-FR"/>
          </a:p>
        </p:txBody>
      </p:sp>
    </p:spTree>
    <p:extLst>
      <p:ext uri="{BB962C8B-B14F-4D97-AF65-F5344CB8AC3E}">
        <p14:creationId xmlns:p14="http://schemas.microsoft.com/office/powerpoint/2010/main" val="146784165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re sans hierarchie avec puces">
    <p:spTree>
      <p:nvGrpSpPr>
        <p:cNvPr id="1" name=""/>
        <p:cNvGrpSpPr/>
        <p:nvPr/>
      </p:nvGrpSpPr>
      <p:grpSpPr>
        <a:xfrm>
          <a:off x="0" y="0"/>
          <a:ext cx="0" cy="0"/>
          <a:chOff x="0" y="0"/>
          <a:chExt cx="0" cy="0"/>
        </a:xfrm>
      </p:grpSpPr>
      <p:sp>
        <p:nvSpPr>
          <p:cNvPr id="9" name="Espace réservé du texte 8"/>
          <p:cNvSpPr>
            <a:spLocks noGrp="1"/>
          </p:cNvSpPr>
          <p:nvPr>
            <p:ph type="body" sz="quarter" idx="10"/>
          </p:nvPr>
        </p:nvSpPr>
        <p:spPr>
          <a:xfrm>
            <a:off x="624416" y="1484312"/>
            <a:ext cx="11232223" cy="4392960"/>
          </a:xfrm>
        </p:spPr>
        <p:txBody>
          <a:bodyPr/>
          <a:lstStyle>
            <a:lvl1pPr>
              <a:defRPr>
                <a:latin typeface="Myriad Pro"/>
              </a:defRPr>
            </a:lvl1pPr>
            <a:lvl2pPr>
              <a:defRPr>
                <a:latin typeface="Myriad Pro"/>
              </a:defRPr>
            </a:lvl2pPr>
            <a:lvl3pPr>
              <a:defRPr>
                <a:latin typeface="Myriad Pro"/>
              </a:defRPr>
            </a:lvl3pPr>
            <a:lvl4pPr>
              <a:defRPr>
                <a:latin typeface="Myriad Pro"/>
              </a:defRPr>
            </a:lvl4pPr>
            <a:lvl5pPr>
              <a:defRPr>
                <a:latin typeface="Myriad Pro"/>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3" name="Espace réservé du titre 1"/>
          <p:cNvSpPr>
            <a:spLocks noGrp="1"/>
          </p:cNvSpPr>
          <p:nvPr>
            <p:ph type="title" hasCustomPrompt="1"/>
          </p:nvPr>
        </p:nvSpPr>
        <p:spPr>
          <a:xfrm>
            <a:off x="624417" y="0"/>
            <a:ext cx="11247040" cy="1368000"/>
          </a:xfrm>
          <a:prstGeom prst="rect">
            <a:avLst/>
          </a:prstGeom>
        </p:spPr>
        <p:txBody>
          <a:bodyPr vert="horz" lIns="91440" tIns="45720" rIns="91440" bIns="45720" rtlCol="0" anchor="ctr">
            <a:normAutofit/>
          </a:bodyPr>
          <a:lstStyle>
            <a:lvl1pPr algn="l">
              <a:defRPr sz="3200" b="1">
                <a:solidFill>
                  <a:srgbClr val="078EE9"/>
                </a:solidFill>
                <a:latin typeface="Myriad Pro"/>
              </a:defRPr>
            </a:lvl1pPr>
          </a:lstStyle>
          <a:p>
            <a:r>
              <a:rPr lang="fr-FR" dirty="0" smtClean="0"/>
              <a:t>Titre sans hiérarchie avec puces </a:t>
            </a:r>
          </a:p>
        </p:txBody>
      </p:sp>
      <p:sp>
        <p:nvSpPr>
          <p:cNvPr id="7" name="Espace réservé du texte 15"/>
          <p:cNvSpPr>
            <a:spLocks noGrp="1"/>
          </p:cNvSpPr>
          <p:nvPr>
            <p:ph type="body" sz="quarter" idx="11" hasCustomPrompt="1"/>
          </p:nvPr>
        </p:nvSpPr>
        <p:spPr>
          <a:xfrm>
            <a:off x="2976000" y="6453336"/>
            <a:ext cx="6240000" cy="360000"/>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200" b="0" i="0" u="none" baseline="0">
                <a:solidFill>
                  <a:srgbClr val="078EE9"/>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78EE9"/>
                </a:solidFill>
                <a:effectLst/>
                <a:uLnTx/>
                <a:uFillTx/>
                <a:latin typeface="+mn-lt"/>
                <a:ea typeface="+mn-ea"/>
                <a:cs typeface="+mn-cs"/>
              </a:rPr>
              <a:t>La relation banque - client</a:t>
            </a:r>
          </a:p>
          <a:p>
            <a:pPr lvl="0"/>
            <a:endParaRPr lang="fr-FR" dirty="0"/>
          </a:p>
        </p:txBody>
      </p:sp>
      <p:sp>
        <p:nvSpPr>
          <p:cNvPr id="10" name="ZoneTexte 9"/>
          <p:cNvSpPr txBox="1"/>
          <p:nvPr userDrawn="1"/>
        </p:nvSpPr>
        <p:spPr>
          <a:xfrm>
            <a:off x="10514096" y="6494837"/>
            <a:ext cx="1344000" cy="276999"/>
          </a:xfrm>
          <a:prstGeom prst="rect">
            <a:avLst/>
          </a:prstGeom>
          <a:noFill/>
        </p:spPr>
        <p:txBody>
          <a:bodyPr wrap="square" rtlCol="0" anchor="ctr">
            <a:spAutoFit/>
          </a:bodyPr>
          <a:lstStyle/>
          <a:p>
            <a:pPr algn="r"/>
            <a:fld id="{FD52098B-B478-43CE-92C2-4B62AB70EFEA}" type="slidenum">
              <a:rPr lang="fr-FR" sz="1200">
                <a:solidFill>
                  <a:srgbClr val="078EE9"/>
                </a:solidFill>
              </a:rPr>
              <a:pPr algn="r"/>
              <a:t>‹N°›</a:t>
            </a:fld>
            <a:endParaRPr lang="fr-FR" sz="1800" dirty="0">
              <a:solidFill>
                <a:srgbClr val="078EE9"/>
              </a:solidFill>
            </a:endParaRPr>
          </a:p>
        </p:txBody>
      </p:sp>
    </p:spTree>
    <p:extLst>
      <p:ext uri="{BB962C8B-B14F-4D97-AF65-F5344CB8AC3E}">
        <p14:creationId xmlns:p14="http://schemas.microsoft.com/office/powerpoint/2010/main" val="6823858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re avec hiérarchie I. II. … avec puces ">
    <p:spTree>
      <p:nvGrpSpPr>
        <p:cNvPr id="1" name=""/>
        <p:cNvGrpSpPr/>
        <p:nvPr/>
      </p:nvGrpSpPr>
      <p:grpSpPr>
        <a:xfrm>
          <a:off x="0" y="0"/>
          <a:ext cx="0" cy="0"/>
          <a:chOff x="0" y="0"/>
          <a:chExt cx="0" cy="0"/>
        </a:xfrm>
      </p:grpSpPr>
      <p:sp>
        <p:nvSpPr>
          <p:cNvPr id="9" name="Espace réservé du texte 8"/>
          <p:cNvSpPr>
            <a:spLocks noGrp="1"/>
          </p:cNvSpPr>
          <p:nvPr>
            <p:ph type="body" sz="quarter" idx="10"/>
          </p:nvPr>
        </p:nvSpPr>
        <p:spPr>
          <a:xfrm>
            <a:off x="624416" y="1484312"/>
            <a:ext cx="11232223" cy="4392960"/>
          </a:xfrm>
        </p:spPr>
        <p:txBody>
          <a:bodyPr/>
          <a:lstStyle>
            <a:lvl1pPr>
              <a:defRPr>
                <a:latin typeface="Myriad Pro"/>
              </a:defRPr>
            </a:lvl1pPr>
            <a:lvl2pPr>
              <a:defRPr>
                <a:latin typeface="Myriad Pro"/>
              </a:defRPr>
            </a:lvl2pPr>
            <a:lvl3pPr>
              <a:defRPr>
                <a:latin typeface="Myriad Pro"/>
              </a:defRPr>
            </a:lvl3pPr>
            <a:lvl4pPr>
              <a:defRPr>
                <a:latin typeface="Myriad Pro"/>
              </a:defRPr>
            </a:lvl4pPr>
            <a:lvl5pPr>
              <a:defRPr>
                <a:latin typeface="Myriad Pro"/>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3" name="Espace réservé du titre 1"/>
          <p:cNvSpPr>
            <a:spLocks noGrp="1"/>
          </p:cNvSpPr>
          <p:nvPr>
            <p:ph type="title" hasCustomPrompt="1"/>
          </p:nvPr>
        </p:nvSpPr>
        <p:spPr>
          <a:xfrm>
            <a:off x="624417" y="0"/>
            <a:ext cx="11247040" cy="1368000"/>
          </a:xfrm>
          <a:prstGeom prst="rect">
            <a:avLst/>
          </a:prstGeom>
        </p:spPr>
        <p:txBody>
          <a:bodyPr vert="horz" lIns="91440" tIns="45720" rIns="91440" bIns="45720" rtlCol="0" anchor="ctr">
            <a:normAutofit/>
          </a:bodyPr>
          <a:lstStyle>
            <a:lvl1pPr marL="571500" indent="-571500" algn="l">
              <a:buFont typeface="+mj-lt"/>
              <a:buAutoNum type="romanUcPeriod"/>
              <a:defRPr sz="3200" b="1" baseline="0">
                <a:solidFill>
                  <a:srgbClr val="078EE9"/>
                </a:solidFill>
                <a:latin typeface="Myriad Pro"/>
              </a:defRPr>
            </a:lvl1pPr>
          </a:lstStyle>
          <a:p>
            <a:r>
              <a:rPr lang="fr-FR" dirty="0" smtClean="0"/>
              <a:t>Titre avec hiérarchie I. II. … avec puces </a:t>
            </a:r>
          </a:p>
        </p:txBody>
      </p:sp>
    </p:spTree>
    <p:extLst>
      <p:ext uri="{BB962C8B-B14F-4D97-AF65-F5344CB8AC3E}">
        <p14:creationId xmlns:p14="http://schemas.microsoft.com/office/powerpoint/2010/main" val="1567538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Première page power poi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7425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Première page power poi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399441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quiz question">
    <p:spTree>
      <p:nvGrpSpPr>
        <p:cNvPr id="1" name=""/>
        <p:cNvGrpSpPr/>
        <p:nvPr/>
      </p:nvGrpSpPr>
      <p:grpSpPr>
        <a:xfrm>
          <a:off x="0" y="0"/>
          <a:ext cx="0" cy="0"/>
          <a:chOff x="0" y="0"/>
          <a:chExt cx="0" cy="0"/>
        </a:xfrm>
      </p:grpSpPr>
      <p:pic>
        <p:nvPicPr>
          <p:cNvPr id="6" name="Image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43339" y="16184"/>
            <a:ext cx="3998749" cy="6860739"/>
          </a:xfrm>
          <a:prstGeom prst="rect">
            <a:avLst/>
          </a:prstGeom>
        </p:spPr>
      </p:pic>
      <p:sp>
        <p:nvSpPr>
          <p:cNvPr id="7" name="Rectangle 6"/>
          <p:cNvSpPr/>
          <p:nvPr userDrawn="1"/>
        </p:nvSpPr>
        <p:spPr>
          <a:xfrm>
            <a:off x="6085" y="1844824"/>
            <a:ext cx="12192000" cy="5013176"/>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re 1"/>
          <p:cNvSpPr>
            <a:spLocks noGrp="1"/>
          </p:cNvSpPr>
          <p:nvPr>
            <p:ph type="title" hasCustomPrompt="1"/>
          </p:nvPr>
        </p:nvSpPr>
        <p:spPr>
          <a:xfrm>
            <a:off x="3599723" y="2132856"/>
            <a:ext cx="8160907" cy="4104456"/>
          </a:xfrm>
          <a:prstGeom prst="rect">
            <a:avLst/>
          </a:prstGeom>
        </p:spPr>
        <p:txBody>
          <a:bodyPr>
            <a:noAutofit/>
          </a:bodyPr>
          <a:lstStyle>
            <a:lvl1pPr algn="l">
              <a:defRPr sz="2000" b="1">
                <a:solidFill>
                  <a:srgbClr val="078EE9"/>
                </a:solidFill>
                <a:latin typeface="Myriad Pro" pitchFamily="34" charset="0"/>
                <a:cs typeface="Myriad Arabic" pitchFamily="50" charset="-78"/>
              </a:defRPr>
            </a:lvl1pPr>
          </a:lstStyle>
          <a:p>
            <a:r>
              <a:rPr lang="fr-FR" dirty="0" smtClean="0"/>
              <a:t>Questions </a:t>
            </a:r>
            <a:endParaRPr lang="fr-FR" dirty="0"/>
          </a:p>
        </p:txBody>
      </p:sp>
      <p:sp>
        <p:nvSpPr>
          <p:cNvPr id="9" name="Titre 1"/>
          <p:cNvSpPr txBox="1">
            <a:spLocks/>
          </p:cNvSpPr>
          <p:nvPr userDrawn="1"/>
        </p:nvSpPr>
        <p:spPr>
          <a:xfrm>
            <a:off x="5807968" y="24584"/>
            <a:ext cx="7112992"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baseline="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9600" b="1" i="0" u="none" strike="noStrike" kern="1200" cap="none" spc="0" normalizeH="0" baseline="0" noProof="0" dirty="0" smtClean="0">
                <a:ln>
                  <a:noFill/>
                </a:ln>
                <a:solidFill>
                  <a:srgbClr val="CA2260"/>
                </a:solidFill>
                <a:effectLst/>
                <a:uLnTx/>
                <a:uFillTx/>
                <a:latin typeface="Myriad Pro" pitchFamily="34" charset="0"/>
                <a:ea typeface="+mj-ea"/>
                <a:cs typeface="+mj-cs"/>
              </a:rPr>
              <a:t>QUIZ</a:t>
            </a:r>
            <a:endParaRPr kumimoji="0" lang="fr-FR" sz="4000" b="1" i="0" u="none" strike="noStrike" kern="1200" cap="none" spc="0" normalizeH="0" baseline="0" noProof="0" dirty="0" smtClean="0">
              <a:ln>
                <a:noFill/>
              </a:ln>
              <a:solidFill>
                <a:srgbClr val="078EE9"/>
              </a:solidFill>
              <a:effectLst/>
              <a:uLnTx/>
              <a:uFillTx/>
              <a:latin typeface="Myriad Pro" pitchFamily="34" charset="0"/>
              <a:ea typeface="+mj-ea"/>
              <a:cs typeface="+mj-cs"/>
            </a:endParaRPr>
          </a:p>
        </p:txBody>
      </p:sp>
      <p:sp>
        <p:nvSpPr>
          <p:cNvPr id="15" name="ZoneTexte 14"/>
          <p:cNvSpPr txBox="1"/>
          <p:nvPr userDrawn="1"/>
        </p:nvSpPr>
        <p:spPr>
          <a:xfrm>
            <a:off x="10514096" y="6494837"/>
            <a:ext cx="1344000" cy="276999"/>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52098B-B478-43CE-92C2-4B62AB70EFEA}" type="slidenum">
              <a:rPr kumimoji="0" lang="fr-FR" sz="1200" b="0" i="0" u="none" strike="noStrike" kern="1200" cap="none" spc="0" normalizeH="0" baseline="0" noProof="0" smtClean="0">
                <a:ln>
                  <a:noFill/>
                </a:ln>
                <a:solidFill>
                  <a:srgbClr val="203B73"/>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800" b="0" i="0" u="none" strike="noStrike" kern="1200" cap="none" spc="0" normalizeH="0" baseline="0" noProof="0" dirty="0">
              <a:ln>
                <a:noFill/>
              </a:ln>
              <a:solidFill>
                <a:srgbClr val="203B73"/>
              </a:solidFill>
              <a:effectLst/>
              <a:uLnTx/>
              <a:uFillTx/>
              <a:latin typeface="Calibri"/>
              <a:ea typeface="+mn-ea"/>
              <a:cs typeface="+mn-cs"/>
            </a:endParaRPr>
          </a:p>
        </p:txBody>
      </p:sp>
    </p:spTree>
    <p:extLst>
      <p:ext uri="{BB962C8B-B14F-4D97-AF65-F5344CB8AC3E}">
        <p14:creationId xmlns:p14="http://schemas.microsoft.com/office/powerpoint/2010/main" val="164509248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913D04A2-7579-4E88-8219-51D4901204AB}" type="datetimeFigureOut">
              <a:rPr lang="fr-FR" smtClean="0"/>
              <a:t>04/10/2024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63E3479-DFB8-4D37-9EFB-11FE587AAFC1}" type="slidenum">
              <a:rPr lang="fr-FR" smtClean="0"/>
              <a:t>‹N°›</a:t>
            </a:fld>
            <a:endParaRPr lang="fr-FR"/>
          </a:p>
        </p:txBody>
      </p:sp>
    </p:spTree>
    <p:extLst>
      <p:ext uri="{BB962C8B-B14F-4D97-AF65-F5344CB8AC3E}">
        <p14:creationId xmlns:p14="http://schemas.microsoft.com/office/powerpoint/2010/main" val="459493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213B76"/>
                </a:solidFill>
              </a:defRPr>
            </a:lvl1p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lvl1pPr>
              <a:defRPr>
                <a:solidFill>
                  <a:srgbClr val="213B76"/>
                </a:solidFill>
              </a:defRPr>
            </a:lvl1pPr>
            <a:lvl2pPr>
              <a:defRPr>
                <a:solidFill>
                  <a:srgbClr val="213B76"/>
                </a:solidFill>
              </a:defRPr>
            </a:lvl2pPr>
            <a:lvl3pPr>
              <a:defRPr>
                <a:solidFill>
                  <a:srgbClr val="213B76"/>
                </a:solidFill>
              </a:defRPr>
            </a:lvl3pPr>
            <a:lvl4pPr>
              <a:defRPr>
                <a:solidFill>
                  <a:srgbClr val="213B76"/>
                </a:solidFill>
              </a:defRPr>
            </a:lvl4pPr>
            <a:lvl5pPr>
              <a:defRPr>
                <a:solidFill>
                  <a:srgbClr val="213B76"/>
                </a:solidFill>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8A1411B-87D7-433C-83FD-1304A29233CB}" type="datetimeFigureOut">
              <a:rPr lang="fr-FR" smtClean="0"/>
              <a:t>04/10/2024</a:t>
            </a:fld>
            <a:endParaRPr lang="fr-F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BC006177-C538-40B5-AEDA-E0AA1CA625F0}" type="slidenum">
              <a:rPr lang="fr-FR" smtClean="0"/>
              <a:t>‹N°›</a:t>
            </a:fld>
            <a:endParaRPr lang="fr-FR"/>
          </a:p>
        </p:txBody>
      </p:sp>
    </p:spTree>
    <p:extLst>
      <p:ext uri="{BB962C8B-B14F-4D97-AF65-F5344CB8AC3E}">
        <p14:creationId xmlns:p14="http://schemas.microsoft.com/office/powerpoint/2010/main" val="2747513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quiz première page">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43339" y="16184"/>
            <a:ext cx="3998749" cy="6860739"/>
          </a:xfrm>
          <a:prstGeom prst="rect">
            <a:avLst/>
          </a:prstGeom>
        </p:spPr>
      </p:pic>
      <p:sp>
        <p:nvSpPr>
          <p:cNvPr id="11" name="Titre 1"/>
          <p:cNvSpPr txBox="1">
            <a:spLocks/>
          </p:cNvSpPr>
          <p:nvPr userDrawn="1"/>
        </p:nvSpPr>
        <p:spPr>
          <a:xfrm>
            <a:off x="-248907" y="1484784"/>
            <a:ext cx="7112992"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baseline="0">
                <a:solidFill>
                  <a:schemeClr val="tx1"/>
                </a:solidFill>
                <a:latin typeface="+mj-lt"/>
                <a:ea typeface="+mj-ea"/>
                <a:cs typeface="+mj-cs"/>
              </a:defRPr>
            </a:lvl1pPr>
          </a:lstStyle>
          <a:p>
            <a:r>
              <a:rPr lang="fr-FR" sz="9600" b="1" dirty="0" smtClean="0">
                <a:solidFill>
                  <a:schemeClr val="bg1"/>
                </a:solidFill>
                <a:latin typeface="Myriad Pro" pitchFamily="34" charset="0"/>
              </a:rPr>
              <a:t>QUIZ</a:t>
            </a:r>
            <a:endParaRPr lang="fr-FR" sz="4000" b="1" dirty="0" smtClean="0">
              <a:solidFill>
                <a:schemeClr val="bg1"/>
              </a:solidFill>
              <a:latin typeface="Myriad Pro" pitchFamily="34" charset="0"/>
            </a:endParaRPr>
          </a:p>
        </p:txBody>
      </p:sp>
      <p:sp>
        <p:nvSpPr>
          <p:cNvPr id="5" name="Titre 1"/>
          <p:cNvSpPr>
            <a:spLocks noGrp="1"/>
          </p:cNvSpPr>
          <p:nvPr>
            <p:ph type="title" hasCustomPrompt="1"/>
          </p:nvPr>
        </p:nvSpPr>
        <p:spPr>
          <a:xfrm>
            <a:off x="3215680" y="2132856"/>
            <a:ext cx="8544949" cy="4104456"/>
          </a:xfrm>
          <a:prstGeom prst="rect">
            <a:avLst/>
          </a:prstGeom>
        </p:spPr>
        <p:txBody>
          <a:bodyPr>
            <a:noAutofit/>
          </a:bodyPr>
          <a:lstStyle>
            <a:lvl1pPr algn="l">
              <a:defRPr sz="2000" b="1" baseline="0">
                <a:solidFill>
                  <a:srgbClr val="078EE9"/>
                </a:solidFill>
                <a:latin typeface="Myriad Pro" pitchFamily="34" charset="0"/>
                <a:cs typeface="Myriad Arabic" pitchFamily="50" charset="-78"/>
              </a:defRPr>
            </a:lvl1pPr>
          </a:lstStyle>
          <a:p>
            <a:r>
              <a:rPr lang="fr-FR" dirty="0" smtClean="0"/>
              <a:t>Questions </a:t>
            </a:r>
            <a:endParaRPr lang="fr-FR" dirty="0"/>
          </a:p>
        </p:txBody>
      </p:sp>
    </p:spTree>
    <p:extLst>
      <p:ext uri="{BB962C8B-B14F-4D97-AF65-F5344CB8AC3E}">
        <p14:creationId xmlns:p14="http://schemas.microsoft.com/office/powerpoint/2010/main" val="8038266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913D04A2-7579-4E88-8219-51D4901204AB}" type="datetimeFigureOut">
              <a:rPr lang="fr-FR" smtClean="0"/>
              <a:t>04/10/2024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63E3479-DFB8-4D37-9EFB-11FE587AAFC1}" type="slidenum">
              <a:rPr lang="fr-FR" smtClean="0"/>
              <a:t>‹N°›</a:t>
            </a:fld>
            <a:endParaRPr lang="fr-FR"/>
          </a:p>
        </p:txBody>
      </p:sp>
    </p:spTree>
    <p:extLst>
      <p:ext uri="{BB962C8B-B14F-4D97-AF65-F5344CB8AC3E}">
        <p14:creationId xmlns:p14="http://schemas.microsoft.com/office/powerpoint/2010/main" val="2838431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11376587" y="6381329"/>
            <a:ext cx="630965" cy="365125"/>
          </a:xfrm>
        </p:spPr>
        <p:txBody>
          <a:bodyPr/>
          <a:lstStyle>
            <a:lvl1pPr>
              <a:defRPr>
                <a:solidFill>
                  <a:srgbClr val="203B73"/>
                </a:solidFill>
                <a:latin typeface="Myriad Pro" panose="020B0503030403020204" pitchFamily="34" charset="0"/>
              </a:defRPr>
            </a:lvl1pPr>
          </a:lstStyle>
          <a:p>
            <a:fld id="{EAF947D6-0439-4020-AD29-705BB1A04125}" type="slidenum">
              <a:rPr lang="fr-FR" smtClean="0"/>
              <a:pPr/>
              <a:t>‹N°›</a:t>
            </a:fld>
            <a:endParaRPr lang="fr-FR"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49" y="6237312"/>
            <a:ext cx="2927648" cy="518968"/>
          </a:xfrm>
          <a:prstGeom prst="rect">
            <a:avLst/>
          </a:prstGeom>
        </p:spPr>
      </p:pic>
      <p:sp>
        <p:nvSpPr>
          <p:cNvPr id="9" name="Rectangle 8"/>
          <p:cNvSpPr/>
          <p:nvPr userDrawn="1"/>
        </p:nvSpPr>
        <p:spPr>
          <a:xfrm>
            <a:off x="6096000" y="6440078"/>
            <a:ext cx="5184576" cy="261610"/>
          </a:xfrm>
          <a:prstGeom prst="rect">
            <a:avLst/>
          </a:prstGeom>
        </p:spPr>
        <p:txBody>
          <a:bodyPr wrap="square">
            <a:spAutoFit/>
          </a:bodyPr>
          <a:lstStyle/>
          <a:p>
            <a:r>
              <a:rPr lang="fr-FR" sz="1100" dirty="0" smtClean="0">
                <a:solidFill>
                  <a:srgbClr val="203B73"/>
                </a:solidFill>
                <a:latin typeface="Myriad Pro"/>
                <a:ea typeface="+mn-ea"/>
                <a:cs typeface="Arial" panose="020B0604020202020204" pitchFamily="34" charset="0"/>
              </a:rPr>
              <a:t>Les arnaques financières :</a:t>
            </a:r>
            <a:r>
              <a:rPr lang="fr-FR" sz="1100" baseline="0" dirty="0" smtClean="0">
                <a:solidFill>
                  <a:srgbClr val="203B73"/>
                </a:solidFill>
                <a:latin typeface="Myriad Pro"/>
                <a:ea typeface="+mn-ea"/>
                <a:cs typeface="Arial" panose="020B0604020202020204" pitchFamily="34" charset="0"/>
              </a:rPr>
              <a:t> </a:t>
            </a:r>
            <a:r>
              <a:rPr lang="fr-FR" sz="1100" dirty="0" smtClean="0">
                <a:solidFill>
                  <a:srgbClr val="203B73"/>
                </a:solidFill>
                <a:latin typeface="Myriad Pro"/>
                <a:ea typeface="+mn-ea"/>
                <a:cs typeface="Arial" panose="020B0604020202020204" pitchFamily="34" charset="0"/>
              </a:rPr>
              <a:t>ça n’arrive pas qu’aux autres !</a:t>
            </a:r>
            <a:endParaRPr lang="fr-FR" sz="1100" dirty="0"/>
          </a:p>
        </p:txBody>
      </p:sp>
    </p:spTree>
    <p:extLst>
      <p:ext uri="{BB962C8B-B14F-4D97-AF65-F5344CB8AC3E}">
        <p14:creationId xmlns:p14="http://schemas.microsoft.com/office/powerpoint/2010/main" val="21597467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quiz question">
    <p:spTree>
      <p:nvGrpSpPr>
        <p:cNvPr id="1" name=""/>
        <p:cNvGrpSpPr/>
        <p:nvPr/>
      </p:nvGrpSpPr>
      <p:grpSpPr>
        <a:xfrm>
          <a:off x="0" y="0"/>
          <a:ext cx="0" cy="0"/>
          <a:chOff x="0" y="0"/>
          <a:chExt cx="0" cy="0"/>
        </a:xfrm>
      </p:grpSpPr>
      <p:pic>
        <p:nvPicPr>
          <p:cNvPr id="6" name="Image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43339" y="16184"/>
            <a:ext cx="3998749" cy="6860739"/>
          </a:xfrm>
          <a:prstGeom prst="rect">
            <a:avLst/>
          </a:prstGeom>
        </p:spPr>
      </p:pic>
      <p:sp>
        <p:nvSpPr>
          <p:cNvPr id="7" name="Rectangle 6"/>
          <p:cNvSpPr/>
          <p:nvPr userDrawn="1"/>
        </p:nvSpPr>
        <p:spPr>
          <a:xfrm>
            <a:off x="6085" y="1844824"/>
            <a:ext cx="12192000" cy="5013176"/>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title" hasCustomPrompt="1"/>
          </p:nvPr>
        </p:nvSpPr>
        <p:spPr>
          <a:xfrm>
            <a:off x="3599723" y="2132856"/>
            <a:ext cx="8160907" cy="4104456"/>
          </a:xfrm>
          <a:prstGeom prst="rect">
            <a:avLst/>
          </a:prstGeom>
        </p:spPr>
        <p:txBody>
          <a:bodyPr>
            <a:noAutofit/>
          </a:bodyPr>
          <a:lstStyle>
            <a:lvl1pPr algn="l">
              <a:defRPr sz="2000" b="1">
                <a:solidFill>
                  <a:srgbClr val="078EE9"/>
                </a:solidFill>
                <a:latin typeface="Myriad Pro" pitchFamily="34" charset="0"/>
                <a:cs typeface="Myriad Arabic" pitchFamily="50" charset="-78"/>
              </a:defRPr>
            </a:lvl1pPr>
          </a:lstStyle>
          <a:p>
            <a:r>
              <a:rPr lang="fr-FR" dirty="0" smtClean="0"/>
              <a:t>Questions </a:t>
            </a:r>
            <a:endParaRPr lang="fr-FR" dirty="0"/>
          </a:p>
        </p:txBody>
      </p:sp>
      <p:sp>
        <p:nvSpPr>
          <p:cNvPr id="9" name="Titre 1"/>
          <p:cNvSpPr txBox="1">
            <a:spLocks/>
          </p:cNvSpPr>
          <p:nvPr userDrawn="1"/>
        </p:nvSpPr>
        <p:spPr>
          <a:xfrm>
            <a:off x="5807968" y="24584"/>
            <a:ext cx="7112992"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baseline="0">
                <a:solidFill>
                  <a:schemeClr val="tx1"/>
                </a:solidFill>
                <a:latin typeface="+mj-lt"/>
                <a:ea typeface="+mj-ea"/>
                <a:cs typeface="+mj-cs"/>
              </a:defRPr>
            </a:lvl1pPr>
          </a:lstStyle>
          <a:p>
            <a:r>
              <a:rPr lang="fr-FR" sz="9600" b="1" dirty="0" smtClean="0">
                <a:solidFill>
                  <a:srgbClr val="CA2260"/>
                </a:solidFill>
                <a:latin typeface="Myriad Pro" pitchFamily="34" charset="0"/>
              </a:rPr>
              <a:t>QUIZ</a:t>
            </a:r>
            <a:endParaRPr lang="fr-FR" sz="4000" b="1" dirty="0" smtClean="0">
              <a:solidFill>
                <a:srgbClr val="078EE9"/>
              </a:solidFill>
              <a:latin typeface="Myriad Pro" pitchFamily="34" charset="0"/>
            </a:endParaRPr>
          </a:p>
        </p:txBody>
      </p:sp>
      <p:sp>
        <p:nvSpPr>
          <p:cNvPr id="15" name="ZoneTexte 14"/>
          <p:cNvSpPr txBox="1"/>
          <p:nvPr userDrawn="1"/>
        </p:nvSpPr>
        <p:spPr>
          <a:xfrm>
            <a:off x="10514096" y="6494837"/>
            <a:ext cx="1344000" cy="276999"/>
          </a:xfrm>
          <a:prstGeom prst="rect">
            <a:avLst/>
          </a:prstGeom>
          <a:noFill/>
        </p:spPr>
        <p:txBody>
          <a:bodyPr wrap="square" rtlCol="0" anchor="ctr">
            <a:spAutoFit/>
          </a:bodyPr>
          <a:lstStyle/>
          <a:p>
            <a:pPr algn="r"/>
            <a:fld id="{FD52098B-B478-43CE-92C2-4B62AB70EFEA}" type="slidenum">
              <a:rPr lang="fr-FR" sz="1200" b="0" smtClean="0">
                <a:solidFill>
                  <a:srgbClr val="203B73"/>
                </a:solidFill>
              </a:rPr>
              <a:pPr/>
              <a:t>‹N°›</a:t>
            </a:fld>
            <a:endParaRPr lang="fr-FR" sz="1800" dirty="0">
              <a:solidFill>
                <a:srgbClr val="203B73"/>
              </a:solidFill>
            </a:endParaRPr>
          </a:p>
        </p:txBody>
      </p:sp>
    </p:spTree>
    <p:extLst>
      <p:ext uri="{BB962C8B-B14F-4D97-AF65-F5344CB8AC3E}">
        <p14:creationId xmlns:p14="http://schemas.microsoft.com/office/powerpoint/2010/main" val="41721305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0.xml"/><Relationship Id="rId1" Type="http://schemas.openxmlformats.org/officeDocument/2006/relationships/slideLayout" Target="../slideLayouts/slideLayout25.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theme" Target="../theme/theme11.xml"/><Relationship Id="rId1" Type="http://schemas.openxmlformats.org/officeDocument/2006/relationships/slideLayout" Target="../slideLayouts/slideLayout26.xml"/><Relationship Id="rId4" Type="http://schemas.openxmlformats.org/officeDocument/2006/relationships/image" Target="../media/image28.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5.xml"/><Relationship Id="rId1" Type="http://schemas.openxmlformats.org/officeDocument/2006/relationships/slideLayout" Target="../slideLayouts/slideLayout20.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hyperlink" Target="http://www.mesquestionsdargent.fr/" TargetMode="Externa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theme" Target="../theme/theme6.xml"/><Relationship Id="rId1" Type="http://schemas.openxmlformats.org/officeDocument/2006/relationships/slideLayout" Target="../slideLayouts/slideLayout21.xml"/><Relationship Id="rId6" Type="http://schemas.openxmlformats.org/officeDocument/2006/relationships/hyperlink" Target="https://www.youtube.com/watch?v=08iG6jqtauM" TargetMode="External"/><Relationship Id="rId5" Type="http://schemas.openxmlformats.org/officeDocument/2006/relationships/image" Target="../media/image10.jpeg"/><Relationship Id="rId4" Type="http://schemas.openxmlformats.org/officeDocument/2006/relationships/hyperlink" Target="https://www.mesquestionsdargent.fr/budget/mes-questions-d&#8217;argent-le-jeu" TargetMode="Externa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mesquestionsdargent.fr/budget/mes-questions-d%E2%80%99argent-mon-cahier-financier" TargetMode="External"/><Relationship Id="rId7" Type="http://schemas.openxmlformats.org/officeDocument/2006/relationships/image" Target="../media/image13.png"/><Relationship Id="rId2" Type="http://schemas.openxmlformats.org/officeDocument/2006/relationships/theme" Target="../theme/theme7.xml"/><Relationship Id="rId1" Type="http://schemas.openxmlformats.org/officeDocument/2006/relationships/slideLayout" Target="../slideLayouts/slideLayout22.xml"/><Relationship Id="rId6" Type="http://schemas.openxmlformats.org/officeDocument/2006/relationships/hyperlink" Target="https://www.mesquestionsdargent.fr/budget/mes-questions-d%E2%80%99argent-le-cahier-d%C3%A9ducation-financi%C3%A8re" TargetMode="External"/><Relationship Id="rId5" Type="http://schemas.openxmlformats.org/officeDocument/2006/relationships/hyperlink" Target="https://www.mesquestionsdargent.fr/budget/mes-questions-d&#8217;argent-le-jeu" TargetMode="External"/><Relationship Id="rId10" Type="http://schemas.openxmlformats.org/officeDocument/2006/relationships/image" Target="../media/image16.png"/><Relationship Id="rId4" Type="http://schemas.openxmlformats.org/officeDocument/2006/relationships/image" Target="../media/image12.jpeg"/><Relationship Id="rId9" Type="http://schemas.openxmlformats.org/officeDocument/2006/relationships/image" Target="../media/image15.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mesquestionsdargent.fr/budget/faire-mes-comptes/application-pour-gerer-budget" TargetMode="External"/><Relationship Id="rId7" Type="http://schemas.openxmlformats.org/officeDocument/2006/relationships/hyperlink" Target="https://play.google.com/store/apps/details?id=com.theschoolab.pilotebudget&amp;hl=fr" TargetMode="External"/><Relationship Id="rId12" Type="http://schemas.openxmlformats.org/officeDocument/2006/relationships/image" Target="../media/image6.png"/><Relationship Id="rId2" Type="http://schemas.openxmlformats.org/officeDocument/2006/relationships/theme" Target="../theme/theme8.xml"/><Relationship Id="rId1" Type="http://schemas.openxmlformats.org/officeDocument/2006/relationships/slideLayout" Target="../slideLayouts/slideLayout23.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hyperlink" Target="https://itunes.apple.com/fr/app/pilotebudget/id1335367675?mt=8" TargetMode="Externa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theme" Target="../theme/theme9.xml"/><Relationship Id="rId1" Type="http://schemas.openxmlformats.org/officeDocument/2006/relationships/slideLayout" Target="../slideLayouts/slideLayout24.xml"/><Relationship Id="rId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0" y="0"/>
            <a:ext cx="10972800" cy="1143000"/>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ZoneTexte 5"/>
          <p:cNvSpPr txBox="1"/>
          <p:nvPr userDrawn="1"/>
        </p:nvSpPr>
        <p:spPr>
          <a:xfrm>
            <a:off x="10514096" y="6494839"/>
            <a:ext cx="1344000" cy="276999"/>
          </a:xfrm>
          <a:prstGeom prst="rect">
            <a:avLst/>
          </a:prstGeom>
          <a:noFill/>
        </p:spPr>
        <p:txBody>
          <a:bodyPr wrap="square" rtlCol="0" anchor="ctr">
            <a:spAutoFit/>
          </a:bodyPr>
          <a:lstStyle/>
          <a:p>
            <a:pPr algn="r"/>
            <a:fld id="{FD52098B-B478-43CE-92C2-4B62AB70EFEA}" type="slidenum">
              <a:rPr lang="fr-FR" sz="1200" b="0" smtClean="0">
                <a:solidFill>
                  <a:srgbClr val="002060"/>
                </a:solidFill>
              </a:rPr>
              <a:pPr/>
              <a:t>‹N°›</a:t>
            </a:fld>
            <a:endParaRPr lang="fr-FR" sz="1800" dirty="0">
              <a:solidFill>
                <a:srgbClr val="002060"/>
              </a:solidFill>
            </a:endParaRPr>
          </a:p>
        </p:txBody>
      </p:sp>
    </p:spTree>
    <p:extLst>
      <p:ext uri="{BB962C8B-B14F-4D97-AF65-F5344CB8AC3E}">
        <p14:creationId xmlns:p14="http://schemas.microsoft.com/office/powerpoint/2010/main" val="279851583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68" r:id="rId3"/>
    <p:sldLayoutId id="2147483773" r:id="rId4"/>
    <p:sldLayoutId id="2147483796" r:id="rId5"/>
    <p:sldLayoutId id="2147483805" r:id="rId6"/>
    <p:sldLayoutId id="2147483806" r:id="rId7"/>
    <p:sldLayoutId id="2147483807" r:id="rId8"/>
    <p:sldLayoutId id="2147483808" r:id="rId9"/>
    <p:sldLayoutId id="2147483809" r:id="rId10"/>
  </p:sldLayoutIdLst>
  <p:timing>
    <p:tnLst>
      <p:par>
        <p:cTn id="1" dur="indefinite" restart="never" nodeType="tmRoot"/>
      </p:par>
    </p:tnLst>
  </p:timing>
  <p:hf hdr="0" ftr="0" dt="0"/>
  <p:txStyles>
    <p:titleStyle>
      <a:lvl1pPr algn="l" defTabSz="914400" rtl="0" eaLnBrk="1" latinLnBrk="0" hangingPunct="1">
        <a:spcBef>
          <a:spcPct val="0"/>
        </a:spcBef>
        <a:buNone/>
        <a:defRPr sz="4000" kern="1200">
          <a:solidFill>
            <a:srgbClr val="213B76"/>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213B76"/>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213B7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213B7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213B7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213B7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sz="4400" b="1" dirty="0" smtClean="0">
                <a:solidFill>
                  <a:srgbClr val="203B73"/>
                </a:solidFill>
                <a:latin typeface="Myriad Pro"/>
              </a:rPr>
              <a:t>En</a:t>
            </a:r>
            <a:r>
              <a:rPr lang="fr-FR" sz="4400" b="1" baseline="0" dirty="0" smtClean="0">
                <a:solidFill>
                  <a:srgbClr val="203B73"/>
                </a:solidFill>
                <a:latin typeface="Myriad Pro"/>
              </a:rPr>
              <a:t> savoir plus</a:t>
            </a:r>
            <a:endParaRPr lang="fr-FR" sz="4400" b="1" dirty="0">
              <a:solidFill>
                <a:srgbClr val="203B73"/>
              </a:solidFill>
              <a:latin typeface="Myriad Pro"/>
            </a:endParaRPr>
          </a:p>
        </p:txBody>
      </p:sp>
      <p:sp>
        <p:nvSpPr>
          <p:cNvPr id="3" name="Espace réservé du texte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fr-FR" dirty="0" smtClean="0"/>
              <a:t>Modifiez les styles du texte du masque</a:t>
            </a:r>
          </a:p>
        </p:txBody>
      </p:sp>
      <p:sp>
        <p:nvSpPr>
          <p:cNvPr id="7" name="ZoneTexte 6"/>
          <p:cNvSpPr txBox="1"/>
          <p:nvPr userDrawn="1"/>
        </p:nvSpPr>
        <p:spPr>
          <a:xfrm>
            <a:off x="10514096" y="6494839"/>
            <a:ext cx="1344000" cy="276999"/>
          </a:xfrm>
          <a:prstGeom prst="rect">
            <a:avLst/>
          </a:prstGeom>
          <a:noFill/>
        </p:spPr>
        <p:txBody>
          <a:bodyPr wrap="square" rtlCol="0" anchor="ctr">
            <a:spAutoFit/>
          </a:bodyPr>
          <a:lstStyle/>
          <a:p>
            <a:pPr algn="r"/>
            <a:fld id="{FD52098B-B478-43CE-92C2-4B62AB70EFEA}" type="slidenum">
              <a:rPr lang="fr-FR" sz="1200" b="0" smtClean="0">
                <a:solidFill>
                  <a:srgbClr val="002060"/>
                </a:solidFill>
              </a:rPr>
              <a:pPr/>
              <a:t>‹N°›</a:t>
            </a:fld>
            <a:endParaRPr lang="fr-FR" sz="1800" dirty="0">
              <a:solidFill>
                <a:srgbClr val="002060"/>
              </a:solidFill>
            </a:endParaRPr>
          </a:p>
        </p:txBody>
      </p:sp>
    </p:spTree>
    <p:extLst>
      <p:ext uri="{BB962C8B-B14F-4D97-AF65-F5344CB8AC3E}">
        <p14:creationId xmlns:p14="http://schemas.microsoft.com/office/powerpoint/2010/main" val="1387572617"/>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rgbClr val="078EE9"/>
          </a:solidFill>
          <a:latin typeface="Myriad Pro" pitchFamily="34" charset="0"/>
          <a:ea typeface="+mj-ea"/>
          <a:cs typeface="+mj-cs"/>
        </a:defRPr>
      </a:lvl1pPr>
    </p:titleStyle>
    <p:bodyStyle>
      <a:lvl1pPr marL="571500" indent="-571500" algn="l" defTabSz="914400" rtl="0" eaLnBrk="1" latinLnBrk="0" hangingPunct="1">
        <a:spcBef>
          <a:spcPct val="20000"/>
        </a:spcBef>
        <a:buFontTx/>
        <a:buBlip>
          <a:blip r:embed="rId3"/>
        </a:buBlip>
        <a:defRPr sz="1800" b="1" kern="1200">
          <a:solidFill>
            <a:srgbClr val="078EE9"/>
          </a:solidFill>
          <a:latin typeface="Myriad Pro" pitchFamily="34" charset="0"/>
          <a:ea typeface="+mn-ea"/>
          <a:cs typeface="+mn-cs"/>
        </a:defRPr>
      </a:lvl1pPr>
      <a:lvl2pPr marL="971550" indent="-514350" algn="l" defTabSz="914400" rtl="0" eaLnBrk="1" latinLnBrk="0" hangingPunct="1">
        <a:spcBef>
          <a:spcPct val="20000"/>
        </a:spcBef>
        <a:buFont typeface="+mj-lt"/>
        <a:buAutoNum type="arabicPeriod"/>
        <a:defRPr sz="2800" kern="1200">
          <a:solidFill>
            <a:srgbClr val="078EE9"/>
          </a:solidFill>
          <a:latin typeface="Myriad Pro" pitchFamily="34" charset="0"/>
          <a:ea typeface="+mn-ea"/>
          <a:cs typeface="+mn-cs"/>
        </a:defRPr>
      </a:lvl2pPr>
      <a:lvl3pPr marL="1371600" indent="-457200" algn="l" defTabSz="914400" rtl="0" eaLnBrk="1" latinLnBrk="0" hangingPunct="1">
        <a:spcBef>
          <a:spcPct val="20000"/>
        </a:spcBef>
        <a:buFont typeface="+mj-lt"/>
        <a:buAutoNum type="alphaLcPeriod"/>
        <a:defRPr sz="2000" i="1" kern="1200">
          <a:solidFill>
            <a:srgbClr val="078EE9"/>
          </a:solidFill>
          <a:latin typeface="Myriad Pro" pitchFamily="34" charset="0"/>
          <a:ea typeface="+mn-ea"/>
          <a:cs typeface="+mn-cs"/>
        </a:defRPr>
      </a:lvl3pPr>
      <a:lvl4pPr marL="1828800" indent="-457200" algn="l" defTabSz="914400" rtl="0" eaLnBrk="1" latinLnBrk="0" hangingPunct="1">
        <a:spcBef>
          <a:spcPct val="20000"/>
        </a:spcBef>
        <a:buFont typeface="+mj-lt"/>
        <a:buAutoNum type="arabicPeriod"/>
        <a:defRPr sz="2000" kern="1200">
          <a:solidFill>
            <a:srgbClr val="078EE9"/>
          </a:solidFill>
          <a:latin typeface="Myriad Pro" pitchFamily="34" charset="0"/>
          <a:ea typeface="+mn-ea"/>
          <a:cs typeface="+mn-cs"/>
        </a:defRPr>
      </a:lvl4pPr>
      <a:lvl5pPr marL="2286000" indent="-457200" algn="l" defTabSz="914400" rtl="0" eaLnBrk="1" latinLnBrk="0" hangingPunct="1">
        <a:spcBef>
          <a:spcPct val="20000"/>
        </a:spcBef>
        <a:buFont typeface="+mj-lt"/>
        <a:buAutoNum type="arabicPeriod"/>
        <a:defRPr sz="2000" kern="1200">
          <a:solidFill>
            <a:srgbClr val="078EE9"/>
          </a:solidFill>
          <a:latin typeface="Myriad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Texte 8"/>
          <p:cNvSpPr txBox="1"/>
          <p:nvPr userDrawn="1"/>
        </p:nvSpPr>
        <p:spPr>
          <a:xfrm>
            <a:off x="335361" y="399898"/>
            <a:ext cx="11617291" cy="769441"/>
          </a:xfrm>
          <a:prstGeom prst="rect">
            <a:avLst/>
          </a:prstGeom>
          <a:noFill/>
        </p:spPr>
        <p:txBody>
          <a:bodyPr wrap="square" rtlCol="0">
            <a:spAutoFit/>
          </a:bodyPr>
          <a:lstStyle/>
          <a:p>
            <a:pPr algn="ctr"/>
            <a:r>
              <a:rPr lang="fr-FR" sz="4400" b="1" dirty="0" smtClean="0">
                <a:solidFill>
                  <a:srgbClr val="CA2260"/>
                </a:solidFill>
                <a:latin typeface="Myriad Pro" pitchFamily="34" charset="0"/>
              </a:rPr>
              <a:t>Un contact de proximité</a:t>
            </a:r>
            <a:endParaRPr lang="fr-FR" sz="4400" b="1" dirty="0">
              <a:solidFill>
                <a:srgbClr val="CA2260"/>
              </a:solidFill>
            </a:endParaRPr>
          </a:p>
        </p:txBody>
      </p:sp>
      <p:pic>
        <p:nvPicPr>
          <p:cNvPr id="5" name="Imag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44293" y="1383742"/>
            <a:ext cx="1584000" cy="1288948"/>
          </a:xfrm>
          <a:prstGeom prst="rect">
            <a:avLst/>
          </a:prstGeom>
          <a:solidFill>
            <a:srgbClr val="203B73"/>
          </a:solidFill>
          <a:ln>
            <a:solidFill>
              <a:srgbClr val="203B73"/>
            </a:solidFill>
          </a:ln>
        </p:spPr>
      </p:pic>
      <p:sp>
        <p:nvSpPr>
          <p:cNvPr id="6" name="ZoneTexte 5"/>
          <p:cNvSpPr txBox="1"/>
          <p:nvPr userDrawn="1"/>
        </p:nvSpPr>
        <p:spPr>
          <a:xfrm>
            <a:off x="6672065" y="2837553"/>
            <a:ext cx="4128459" cy="461665"/>
          </a:xfrm>
          <a:prstGeom prst="rect">
            <a:avLst/>
          </a:prstGeom>
          <a:noFill/>
        </p:spPr>
        <p:txBody>
          <a:bodyPr wrap="square" rtlCol="0">
            <a:spAutoFit/>
          </a:bodyPr>
          <a:lstStyle/>
          <a:p>
            <a:pPr algn="ctr"/>
            <a:r>
              <a:rPr lang="fr-FR" sz="2400" b="1" dirty="0" smtClean="0">
                <a:solidFill>
                  <a:srgbClr val="CA2260"/>
                </a:solidFill>
                <a:latin typeface="Myriad Pro" pitchFamily="34" charset="0"/>
              </a:rPr>
              <a:t>Contact</a:t>
            </a:r>
            <a:endParaRPr lang="fr-FR" sz="2400" b="1" dirty="0">
              <a:solidFill>
                <a:srgbClr val="CA2260"/>
              </a:solidFill>
              <a:latin typeface="Myriad Pro" pitchFamily="34" charset="0"/>
            </a:endParaRPr>
          </a:p>
        </p:txBody>
      </p:sp>
      <p:sp>
        <p:nvSpPr>
          <p:cNvPr id="8" name="Sous-titre 2"/>
          <p:cNvSpPr txBox="1">
            <a:spLocks/>
          </p:cNvSpPr>
          <p:nvPr userDrawn="1"/>
        </p:nvSpPr>
        <p:spPr>
          <a:xfrm>
            <a:off x="6299201" y="3623405"/>
            <a:ext cx="5280587" cy="2308324"/>
          </a:xfrm>
          <a:prstGeom prst="rect">
            <a:avLst/>
          </a:prstGeom>
          <a:solidFill>
            <a:schemeClr val="bg1"/>
          </a:solidFill>
          <a:ln w="3175" cap="sq">
            <a:solidFill>
              <a:srgbClr val="203B73"/>
            </a:solidFill>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000" b="1" kern="1200" baseline="0">
                <a:solidFill>
                  <a:srgbClr val="078EE9"/>
                </a:solidFill>
                <a:latin typeface="Myriad Pro"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yriad Pro"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yriad Pro"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yriad Pro"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yriad Pro"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r-FR" sz="2000" dirty="0" smtClean="0">
                <a:solidFill>
                  <a:srgbClr val="203B73"/>
                </a:solidFill>
              </a:rPr>
              <a:t>Nom :</a:t>
            </a:r>
          </a:p>
          <a:p>
            <a:pPr algn="l"/>
            <a:endParaRPr lang="fr-FR" sz="2000" dirty="0" smtClean="0">
              <a:solidFill>
                <a:srgbClr val="203B73"/>
              </a:solidFill>
            </a:endParaRPr>
          </a:p>
          <a:p>
            <a:pPr algn="l"/>
            <a:r>
              <a:rPr lang="fr-FR" sz="2000" dirty="0" smtClean="0">
                <a:solidFill>
                  <a:srgbClr val="203B73"/>
                </a:solidFill>
              </a:rPr>
              <a:t>Numéro de téléphone :</a:t>
            </a:r>
          </a:p>
          <a:p>
            <a:pPr algn="l"/>
            <a:endParaRPr lang="fr-FR" sz="2000" dirty="0" smtClean="0">
              <a:solidFill>
                <a:srgbClr val="203B73"/>
              </a:solidFill>
            </a:endParaRPr>
          </a:p>
          <a:p>
            <a:pPr algn="l"/>
            <a:r>
              <a:rPr lang="fr-FR" sz="2000" dirty="0" smtClean="0">
                <a:solidFill>
                  <a:srgbClr val="203B73"/>
                </a:solidFill>
              </a:rPr>
              <a:t>E-mail :</a:t>
            </a:r>
          </a:p>
          <a:p>
            <a:endParaRPr lang="fr-FR" sz="2000" dirty="0" smtClean="0">
              <a:solidFill>
                <a:srgbClr val="203B73"/>
              </a:solidFill>
            </a:endParaRPr>
          </a:p>
        </p:txBody>
      </p:sp>
      <p:sp>
        <p:nvSpPr>
          <p:cNvPr id="10" name="Espace réservé du texte 7"/>
          <p:cNvSpPr txBox="1">
            <a:spLocks/>
          </p:cNvSpPr>
          <p:nvPr userDrawn="1"/>
        </p:nvSpPr>
        <p:spPr>
          <a:xfrm>
            <a:off x="6480043" y="3861866"/>
            <a:ext cx="5099744" cy="503238"/>
          </a:xfrm>
          <a:prstGeom prst="rect">
            <a:avLst/>
          </a:prstGeom>
        </p:spPr>
        <p:txBody>
          <a:bodyPr anchor="ctr"/>
          <a:lstStyle>
            <a:lvl1pPr marL="0" indent="0" algn="just" defTabSz="914400" rtl="0" eaLnBrk="1" latinLnBrk="0" hangingPunct="1">
              <a:spcBef>
                <a:spcPct val="20000"/>
              </a:spcBef>
              <a:buFont typeface="Arial" panose="020B0604020202020204" pitchFamily="34" charset="0"/>
              <a:buNone/>
              <a:defRPr sz="2000" b="0" kern="1200">
                <a:solidFill>
                  <a:schemeClr val="bg1"/>
                </a:solidFill>
                <a:latin typeface="Myriad Pro"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78EE9"/>
                </a:solidFill>
                <a:latin typeface="Myriad Pro"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78EE9"/>
                </a:solidFill>
                <a:latin typeface="Myriad Pro"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78EE9"/>
                </a:solidFill>
                <a:latin typeface="Myriad Pro"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78EE9"/>
                </a:solidFill>
                <a:latin typeface="Myriad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2000" smtClean="0"/>
              <a:t>Indiquez le prénom et le nom</a:t>
            </a:r>
            <a:endParaRPr lang="fr-FR" sz="2000" dirty="0"/>
          </a:p>
        </p:txBody>
      </p:sp>
      <p:sp>
        <p:nvSpPr>
          <p:cNvPr id="11" name="Espace réservé du texte 7"/>
          <p:cNvSpPr txBox="1">
            <a:spLocks/>
          </p:cNvSpPr>
          <p:nvPr userDrawn="1"/>
        </p:nvSpPr>
        <p:spPr>
          <a:xfrm>
            <a:off x="6480043" y="4581946"/>
            <a:ext cx="5099744" cy="503238"/>
          </a:xfrm>
          <a:prstGeom prst="rect">
            <a:avLst/>
          </a:prstGeom>
        </p:spPr>
        <p:txBody>
          <a:bodyPr lIns="36000" rIns="36000" anchor="ctr"/>
          <a:lstStyle>
            <a:lvl1pPr marL="0" indent="0" algn="just" defTabSz="914400" rtl="0" eaLnBrk="1" latinLnBrk="0" hangingPunct="1">
              <a:spcBef>
                <a:spcPct val="20000"/>
              </a:spcBef>
              <a:buFont typeface="Arial" panose="020B0604020202020204" pitchFamily="34" charset="0"/>
              <a:buNone/>
              <a:defRPr sz="2000" b="0" kern="1200" baseline="0">
                <a:solidFill>
                  <a:schemeClr val="bg1"/>
                </a:solidFill>
                <a:latin typeface="Myriad Pro"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78EE9"/>
                </a:solidFill>
                <a:latin typeface="Myriad Pro"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78EE9"/>
                </a:solidFill>
                <a:latin typeface="Myriad Pro"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78EE9"/>
                </a:solidFill>
                <a:latin typeface="Myriad Pro"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78EE9"/>
                </a:solidFill>
                <a:latin typeface="Myriad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2000" smtClean="0"/>
              <a:t>Indiquez le téléphone</a:t>
            </a:r>
            <a:endParaRPr lang="fr-FR" sz="2000" dirty="0"/>
          </a:p>
        </p:txBody>
      </p:sp>
      <p:sp>
        <p:nvSpPr>
          <p:cNvPr id="12" name="Espace réservé du texte 7"/>
          <p:cNvSpPr txBox="1">
            <a:spLocks/>
          </p:cNvSpPr>
          <p:nvPr userDrawn="1"/>
        </p:nvSpPr>
        <p:spPr>
          <a:xfrm>
            <a:off x="6480043" y="5302026"/>
            <a:ext cx="5099744" cy="503238"/>
          </a:xfrm>
          <a:prstGeom prst="rect">
            <a:avLst/>
          </a:prstGeom>
        </p:spPr>
        <p:txBody>
          <a:bodyPr anchor="ctr"/>
          <a:lstStyle>
            <a:lvl1pPr marL="0" indent="0" algn="just" defTabSz="914400" rtl="0" eaLnBrk="1" latinLnBrk="0" hangingPunct="1">
              <a:spcBef>
                <a:spcPct val="20000"/>
              </a:spcBef>
              <a:buFont typeface="Arial" panose="020B0604020202020204" pitchFamily="34" charset="0"/>
              <a:buNone/>
              <a:defRPr sz="2000" b="0" kern="1200" baseline="0">
                <a:solidFill>
                  <a:schemeClr val="bg1"/>
                </a:solidFill>
                <a:latin typeface="Myriad Pro"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78EE9"/>
                </a:solidFill>
                <a:latin typeface="Myriad Pro"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78EE9"/>
                </a:solidFill>
                <a:latin typeface="Myriad Pro"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78EE9"/>
                </a:solidFill>
                <a:latin typeface="Myriad Pro"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78EE9"/>
                </a:solidFill>
                <a:latin typeface="Myriad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2000" smtClean="0"/>
              <a:t>Indiquez l’adresse e-mail</a:t>
            </a:r>
            <a:endParaRPr lang="fr-FR" sz="2000" dirty="0"/>
          </a:p>
        </p:txBody>
      </p:sp>
      <p:pic>
        <p:nvPicPr>
          <p:cNvPr id="13" name="Picture 3" descr="Z:\Education_financiere_Public\01-ACTIONS\A-PORTAIL\02-Images\6-Picto PPT\conference-hall-bleu.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871531" y="1505550"/>
            <a:ext cx="1776000" cy="1332000"/>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p:cNvSpPr txBox="1"/>
          <p:nvPr userDrawn="1"/>
        </p:nvSpPr>
        <p:spPr>
          <a:xfrm>
            <a:off x="623393" y="3623405"/>
            <a:ext cx="4704523" cy="2308324"/>
          </a:xfrm>
          <a:prstGeom prst="rect">
            <a:avLst/>
          </a:prstGeom>
          <a:noFill/>
          <a:ln w="3175" cap="sq">
            <a:solidFill>
              <a:srgbClr val="203B73"/>
            </a:solidFill>
          </a:ln>
        </p:spPr>
        <p:txBody>
          <a:bodyPr wrap="square" rtlCol="0">
            <a:spAutoFit/>
          </a:bodyPr>
          <a:lstStyle/>
          <a:p>
            <a:pPr algn="ctr"/>
            <a:endParaRPr lang="fr-FR" sz="2400" b="1" kern="1200" baseline="0" dirty="0" smtClean="0">
              <a:solidFill>
                <a:srgbClr val="078EE9"/>
              </a:solidFill>
              <a:latin typeface="Myriad Pro" pitchFamily="34" charset="0"/>
              <a:ea typeface="+mn-ea"/>
              <a:cs typeface="+mn-cs"/>
            </a:endParaRPr>
          </a:p>
          <a:p>
            <a:pPr algn="ctr"/>
            <a:endParaRPr lang="fr-FR" sz="2400" b="1" kern="1200" baseline="0" dirty="0" smtClean="0">
              <a:solidFill>
                <a:srgbClr val="078EE9"/>
              </a:solidFill>
              <a:latin typeface="Myriad Pro" pitchFamily="34" charset="0"/>
              <a:ea typeface="+mn-ea"/>
              <a:cs typeface="+mn-cs"/>
            </a:endParaRPr>
          </a:p>
          <a:p>
            <a:pPr algn="ctr"/>
            <a:endParaRPr lang="fr-FR" sz="2400" b="1" kern="1200" baseline="0" dirty="0" smtClean="0">
              <a:solidFill>
                <a:srgbClr val="078EE9"/>
              </a:solidFill>
              <a:latin typeface="Myriad Pro" pitchFamily="34" charset="0"/>
              <a:ea typeface="+mn-ea"/>
              <a:cs typeface="+mn-cs"/>
            </a:endParaRPr>
          </a:p>
          <a:p>
            <a:pPr algn="ctr"/>
            <a:endParaRPr lang="fr-FR" sz="2400" b="1" kern="1200" baseline="0" dirty="0" smtClean="0">
              <a:solidFill>
                <a:srgbClr val="078EE9"/>
              </a:solidFill>
              <a:latin typeface="Myriad Pro" pitchFamily="34" charset="0"/>
              <a:ea typeface="+mn-ea"/>
              <a:cs typeface="+mn-cs"/>
            </a:endParaRPr>
          </a:p>
          <a:p>
            <a:pPr algn="ctr"/>
            <a:endParaRPr lang="fr-FR" sz="2400" b="1" kern="1200" baseline="0" dirty="0" smtClean="0">
              <a:solidFill>
                <a:srgbClr val="078EE9"/>
              </a:solidFill>
              <a:latin typeface="Myriad Pro" pitchFamily="34" charset="0"/>
              <a:ea typeface="+mn-ea"/>
              <a:cs typeface="+mn-cs"/>
            </a:endParaRPr>
          </a:p>
          <a:p>
            <a:pPr algn="ctr"/>
            <a:endParaRPr lang="fr-FR" sz="2400" b="1" kern="1200" baseline="0" dirty="0">
              <a:solidFill>
                <a:srgbClr val="078EE9"/>
              </a:solidFill>
              <a:latin typeface="Myriad Pro" pitchFamily="34" charset="0"/>
              <a:ea typeface="+mn-ea"/>
              <a:cs typeface="+mn-cs"/>
            </a:endParaRPr>
          </a:p>
        </p:txBody>
      </p:sp>
      <p:sp>
        <p:nvSpPr>
          <p:cNvPr id="16" name="ZoneTexte 15"/>
          <p:cNvSpPr txBox="1"/>
          <p:nvPr userDrawn="1"/>
        </p:nvSpPr>
        <p:spPr>
          <a:xfrm>
            <a:off x="575256" y="2823322"/>
            <a:ext cx="4128459" cy="461665"/>
          </a:xfrm>
          <a:prstGeom prst="rect">
            <a:avLst/>
          </a:prstGeom>
          <a:noFill/>
        </p:spPr>
        <p:txBody>
          <a:bodyPr wrap="square" rtlCol="0">
            <a:spAutoFit/>
          </a:bodyPr>
          <a:lstStyle/>
          <a:p>
            <a:pPr algn="ctr"/>
            <a:r>
              <a:rPr lang="fr-FR" sz="2400" b="1" dirty="0" smtClean="0">
                <a:solidFill>
                  <a:srgbClr val="CA2260"/>
                </a:solidFill>
                <a:latin typeface="Myriad Pro" pitchFamily="34" charset="0"/>
              </a:rPr>
              <a:t>Coordonnées</a:t>
            </a:r>
            <a:endParaRPr lang="fr-FR" sz="2400" b="1" dirty="0">
              <a:solidFill>
                <a:srgbClr val="CA2260"/>
              </a:solidFill>
              <a:latin typeface="Myriad Pro" pitchFamily="34" charset="0"/>
            </a:endParaRPr>
          </a:p>
        </p:txBody>
      </p:sp>
      <p:sp>
        <p:nvSpPr>
          <p:cNvPr id="15" name="ZoneTexte 14"/>
          <p:cNvSpPr txBox="1"/>
          <p:nvPr userDrawn="1"/>
        </p:nvSpPr>
        <p:spPr>
          <a:xfrm>
            <a:off x="10514096" y="6494839"/>
            <a:ext cx="1344000" cy="276999"/>
          </a:xfrm>
          <a:prstGeom prst="rect">
            <a:avLst/>
          </a:prstGeom>
          <a:noFill/>
        </p:spPr>
        <p:txBody>
          <a:bodyPr wrap="square" rtlCol="0" anchor="ctr">
            <a:spAutoFit/>
          </a:bodyPr>
          <a:lstStyle/>
          <a:p>
            <a:pPr algn="r"/>
            <a:fld id="{FD52098B-B478-43CE-92C2-4B62AB70EFEA}" type="slidenum">
              <a:rPr lang="fr-FR" sz="1200" b="0" smtClean="0">
                <a:solidFill>
                  <a:srgbClr val="002060"/>
                </a:solidFill>
              </a:rPr>
              <a:pPr/>
              <a:t>‹N°›</a:t>
            </a:fld>
            <a:endParaRPr lang="fr-FR" sz="1800" dirty="0">
              <a:solidFill>
                <a:srgbClr val="002060"/>
              </a:solidFill>
            </a:endParaRPr>
          </a:p>
        </p:txBody>
      </p:sp>
    </p:spTree>
    <p:extLst>
      <p:ext uri="{BB962C8B-B14F-4D97-AF65-F5344CB8AC3E}">
        <p14:creationId xmlns:p14="http://schemas.microsoft.com/office/powerpoint/2010/main" val="3177418961"/>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baseline="0">
          <a:solidFill>
            <a:schemeClr val="bg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rgbClr val="078EE9"/>
          </a:solidFill>
          <a:latin typeface="Myriad Pro"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78EE9"/>
          </a:solidFill>
          <a:latin typeface="Myriad Pro"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78EE9"/>
          </a:solidFill>
          <a:latin typeface="Myriad Pro"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78EE9"/>
          </a:solidFill>
          <a:latin typeface="Myriad Pro"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78EE9"/>
          </a:solidFill>
          <a:latin typeface="Myriad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ZoneTexte 5"/>
          <p:cNvSpPr txBox="1"/>
          <p:nvPr userDrawn="1"/>
        </p:nvSpPr>
        <p:spPr>
          <a:xfrm>
            <a:off x="10514096" y="6494839"/>
            <a:ext cx="1344000" cy="276999"/>
          </a:xfrm>
          <a:prstGeom prst="rect">
            <a:avLst/>
          </a:prstGeom>
          <a:noFill/>
        </p:spPr>
        <p:txBody>
          <a:bodyPr wrap="square" rtlCol="0" anchor="ctr">
            <a:spAutoFit/>
          </a:bodyPr>
          <a:lstStyle/>
          <a:p>
            <a:pPr algn="r"/>
            <a:fld id="{FD52098B-B478-43CE-92C2-4B62AB70EFEA}" type="slidenum">
              <a:rPr lang="fr-FR" sz="1200" b="0" smtClean="0">
                <a:solidFill>
                  <a:srgbClr val="002060"/>
                </a:solidFill>
              </a:rPr>
              <a:pPr/>
              <a:t>‹N°›</a:t>
            </a:fld>
            <a:endParaRPr lang="fr-FR" sz="1800" dirty="0">
              <a:solidFill>
                <a:srgbClr val="002060"/>
              </a:solidFill>
            </a:endParaRPr>
          </a:p>
        </p:txBody>
      </p:sp>
    </p:spTree>
    <p:extLst>
      <p:ext uri="{BB962C8B-B14F-4D97-AF65-F5344CB8AC3E}">
        <p14:creationId xmlns:p14="http://schemas.microsoft.com/office/powerpoint/2010/main" val="3395006980"/>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1" r:id="rId8"/>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rgbClr val="078EE9"/>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78EE9"/>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078EE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078EE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078EE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078EE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ZoneTexte 5"/>
          <p:cNvSpPr txBox="1"/>
          <p:nvPr userDrawn="1"/>
        </p:nvSpPr>
        <p:spPr>
          <a:xfrm>
            <a:off x="10514096" y="6494837"/>
            <a:ext cx="1344000" cy="276999"/>
          </a:xfrm>
          <a:prstGeom prst="rect">
            <a:avLst/>
          </a:prstGeom>
          <a:noFill/>
        </p:spPr>
        <p:txBody>
          <a:bodyPr wrap="square" rtlCol="0" anchor="ctr">
            <a:spAutoFit/>
          </a:bodyPr>
          <a:lstStyle/>
          <a:p>
            <a:pPr algn="r"/>
            <a:fld id="{FD52098B-B478-43CE-92C2-4B62AB70EFEA}" type="slidenum">
              <a:rPr lang="fr-FR" sz="1200" b="0" smtClean="0">
                <a:solidFill>
                  <a:srgbClr val="002060"/>
                </a:solidFill>
              </a:rPr>
              <a:pPr/>
              <a:t>‹N°›</a:t>
            </a:fld>
            <a:endParaRPr lang="fr-FR" sz="1800" dirty="0">
              <a:solidFill>
                <a:srgbClr val="002060"/>
              </a:solidFill>
            </a:endParaRPr>
          </a:p>
        </p:txBody>
      </p:sp>
    </p:spTree>
    <p:extLst>
      <p:ext uri="{BB962C8B-B14F-4D97-AF65-F5344CB8AC3E}">
        <p14:creationId xmlns:p14="http://schemas.microsoft.com/office/powerpoint/2010/main" val="323068515"/>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rgbClr val="078EE9"/>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78EE9"/>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078EE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078EE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078EE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078EE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ZoneTexte 9"/>
          <p:cNvSpPr txBox="1"/>
          <p:nvPr userDrawn="1"/>
        </p:nvSpPr>
        <p:spPr>
          <a:xfrm>
            <a:off x="1322440" y="3"/>
            <a:ext cx="9547120" cy="1323439"/>
          </a:xfrm>
          <a:prstGeom prst="rect">
            <a:avLst/>
          </a:prstGeom>
          <a:noFill/>
        </p:spPr>
        <p:txBody>
          <a:bodyPr wrap="square" rtlCol="0">
            <a:spAutoFit/>
          </a:bodyPr>
          <a:lstStyle/>
          <a:p>
            <a:pPr algn="ctr"/>
            <a:r>
              <a:rPr lang="fr-FR" sz="8000" b="1" dirty="0" smtClean="0">
                <a:solidFill>
                  <a:srgbClr val="C92360"/>
                </a:solidFill>
                <a:latin typeface="Myriad Pro" pitchFamily="34" charset="0"/>
              </a:rPr>
              <a:t>SOMMAIRE</a:t>
            </a:r>
            <a:endParaRPr lang="fr-FR" sz="8000" b="1" dirty="0">
              <a:solidFill>
                <a:srgbClr val="C92360"/>
              </a:solidFill>
              <a:latin typeface="Myriad Pro" pitchFamily="34" charset="0"/>
            </a:endParaRPr>
          </a:p>
        </p:txBody>
      </p:sp>
      <p:sp>
        <p:nvSpPr>
          <p:cNvPr id="7" name="ZoneTexte 6"/>
          <p:cNvSpPr txBox="1"/>
          <p:nvPr userDrawn="1"/>
        </p:nvSpPr>
        <p:spPr>
          <a:xfrm>
            <a:off x="10514096" y="6494839"/>
            <a:ext cx="1344000" cy="276999"/>
          </a:xfrm>
          <a:prstGeom prst="rect">
            <a:avLst/>
          </a:prstGeom>
          <a:noFill/>
        </p:spPr>
        <p:txBody>
          <a:bodyPr wrap="square" rtlCol="0" anchor="ctr">
            <a:spAutoFit/>
          </a:bodyPr>
          <a:lstStyle/>
          <a:p>
            <a:pPr algn="r"/>
            <a:fld id="{FD52098B-B478-43CE-92C2-4B62AB70EFEA}" type="slidenum">
              <a:rPr lang="fr-FR" sz="1200" b="0" smtClean="0">
                <a:solidFill>
                  <a:srgbClr val="002060"/>
                </a:solidFill>
              </a:rPr>
              <a:pPr/>
              <a:t>‹N°›</a:t>
            </a:fld>
            <a:endParaRPr lang="fr-FR" sz="1800" dirty="0">
              <a:solidFill>
                <a:srgbClr val="002060"/>
              </a:solidFill>
            </a:endParaRPr>
          </a:p>
        </p:txBody>
      </p:sp>
    </p:spTree>
    <p:extLst>
      <p:ext uri="{BB962C8B-B14F-4D97-AF65-F5344CB8AC3E}">
        <p14:creationId xmlns:p14="http://schemas.microsoft.com/office/powerpoint/2010/main" val="4068475765"/>
      </p:ext>
    </p:extLst>
  </p:cSld>
  <p:clrMap bg1="lt1" tx1="dk1" bg2="lt2" tx2="dk2" accent1="accent1" accent2="accent2" accent3="accent3" accent4="accent4" accent5="accent5" accent6="accent6" hlink="hlink" folHlink="folHlink"/>
  <p:sldLayoutIdLst>
    <p:sldLayoutId id="2147483659" r:id="rId1"/>
    <p:sldLayoutId id="2147483695" r:id="rId2"/>
    <p:sldLayoutId id="2147483696" r:id="rId3"/>
    <p:sldLayoutId id="2147483793" r:id="rId4"/>
    <p:sldLayoutId id="2147483794" r:id="rId5"/>
  </p:sldLayoutIdLst>
  <p:timing>
    <p:tnLst>
      <p:par>
        <p:cTn id="1" dur="indefinite" restart="never" nodeType="tmRoot"/>
      </p:par>
    </p:tnLst>
  </p:timing>
  <p:hf hdr="0" ftr="0" dt="0"/>
  <p:txStyles>
    <p:titleStyle>
      <a:lvl1pPr algn="ctr" defTabSz="914400" rtl="0" eaLnBrk="1" latinLnBrk="0" hangingPunct="1">
        <a:spcBef>
          <a:spcPct val="0"/>
        </a:spcBef>
        <a:buNone/>
        <a:defRPr sz="9600" b="1" kern="1200">
          <a:solidFill>
            <a:schemeClr val="bg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609600" y="1772816"/>
            <a:ext cx="10972800" cy="4353347"/>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ZoneTexte 9"/>
          <p:cNvSpPr txBox="1"/>
          <p:nvPr userDrawn="1"/>
        </p:nvSpPr>
        <p:spPr>
          <a:xfrm>
            <a:off x="7632171" y="0"/>
            <a:ext cx="4557012" cy="1569660"/>
          </a:xfrm>
          <a:prstGeom prst="rect">
            <a:avLst/>
          </a:prstGeom>
          <a:noFill/>
        </p:spPr>
        <p:txBody>
          <a:bodyPr wrap="square" rtlCol="0">
            <a:spAutoFit/>
          </a:bodyPr>
          <a:lstStyle/>
          <a:p>
            <a:pPr algn="l"/>
            <a:r>
              <a:rPr lang="fr-FR" sz="9600" b="1" dirty="0" smtClean="0">
                <a:solidFill>
                  <a:srgbClr val="CA2260"/>
                </a:solidFill>
                <a:latin typeface="Myriad Pro" pitchFamily="34" charset="0"/>
              </a:rPr>
              <a:t>VRAI</a:t>
            </a:r>
            <a:endParaRPr lang="fr-FR" sz="8800" b="1" dirty="0">
              <a:solidFill>
                <a:schemeClr val="bg1"/>
              </a:solidFill>
              <a:latin typeface="Myriad Pro" pitchFamily="34" charset="0"/>
            </a:endParaRPr>
          </a:p>
        </p:txBody>
      </p:sp>
      <p:sp>
        <p:nvSpPr>
          <p:cNvPr id="8" name="ZoneTexte 7"/>
          <p:cNvSpPr txBox="1"/>
          <p:nvPr userDrawn="1"/>
        </p:nvSpPr>
        <p:spPr>
          <a:xfrm>
            <a:off x="10514096" y="6494839"/>
            <a:ext cx="1344000" cy="276999"/>
          </a:xfrm>
          <a:prstGeom prst="rect">
            <a:avLst/>
          </a:prstGeom>
          <a:noFill/>
        </p:spPr>
        <p:txBody>
          <a:bodyPr wrap="square" rtlCol="0" anchor="ctr">
            <a:spAutoFit/>
          </a:bodyPr>
          <a:lstStyle/>
          <a:p>
            <a:pPr algn="r"/>
            <a:fld id="{FD52098B-B478-43CE-92C2-4B62AB70EFEA}" type="slidenum">
              <a:rPr lang="fr-FR" sz="1200" b="0" smtClean="0">
                <a:solidFill>
                  <a:srgbClr val="002060"/>
                </a:solidFill>
              </a:rPr>
              <a:pPr/>
              <a:t>‹N°›</a:t>
            </a:fld>
            <a:endParaRPr lang="fr-FR" sz="1800" dirty="0">
              <a:solidFill>
                <a:srgbClr val="002060"/>
              </a:solidFill>
            </a:endParaRPr>
          </a:p>
        </p:txBody>
      </p:sp>
    </p:spTree>
    <p:extLst>
      <p:ext uri="{BB962C8B-B14F-4D97-AF65-F5344CB8AC3E}">
        <p14:creationId xmlns:p14="http://schemas.microsoft.com/office/powerpoint/2010/main" val="3317939306"/>
      </p:ext>
    </p:extLst>
  </p:cSld>
  <p:clrMap bg1="lt1" tx1="dk1" bg2="lt2" tx2="dk2" accent1="accent1" accent2="accent2" accent3="accent3" accent4="accent4" accent5="accent5" accent6="accent6" hlink="hlink" folHlink="folHlink"/>
  <p:sldLayoutIdLst>
    <p:sldLayoutId id="2147483663" r:id="rId1"/>
    <p:sldLayoutId id="2147483692" r:id="rId2"/>
  </p:sldLayoutIdLst>
  <p:timing>
    <p:tnLst>
      <p:par>
        <p:cTn id="1" dur="indefinite" restart="never" nodeType="tmRoot"/>
      </p:par>
    </p:tnLst>
  </p:timing>
  <p:hf hdr="0" ftr="0" dt="0"/>
  <p:txStyles>
    <p:titleStyle>
      <a:lvl1pPr algn="l" defTabSz="914400" rtl="0" eaLnBrk="1" latinLnBrk="0" hangingPunct="1">
        <a:spcBef>
          <a:spcPct val="0"/>
        </a:spcBef>
        <a:buNone/>
        <a:defRPr sz="13800" b="1" kern="1200">
          <a:solidFill>
            <a:srgbClr val="078EE9"/>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2060"/>
          </a:solidFill>
          <a:latin typeface="Myriad Pro"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2060"/>
          </a:solidFill>
          <a:latin typeface="Myriad Pro"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2060"/>
          </a:solidFill>
          <a:latin typeface="Myriad Pro"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060"/>
          </a:solidFill>
          <a:latin typeface="Myriad Pro"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060"/>
          </a:solidFill>
          <a:latin typeface="Myriad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609600" y="1700809"/>
            <a:ext cx="10972800" cy="4425355"/>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ZoneTexte 9"/>
          <p:cNvSpPr txBox="1"/>
          <p:nvPr userDrawn="1"/>
        </p:nvSpPr>
        <p:spPr>
          <a:xfrm>
            <a:off x="2735628" y="0"/>
            <a:ext cx="7104789" cy="1569660"/>
          </a:xfrm>
          <a:prstGeom prst="rect">
            <a:avLst/>
          </a:prstGeom>
          <a:noFill/>
        </p:spPr>
        <p:txBody>
          <a:bodyPr wrap="square" rtlCol="0">
            <a:spAutoFit/>
          </a:bodyPr>
          <a:lstStyle/>
          <a:p>
            <a:pPr algn="l"/>
            <a:r>
              <a:rPr lang="fr-FR" sz="9600" b="1" dirty="0" smtClean="0">
                <a:solidFill>
                  <a:srgbClr val="CA2260"/>
                </a:solidFill>
                <a:latin typeface="Myriad Pro" pitchFamily="34" charset="0"/>
              </a:rPr>
              <a:t>FAUX</a:t>
            </a:r>
            <a:endParaRPr lang="fr-FR" sz="8800" b="1" dirty="0">
              <a:solidFill>
                <a:srgbClr val="FF0000"/>
              </a:solidFill>
              <a:latin typeface="Myriad Pro" pitchFamily="34" charset="0"/>
            </a:endParaRPr>
          </a:p>
        </p:txBody>
      </p:sp>
      <p:sp>
        <p:nvSpPr>
          <p:cNvPr id="8" name="ZoneTexte 7"/>
          <p:cNvSpPr txBox="1"/>
          <p:nvPr userDrawn="1"/>
        </p:nvSpPr>
        <p:spPr>
          <a:xfrm>
            <a:off x="10514096" y="6494839"/>
            <a:ext cx="1344000" cy="276999"/>
          </a:xfrm>
          <a:prstGeom prst="rect">
            <a:avLst/>
          </a:prstGeom>
          <a:noFill/>
        </p:spPr>
        <p:txBody>
          <a:bodyPr wrap="square" rtlCol="0" anchor="ctr">
            <a:spAutoFit/>
          </a:bodyPr>
          <a:lstStyle/>
          <a:p>
            <a:pPr algn="r"/>
            <a:fld id="{FD52098B-B478-43CE-92C2-4B62AB70EFEA}" type="slidenum">
              <a:rPr lang="fr-FR" sz="1200" b="0" smtClean="0">
                <a:solidFill>
                  <a:srgbClr val="002060"/>
                </a:solidFill>
              </a:rPr>
              <a:pPr/>
              <a:t>‹N°›</a:t>
            </a:fld>
            <a:endParaRPr lang="fr-FR" sz="1800" dirty="0">
              <a:solidFill>
                <a:srgbClr val="002060"/>
              </a:solidFill>
            </a:endParaRPr>
          </a:p>
        </p:txBody>
      </p:sp>
    </p:spTree>
    <p:extLst>
      <p:ext uri="{BB962C8B-B14F-4D97-AF65-F5344CB8AC3E}">
        <p14:creationId xmlns:p14="http://schemas.microsoft.com/office/powerpoint/2010/main" val="3681218006"/>
      </p:ext>
    </p:extLst>
  </p:cSld>
  <p:clrMap bg1="lt1" tx1="dk1" bg2="lt2" tx2="dk2" accent1="accent1" accent2="accent2" accent3="accent3" accent4="accent4" accent5="accent5" accent6="accent6" hlink="hlink" folHlink="folHlink"/>
  <p:sldLayoutIdLst>
    <p:sldLayoutId id="2147483665" r:id="rId1"/>
    <p:sldLayoutId id="2147483693"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2060"/>
          </a:solidFill>
          <a:latin typeface="Myriad Pro"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2060"/>
          </a:solidFill>
          <a:latin typeface="Myriad Pro"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2060"/>
          </a:solidFill>
          <a:latin typeface="Myriad Pro"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060"/>
          </a:solidFill>
          <a:latin typeface="Myriad Pro"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060"/>
          </a:solidFill>
          <a:latin typeface="Myriad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ZoneTexte 7"/>
          <p:cNvSpPr txBox="1"/>
          <p:nvPr userDrawn="1"/>
        </p:nvSpPr>
        <p:spPr>
          <a:xfrm>
            <a:off x="10514096" y="6494839"/>
            <a:ext cx="1344000" cy="276999"/>
          </a:xfrm>
          <a:prstGeom prst="rect">
            <a:avLst/>
          </a:prstGeom>
          <a:noFill/>
        </p:spPr>
        <p:txBody>
          <a:bodyPr wrap="square" rtlCol="0" anchor="ctr">
            <a:spAutoFit/>
          </a:bodyPr>
          <a:lstStyle/>
          <a:p>
            <a:pPr algn="r"/>
            <a:fld id="{FD52098B-B478-43CE-92C2-4B62AB70EFEA}" type="slidenum">
              <a:rPr lang="fr-FR" sz="1200" b="0" smtClean="0">
                <a:solidFill>
                  <a:srgbClr val="002060"/>
                </a:solidFill>
              </a:rPr>
              <a:pPr/>
              <a:t>‹N°›</a:t>
            </a:fld>
            <a:endParaRPr lang="fr-FR" sz="1800" dirty="0">
              <a:solidFill>
                <a:srgbClr val="002060"/>
              </a:solidFill>
            </a:endParaRPr>
          </a:p>
        </p:txBody>
      </p:sp>
      <p:sp>
        <p:nvSpPr>
          <p:cNvPr id="9" name="Espace réservé du texte 15"/>
          <p:cNvSpPr txBox="1">
            <a:spLocks/>
          </p:cNvSpPr>
          <p:nvPr userDrawn="1"/>
        </p:nvSpPr>
        <p:spPr>
          <a:xfrm>
            <a:off x="2976000" y="6453336"/>
            <a:ext cx="6240000" cy="360000"/>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200" b="0" i="0" u="none" kern="1200">
                <a:solidFill>
                  <a:srgbClr val="078EE9"/>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fr-FR" sz="1200" dirty="0" smtClean="0">
                <a:solidFill>
                  <a:srgbClr val="002060"/>
                </a:solidFill>
              </a:rPr>
              <a:t>01-Ressource – Inclusion bancaire - les moyens de paiement</a:t>
            </a:r>
          </a:p>
          <a:p>
            <a:endParaRPr lang="fr-FR" sz="1200" dirty="0">
              <a:solidFill>
                <a:srgbClr val="002060"/>
              </a:solidFill>
            </a:endParaRPr>
          </a:p>
        </p:txBody>
      </p:sp>
      <p:sp>
        <p:nvSpPr>
          <p:cNvPr id="22" name="Rectangle 6"/>
          <p:cNvSpPr/>
          <p:nvPr userDrawn="1"/>
        </p:nvSpPr>
        <p:spPr>
          <a:xfrm>
            <a:off x="0" y="0"/>
            <a:ext cx="12192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4856671 w 9144000"/>
              <a:gd name="connsiteY0" fmla="*/ 3329796 h 6858000"/>
              <a:gd name="connsiteX1" fmla="*/ 9144000 w 9144000"/>
              <a:gd name="connsiteY1" fmla="*/ 0 h 6858000"/>
              <a:gd name="connsiteX2" fmla="*/ 9144000 w 9144000"/>
              <a:gd name="connsiteY2" fmla="*/ 6858000 h 6858000"/>
              <a:gd name="connsiteX3" fmla="*/ 0 w 9144000"/>
              <a:gd name="connsiteY3" fmla="*/ 6858000 h 6858000"/>
              <a:gd name="connsiteX4" fmla="*/ 4856671 w 9144000"/>
              <a:gd name="connsiteY4" fmla="*/ 3329796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4856671" y="3329796"/>
                </a:moveTo>
                <a:lnTo>
                  <a:pt x="9144000" y="0"/>
                </a:lnTo>
                <a:lnTo>
                  <a:pt x="9144000" y="6858000"/>
                </a:lnTo>
                <a:lnTo>
                  <a:pt x="0" y="6858000"/>
                </a:lnTo>
                <a:lnTo>
                  <a:pt x="4856671" y="3329796"/>
                </a:lnTo>
                <a:close/>
              </a:path>
            </a:pathLst>
          </a:custGeom>
          <a:solidFill>
            <a:srgbClr val="C92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23" name="Picture 2" descr="Y:\Education_financiere_Public\02-COMMUNICATION\E-IMAGES\logo MQDA\Logo_MesQuestionsDargent_HD.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7248129" y="116635"/>
            <a:ext cx="3840427" cy="503859"/>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à coins arrondis 23"/>
          <p:cNvSpPr/>
          <p:nvPr userDrawn="1"/>
        </p:nvSpPr>
        <p:spPr>
          <a:xfrm>
            <a:off x="335360" y="116632"/>
            <a:ext cx="1728192" cy="216024"/>
          </a:xfrm>
          <a:prstGeom prst="roundRect">
            <a:avLst/>
          </a:prstGeom>
          <a:solidFill>
            <a:srgbClr val="C92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5" name="ZoneTexte 24"/>
          <p:cNvSpPr txBox="1"/>
          <p:nvPr userDrawn="1"/>
        </p:nvSpPr>
        <p:spPr>
          <a:xfrm>
            <a:off x="239351" y="404665"/>
            <a:ext cx="5664629" cy="954107"/>
          </a:xfrm>
          <a:prstGeom prst="rect">
            <a:avLst/>
          </a:prstGeom>
          <a:noFill/>
        </p:spPr>
        <p:txBody>
          <a:bodyPr wrap="square" rtlCol="0">
            <a:spAutoFit/>
          </a:bodyPr>
          <a:lstStyle/>
          <a:p>
            <a:r>
              <a:rPr lang="fr-FR" sz="2800" b="1" dirty="0" smtClean="0">
                <a:latin typeface="Arial" panose="020B0604020202020204" pitchFamily="34" charset="0"/>
                <a:cs typeface="Arial" panose="020B0604020202020204" pitchFamily="34" charset="0"/>
              </a:rPr>
              <a:t>Le portail </a:t>
            </a:r>
          </a:p>
          <a:p>
            <a:r>
              <a:rPr lang="fr-FR" sz="2800" b="1" dirty="0" smtClean="0">
                <a:latin typeface="Arial" panose="020B0604020202020204" pitchFamily="34" charset="0"/>
                <a:cs typeface="Arial" panose="020B0604020202020204" pitchFamily="34" charset="0"/>
              </a:rPr>
              <a:t>Mes questions d’argent</a:t>
            </a:r>
            <a:endParaRPr lang="fr-FR" sz="2800" b="1" dirty="0">
              <a:latin typeface="Arial" panose="020B0604020202020204" pitchFamily="34" charset="0"/>
              <a:cs typeface="Arial" panose="020B0604020202020204" pitchFamily="34" charset="0"/>
            </a:endParaRPr>
          </a:p>
        </p:txBody>
      </p:sp>
      <p:sp>
        <p:nvSpPr>
          <p:cNvPr id="26" name="ZoneTexte 25"/>
          <p:cNvSpPr txBox="1"/>
          <p:nvPr userDrawn="1"/>
        </p:nvSpPr>
        <p:spPr>
          <a:xfrm>
            <a:off x="239351" y="86146"/>
            <a:ext cx="1920213" cy="276999"/>
          </a:xfrm>
          <a:prstGeom prst="rect">
            <a:avLst/>
          </a:prstGeom>
          <a:noFill/>
        </p:spPr>
        <p:txBody>
          <a:bodyPr wrap="square" rtlCol="0">
            <a:spAutoFit/>
          </a:bodyPr>
          <a:lstStyle/>
          <a:p>
            <a:pPr algn="ctr"/>
            <a:r>
              <a:rPr lang="fr-FR" sz="1200" dirty="0" smtClean="0">
                <a:solidFill>
                  <a:schemeClr val="bg1"/>
                </a:solidFill>
                <a:latin typeface="Arial" panose="020B0604020202020204" pitchFamily="34" charset="0"/>
                <a:cs typeface="Arial" panose="020B0604020202020204" pitchFamily="34" charset="0"/>
              </a:rPr>
              <a:t>PORTAIL WEB</a:t>
            </a:r>
            <a:endParaRPr lang="fr-FR" sz="1200" dirty="0">
              <a:solidFill>
                <a:schemeClr val="bg1"/>
              </a:solidFill>
              <a:latin typeface="Arial" panose="020B0604020202020204" pitchFamily="34" charset="0"/>
              <a:cs typeface="Arial" panose="020B0604020202020204" pitchFamily="34" charset="0"/>
            </a:endParaRPr>
          </a:p>
        </p:txBody>
      </p:sp>
      <p:sp>
        <p:nvSpPr>
          <p:cNvPr id="27" name="ZoneTexte 26"/>
          <p:cNvSpPr txBox="1"/>
          <p:nvPr userDrawn="1"/>
        </p:nvSpPr>
        <p:spPr>
          <a:xfrm>
            <a:off x="3392456" y="6237312"/>
            <a:ext cx="5376597" cy="369332"/>
          </a:xfrm>
          <a:prstGeom prst="rect">
            <a:avLst/>
          </a:prstGeom>
          <a:noFill/>
        </p:spPr>
        <p:txBody>
          <a:bodyPr wrap="square" rtlCol="0">
            <a:spAutoFit/>
          </a:bodyPr>
          <a:lstStyle/>
          <a:p>
            <a:pPr algn="ctr"/>
            <a:r>
              <a:rPr lang="fr-FR" sz="1800" b="1" dirty="0" smtClean="0">
                <a:solidFill>
                  <a:schemeClr val="bg1"/>
                </a:solidFill>
                <a:latin typeface="Arial" panose="020B0604020202020204" pitchFamily="34" charset="0"/>
                <a:cs typeface="Arial" panose="020B0604020202020204" pitchFamily="34" charset="0"/>
              </a:rPr>
              <a:t>www.mesquestionsdargent.fr</a:t>
            </a:r>
            <a:endParaRPr lang="fr-FR" sz="1800" b="1" dirty="0">
              <a:solidFill>
                <a:schemeClr val="bg1"/>
              </a:solidFill>
              <a:latin typeface="Arial" panose="020B0604020202020204" pitchFamily="34" charset="0"/>
              <a:cs typeface="Arial" panose="020B0604020202020204" pitchFamily="34" charset="0"/>
            </a:endParaRPr>
          </a:p>
        </p:txBody>
      </p:sp>
      <p:pic>
        <p:nvPicPr>
          <p:cNvPr id="28" name="Picture 2" descr="Z:\EDUCFI\02-COMMUNICATION\03- IMAGES\9-Mockups\1- Mockup MQDA\MultiDevices\Mockup4Devices.MQDA.png">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05056" y="1018784"/>
            <a:ext cx="12802112" cy="5399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617737"/>
      </p:ext>
    </p:extLst>
  </p:cSld>
  <p:clrMap bg1="lt1" tx1="dk1" bg2="lt2" tx2="dk2" accent1="accent1" accent2="accent2" accent3="accent3" accent4="accent4" accent5="accent5" accent6="accent6" hlink="hlink" folHlink="folHlink"/>
  <p:sldLayoutIdLst>
    <p:sldLayoutId id="2147483758"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rgbClr val="078EE9"/>
          </a:solidFill>
          <a:latin typeface="Myriad Pro" pitchFamily="34" charset="0"/>
          <a:ea typeface="+mj-ea"/>
          <a:cs typeface="+mj-cs"/>
        </a:defRPr>
      </a:lvl1pPr>
    </p:titleStyle>
    <p:bodyStyle>
      <a:lvl1pPr marL="571500" indent="-571500" algn="l" defTabSz="914400" rtl="0" eaLnBrk="1" latinLnBrk="0" hangingPunct="1">
        <a:spcBef>
          <a:spcPct val="20000"/>
        </a:spcBef>
        <a:buFontTx/>
        <a:buBlip>
          <a:blip r:embed="rId6"/>
        </a:buBlip>
        <a:defRPr sz="1800" b="1" kern="1200">
          <a:solidFill>
            <a:srgbClr val="078EE9"/>
          </a:solidFill>
          <a:latin typeface="Myriad Pro" pitchFamily="34" charset="0"/>
          <a:ea typeface="+mn-ea"/>
          <a:cs typeface="+mn-cs"/>
        </a:defRPr>
      </a:lvl1pPr>
      <a:lvl2pPr marL="971550" indent="-514350" algn="l" defTabSz="914400" rtl="0" eaLnBrk="1" latinLnBrk="0" hangingPunct="1">
        <a:spcBef>
          <a:spcPct val="20000"/>
        </a:spcBef>
        <a:buFont typeface="+mj-lt"/>
        <a:buAutoNum type="arabicPeriod"/>
        <a:defRPr sz="2800" kern="1200">
          <a:solidFill>
            <a:srgbClr val="078EE9"/>
          </a:solidFill>
          <a:latin typeface="Myriad Pro" pitchFamily="34" charset="0"/>
          <a:ea typeface="+mn-ea"/>
          <a:cs typeface="+mn-cs"/>
        </a:defRPr>
      </a:lvl2pPr>
      <a:lvl3pPr marL="1371600" indent="-457200" algn="l" defTabSz="914400" rtl="0" eaLnBrk="1" latinLnBrk="0" hangingPunct="1">
        <a:spcBef>
          <a:spcPct val="20000"/>
        </a:spcBef>
        <a:buFont typeface="+mj-lt"/>
        <a:buAutoNum type="alphaLcPeriod"/>
        <a:defRPr sz="2000" i="1" kern="1200">
          <a:solidFill>
            <a:srgbClr val="078EE9"/>
          </a:solidFill>
          <a:latin typeface="Myriad Pro" pitchFamily="34" charset="0"/>
          <a:ea typeface="+mn-ea"/>
          <a:cs typeface="+mn-cs"/>
        </a:defRPr>
      </a:lvl3pPr>
      <a:lvl4pPr marL="1828800" indent="-457200" algn="l" defTabSz="914400" rtl="0" eaLnBrk="1" latinLnBrk="0" hangingPunct="1">
        <a:spcBef>
          <a:spcPct val="20000"/>
        </a:spcBef>
        <a:buFont typeface="+mj-lt"/>
        <a:buAutoNum type="arabicPeriod"/>
        <a:defRPr sz="2000" kern="1200">
          <a:solidFill>
            <a:srgbClr val="078EE9"/>
          </a:solidFill>
          <a:latin typeface="Myriad Pro" pitchFamily="34" charset="0"/>
          <a:ea typeface="+mn-ea"/>
          <a:cs typeface="+mn-cs"/>
        </a:defRPr>
      </a:lvl4pPr>
      <a:lvl5pPr marL="2286000" indent="-457200" algn="l" defTabSz="914400" rtl="0" eaLnBrk="1" latinLnBrk="0" hangingPunct="1">
        <a:spcBef>
          <a:spcPct val="20000"/>
        </a:spcBef>
        <a:buFont typeface="+mj-lt"/>
        <a:buAutoNum type="arabicPeriod"/>
        <a:defRPr sz="2000" kern="1200">
          <a:solidFill>
            <a:srgbClr val="078EE9"/>
          </a:solidFill>
          <a:latin typeface="Myriad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à coins arrondis 6"/>
          <p:cNvSpPr/>
          <p:nvPr userDrawn="1"/>
        </p:nvSpPr>
        <p:spPr>
          <a:xfrm>
            <a:off x="385597" y="2186861"/>
            <a:ext cx="1728192" cy="216024"/>
          </a:xfrm>
          <a:prstGeom prst="roundRect">
            <a:avLst/>
          </a:prstGeom>
          <a:solidFill>
            <a:srgbClr val="E06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8" name="ZoneTexte 7"/>
          <p:cNvSpPr txBox="1"/>
          <p:nvPr userDrawn="1"/>
        </p:nvSpPr>
        <p:spPr>
          <a:xfrm>
            <a:off x="289588" y="2474896"/>
            <a:ext cx="5664629" cy="954107"/>
          </a:xfrm>
          <a:prstGeom prst="rect">
            <a:avLst/>
          </a:prstGeom>
          <a:noFill/>
        </p:spPr>
        <p:txBody>
          <a:bodyPr wrap="square" rtlCol="0">
            <a:spAutoFit/>
          </a:bodyPr>
          <a:lstStyle/>
          <a:p>
            <a:r>
              <a:rPr lang="fr-FR" sz="2800" b="1" dirty="0" smtClean="0">
                <a:latin typeface="Arial" panose="020B0604020202020204" pitchFamily="34" charset="0"/>
                <a:cs typeface="Arial" panose="020B0604020202020204" pitchFamily="34" charset="0"/>
              </a:rPr>
              <a:t>Le jeu </a:t>
            </a:r>
          </a:p>
          <a:p>
            <a:r>
              <a:rPr lang="fr-FR" sz="2800" b="1" dirty="0" smtClean="0">
                <a:latin typeface="Arial" panose="020B0604020202020204" pitchFamily="34" charset="0"/>
                <a:cs typeface="Arial" panose="020B0604020202020204" pitchFamily="34" charset="0"/>
              </a:rPr>
              <a:t>Mes questions d’argent</a:t>
            </a:r>
            <a:endParaRPr lang="fr-FR" sz="2800" b="1" dirty="0">
              <a:latin typeface="Arial" panose="020B0604020202020204" pitchFamily="34" charset="0"/>
              <a:cs typeface="Arial" panose="020B0604020202020204" pitchFamily="34" charset="0"/>
            </a:endParaRPr>
          </a:p>
        </p:txBody>
      </p:sp>
      <p:sp>
        <p:nvSpPr>
          <p:cNvPr id="9" name="ZoneTexte 8"/>
          <p:cNvSpPr txBox="1"/>
          <p:nvPr userDrawn="1"/>
        </p:nvSpPr>
        <p:spPr>
          <a:xfrm>
            <a:off x="289588" y="2156376"/>
            <a:ext cx="1920213" cy="276999"/>
          </a:xfrm>
          <a:prstGeom prst="rect">
            <a:avLst/>
          </a:prstGeom>
          <a:noFill/>
        </p:spPr>
        <p:txBody>
          <a:bodyPr wrap="square" rtlCol="0">
            <a:spAutoFit/>
          </a:bodyPr>
          <a:lstStyle/>
          <a:p>
            <a:pPr algn="ctr"/>
            <a:r>
              <a:rPr lang="fr-FR" sz="1200" dirty="0" smtClean="0">
                <a:solidFill>
                  <a:schemeClr val="bg1"/>
                </a:solidFill>
                <a:latin typeface="Arial" panose="020B0604020202020204" pitchFamily="34" charset="0"/>
                <a:cs typeface="Arial" panose="020B0604020202020204" pitchFamily="34" charset="0"/>
              </a:rPr>
              <a:t>TOUS PUBLICS</a:t>
            </a:r>
            <a:endParaRPr lang="fr-FR" sz="1200" dirty="0">
              <a:solidFill>
                <a:schemeClr val="bg1"/>
              </a:solidFill>
              <a:latin typeface="Arial" panose="020B0604020202020204" pitchFamily="34" charset="0"/>
              <a:cs typeface="Arial" panose="020B0604020202020204" pitchFamily="34" charset="0"/>
            </a:endParaRPr>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3328" y="1975729"/>
            <a:ext cx="3369376" cy="998333"/>
          </a:xfrm>
          <a:prstGeom prst="rect">
            <a:avLst/>
          </a:prstGeom>
        </p:spPr>
      </p:pic>
      <p:pic>
        <p:nvPicPr>
          <p:cNvPr id="11" name="Image 10">
            <a:hlinkClick r:id="rId4"/>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0"/>
            <a:ext cx="12192000" cy="2078966"/>
          </a:xfrm>
          <a:prstGeom prst="rect">
            <a:avLst/>
          </a:prstGeom>
        </p:spPr>
      </p:pic>
      <p:sp>
        <p:nvSpPr>
          <p:cNvPr id="12" name="ZoneTexte 11"/>
          <p:cNvSpPr txBox="1"/>
          <p:nvPr userDrawn="1"/>
        </p:nvSpPr>
        <p:spPr>
          <a:xfrm>
            <a:off x="398672" y="3582991"/>
            <a:ext cx="6816757" cy="338554"/>
          </a:xfrm>
          <a:prstGeom prst="rect">
            <a:avLst/>
          </a:prstGeom>
          <a:noFill/>
        </p:spPr>
        <p:txBody>
          <a:bodyPr wrap="square" rtlCol="0">
            <a:spAutoFit/>
          </a:bodyPr>
          <a:lstStyle/>
          <a:p>
            <a:pPr algn="just"/>
            <a:r>
              <a:rPr lang="fr-FR" sz="1600" dirty="0" smtClean="0">
                <a:latin typeface="Arial" panose="020B0604020202020204" pitchFamily="34" charset="0"/>
                <a:cs typeface="Arial" panose="020B0604020202020204" pitchFamily="34" charset="0"/>
                <a:hlinkClick r:id="rId4"/>
              </a:rPr>
              <a:t>Le </a:t>
            </a:r>
            <a:r>
              <a:rPr lang="fr-FR" sz="1600" dirty="0">
                <a:latin typeface="Arial" panose="020B0604020202020204" pitchFamily="34" charset="0"/>
                <a:cs typeface="Arial" panose="020B0604020202020204" pitchFamily="34" charset="0"/>
                <a:hlinkClick r:id="rId4"/>
              </a:rPr>
              <a:t>jeu Mes questions d’argent</a:t>
            </a:r>
            <a:r>
              <a:rPr lang="fr-FR" sz="1600" dirty="0">
                <a:latin typeface="Arial" panose="020B0604020202020204" pitchFamily="34" charset="0"/>
                <a:cs typeface="Arial" panose="020B0604020202020204" pitchFamily="34" charset="0"/>
              </a:rPr>
              <a:t> est conçu par catégories </a:t>
            </a:r>
            <a:r>
              <a:rPr lang="fr-FR" sz="1600" dirty="0" smtClean="0">
                <a:latin typeface="Arial" panose="020B0604020202020204" pitchFamily="34" charset="0"/>
                <a:cs typeface="Arial" panose="020B0604020202020204" pitchFamily="34" charset="0"/>
              </a:rPr>
              <a:t>d’âge :</a:t>
            </a:r>
            <a:endParaRPr lang="fr-FR" sz="1600" dirty="0">
              <a:latin typeface="Arial" panose="020B0604020202020204" pitchFamily="34" charset="0"/>
              <a:cs typeface="Arial" panose="020B0604020202020204" pitchFamily="34" charset="0"/>
            </a:endParaRPr>
          </a:p>
        </p:txBody>
      </p:sp>
      <p:sp>
        <p:nvSpPr>
          <p:cNvPr id="13" name="Rectangle 12"/>
          <p:cNvSpPr/>
          <p:nvPr userDrawn="1"/>
        </p:nvSpPr>
        <p:spPr>
          <a:xfrm>
            <a:off x="7396112" y="3582989"/>
            <a:ext cx="4628211" cy="702710"/>
          </a:xfrm>
          <a:prstGeom prst="rect">
            <a:avLst/>
          </a:prstGeom>
          <a:solidFill>
            <a:srgbClr val="E06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4" name="Rectangle 13"/>
          <p:cNvSpPr/>
          <p:nvPr userDrawn="1"/>
        </p:nvSpPr>
        <p:spPr>
          <a:xfrm>
            <a:off x="7388936" y="3749678"/>
            <a:ext cx="4628211" cy="369332"/>
          </a:xfrm>
          <a:prstGeom prst="rect">
            <a:avLst/>
          </a:prstGeom>
        </p:spPr>
        <p:txBody>
          <a:bodyPr wrap="square">
            <a:spAutoFit/>
          </a:bodyPr>
          <a:lstStyle/>
          <a:p>
            <a:pPr algn="ctr"/>
            <a:r>
              <a:rPr lang="fr-FR" sz="1800" spc="-30" dirty="0" smtClean="0">
                <a:solidFill>
                  <a:schemeClr val="bg1"/>
                </a:solidFill>
                <a:latin typeface="Arial" panose="020B0604020202020204" pitchFamily="34" charset="0"/>
                <a:cs typeface="Arial" panose="020B0604020202020204" pitchFamily="34" charset="0"/>
              </a:rPr>
              <a:t>Voir la vidéo sur </a:t>
            </a:r>
            <a:r>
              <a:rPr lang="fr-FR" sz="1800" spc="-30" dirty="0" err="1" smtClean="0">
                <a:solidFill>
                  <a:schemeClr val="bg1"/>
                </a:solidFill>
                <a:latin typeface="Arial" panose="020B0604020202020204" pitchFamily="34" charset="0"/>
                <a:cs typeface="Arial" panose="020B0604020202020204" pitchFamily="34" charset="0"/>
              </a:rPr>
              <a:t>Youtube</a:t>
            </a:r>
            <a:endParaRPr lang="fr-FR" sz="1800" spc="-30" dirty="0" smtClean="0">
              <a:solidFill>
                <a:schemeClr val="bg1"/>
              </a:solidFill>
              <a:latin typeface="Arial" panose="020B0604020202020204" pitchFamily="34" charset="0"/>
              <a:cs typeface="Arial" panose="020B0604020202020204" pitchFamily="34" charset="0"/>
            </a:endParaRPr>
          </a:p>
        </p:txBody>
      </p:sp>
      <p:pic>
        <p:nvPicPr>
          <p:cNvPr id="15" name="Picture 4" descr="\\intra\profils\D000\K806297\D\Desktop\MockupImac.png">
            <a:hlinkClick r:id="rId6"/>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485568" y="4135616"/>
            <a:ext cx="4531579" cy="272238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userDrawn="1"/>
        </p:nvSpPr>
        <p:spPr>
          <a:xfrm>
            <a:off x="542688" y="5173642"/>
            <a:ext cx="6528725" cy="338554"/>
          </a:xfrm>
          <a:prstGeom prst="rect">
            <a:avLst/>
          </a:prstGeom>
        </p:spPr>
        <p:txBody>
          <a:bodyPr wrap="square">
            <a:spAutoFit/>
          </a:bodyPr>
          <a:lstStyle/>
          <a:p>
            <a:pPr algn="just"/>
            <a:r>
              <a:rPr lang="fr-FR" sz="1600" dirty="0" smtClean="0">
                <a:latin typeface="Arial" panose="020B0604020202020204" pitchFamily="34" charset="0"/>
                <a:cs typeface="Arial" panose="020B0604020202020204" pitchFamily="34" charset="0"/>
              </a:rPr>
              <a:t>Chacun peut </a:t>
            </a:r>
            <a:r>
              <a:rPr lang="fr-FR" sz="1600" dirty="0">
                <a:latin typeface="Arial" panose="020B0604020202020204" pitchFamily="34" charset="0"/>
                <a:cs typeface="Arial" panose="020B0604020202020204" pitchFamily="34" charset="0"/>
              </a:rPr>
              <a:t>approfondir </a:t>
            </a:r>
            <a:r>
              <a:rPr lang="fr-FR" sz="1600" dirty="0" smtClean="0">
                <a:latin typeface="Arial" panose="020B0604020202020204" pitchFamily="34" charset="0"/>
                <a:cs typeface="Arial" panose="020B0604020202020204" pitchFamily="34" charset="0"/>
              </a:rPr>
              <a:t>ses </a:t>
            </a:r>
            <a:r>
              <a:rPr lang="fr-FR" sz="1600" dirty="0">
                <a:latin typeface="Arial" panose="020B0604020202020204" pitchFamily="34" charset="0"/>
                <a:cs typeface="Arial" panose="020B0604020202020204" pitchFamily="34" charset="0"/>
              </a:rPr>
              <a:t>connaissances sur 5 </a:t>
            </a:r>
            <a:r>
              <a:rPr lang="fr-FR" sz="1600" dirty="0" smtClean="0">
                <a:latin typeface="Arial" panose="020B0604020202020204" pitchFamily="34" charset="0"/>
                <a:cs typeface="Arial" panose="020B0604020202020204" pitchFamily="34" charset="0"/>
              </a:rPr>
              <a:t>thèmes :</a:t>
            </a:r>
            <a:endParaRPr lang="fr-FR" sz="1600" dirty="0">
              <a:latin typeface="Arial" panose="020B0604020202020204" pitchFamily="34" charset="0"/>
              <a:cs typeface="Arial" panose="020B0604020202020204" pitchFamily="34" charset="0"/>
            </a:endParaRPr>
          </a:p>
        </p:txBody>
      </p:sp>
      <p:sp>
        <p:nvSpPr>
          <p:cNvPr id="17" name="Ellipse 16"/>
          <p:cNvSpPr/>
          <p:nvPr userDrawn="1"/>
        </p:nvSpPr>
        <p:spPr>
          <a:xfrm>
            <a:off x="431372" y="5758415"/>
            <a:ext cx="1307637" cy="980728"/>
          </a:xfrm>
          <a:prstGeom prst="ellipse">
            <a:avLst/>
          </a:prstGeom>
          <a:solidFill>
            <a:srgbClr val="E06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8" name="Ellipse 17"/>
          <p:cNvSpPr/>
          <p:nvPr userDrawn="1"/>
        </p:nvSpPr>
        <p:spPr>
          <a:xfrm>
            <a:off x="1812032" y="5758415"/>
            <a:ext cx="1307637" cy="980728"/>
          </a:xfrm>
          <a:prstGeom prst="ellipse">
            <a:avLst/>
          </a:prstGeom>
          <a:solidFill>
            <a:srgbClr val="C92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9" name="Ellipse 18"/>
          <p:cNvSpPr/>
          <p:nvPr userDrawn="1"/>
        </p:nvSpPr>
        <p:spPr>
          <a:xfrm>
            <a:off x="3215680" y="5772851"/>
            <a:ext cx="1307637" cy="980728"/>
          </a:xfrm>
          <a:prstGeom prst="ellipse">
            <a:avLst/>
          </a:prstGeom>
          <a:solidFill>
            <a:srgbClr val="213B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0" name="Ellipse 19"/>
          <p:cNvSpPr/>
          <p:nvPr userDrawn="1"/>
        </p:nvSpPr>
        <p:spPr>
          <a:xfrm>
            <a:off x="4692352" y="5758415"/>
            <a:ext cx="1307637" cy="980728"/>
          </a:xfrm>
          <a:prstGeom prst="ellipse">
            <a:avLst/>
          </a:prstGeom>
          <a:solidFill>
            <a:srgbClr val="C92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1" name="Ellipse 20"/>
          <p:cNvSpPr/>
          <p:nvPr userDrawn="1"/>
        </p:nvSpPr>
        <p:spPr>
          <a:xfrm>
            <a:off x="6132512" y="5758415"/>
            <a:ext cx="1307637" cy="980728"/>
          </a:xfrm>
          <a:prstGeom prst="ellipse">
            <a:avLst/>
          </a:prstGeom>
          <a:solidFill>
            <a:srgbClr val="E06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2" name="Rectangle 21"/>
          <p:cNvSpPr/>
          <p:nvPr userDrawn="1"/>
        </p:nvSpPr>
        <p:spPr>
          <a:xfrm>
            <a:off x="398673" y="5987169"/>
            <a:ext cx="1340337" cy="523220"/>
          </a:xfrm>
          <a:prstGeom prst="rect">
            <a:avLst/>
          </a:prstGeom>
        </p:spPr>
        <p:txBody>
          <a:bodyPr wrap="square">
            <a:spAutoFit/>
          </a:bodyPr>
          <a:lstStyle/>
          <a:p>
            <a:pPr algn="ctr"/>
            <a:r>
              <a:rPr lang="fr-FR" sz="1400" dirty="0" smtClean="0">
                <a:solidFill>
                  <a:schemeClr val="bg1"/>
                </a:solidFill>
                <a:latin typeface="Arial" panose="020B0604020202020204" pitchFamily="34" charset="0"/>
                <a:cs typeface="Arial" panose="020B0604020202020204" pitchFamily="34" charset="0"/>
              </a:rPr>
              <a:t>Achats/</a:t>
            </a:r>
          </a:p>
          <a:p>
            <a:pPr algn="ctr"/>
            <a:r>
              <a:rPr lang="fr-FR" sz="1400" dirty="0" smtClean="0">
                <a:solidFill>
                  <a:schemeClr val="bg1"/>
                </a:solidFill>
                <a:latin typeface="Arial" panose="020B0604020202020204" pitchFamily="34" charset="0"/>
                <a:cs typeface="Arial" panose="020B0604020202020204" pitchFamily="34" charset="0"/>
              </a:rPr>
              <a:t>Dépenses</a:t>
            </a:r>
            <a:endParaRPr lang="fr-FR" sz="1400" dirty="0">
              <a:solidFill>
                <a:schemeClr val="bg1"/>
              </a:solidFill>
              <a:latin typeface="Arial" panose="020B0604020202020204" pitchFamily="34" charset="0"/>
              <a:cs typeface="Arial" panose="020B0604020202020204" pitchFamily="34" charset="0"/>
            </a:endParaRPr>
          </a:p>
        </p:txBody>
      </p:sp>
      <p:sp>
        <p:nvSpPr>
          <p:cNvPr id="23" name="Rectangle 22"/>
          <p:cNvSpPr/>
          <p:nvPr userDrawn="1"/>
        </p:nvSpPr>
        <p:spPr>
          <a:xfrm>
            <a:off x="1795684" y="6094893"/>
            <a:ext cx="1340337" cy="307777"/>
          </a:xfrm>
          <a:prstGeom prst="rect">
            <a:avLst/>
          </a:prstGeom>
        </p:spPr>
        <p:txBody>
          <a:bodyPr wrap="square">
            <a:spAutoFit/>
          </a:bodyPr>
          <a:lstStyle/>
          <a:p>
            <a:pPr algn="ctr"/>
            <a:r>
              <a:rPr lang="fr-FR" sz="1400" dirty="0" smtClean="0">
                <a:solidFill>
                  <a:schemeClr val="bg1"/>
                </a:solidFill>
                <a:latin typeface="Arial" panose="020B0604020202020204" pitchFamily="34" charset="0"/>
                <a:cs typeface="Arial" panose="020B0604020202020204" pitchFamily="34" charset="0"/>
              </a:rPr>
              <a:t>Budget</a:t>
            </a:r>
            <a:endParaRPr lang="fr-FR" sz="1400" dirty="0">
              <a:solidFill>
                <a:schemeClr val="bg1"/>
              </a:solidFill>
              <a:latin typeface="Arial" panose="020B0604020202020204" pitchFamily="34" charset="0"/>
              <a:cs typeface="Arial" panose="020B0604020202020204" pitchFamily="34" charset="0"/>
            </a:endParaRPr>
          </a:p>
        </p:txBody>
      </p:sp>
      <p:sp>
        <p:nvSpPr>
          <p:cNvPr id="24" name="Rectangle 23"/>
          <p:cNvSpPr/>
          <p:nvPr userDrawn="1"/>
        </p:nvSpPr>
        <p:spPr>
          <a:xfrm>
            <a:off x="3196930" y="6109329"/>
            <a:ext cx="1340337" cy="307777"/>
          </a:xfrm>
          <a:prstGeom prst="rect">
            <a:avLst/>
          </a:prstGeom>
        </p:spPr>
        <p:txBody>
          <a:bodyPr wrap="square">
            <a:spAutoFit/>
          </a:bodyPr>
          <a:lstStyle/>
          <a:p>
            <a:pPr algn="ctr"/>
            <a:r>
              <a:rPr lang="fr-FR" sz="1400" dirty="0" smtClean="0">
                <a:solidFill>
                  <a:schemeClr val="bg1"/>
                </a:solidFill>
                <a:latin typeface="Arial" panose="020B0604020202020204" pitchFamily="34" charset="0"/>
                <a:cs typeface="Arial" panose="020B0604020202020204" pitchFamily="34" charset="0"/>
              </a:rPr>
              <a:t>Crédit</a:t>
            </a:r>
            <a:endParaRPr lang="fr-FR" sz="1400" dirty="0">
              <a:solidFill>
                <a:schemeClr val="bg1"/>
              </a:solidFill>
              <a:latin typeface="Arial" panose="020B0604020202020204" pitchFamily="34" charset="0"/>
              <a:cs typeface="Arial" panose="020B0604020202020204" pitchFamily="34" charset="0"/>
            </a:endParaRPr>
          </a:p>
        </p:txBody>
      </p:sp>
      <p:sp>
        <p:nvSpPr>
          <p:cNvPr id="25" name="Rectangle 24"/>
          <p:cNvSpPr/>
          <p:nvPr userDrawn="1"/>
        </p:nvSpPr>
        <p:spPr>
          <a:xfrm>
            <a:off x="4692354" y="5872085"/>
            <a:ext cx="1340337" cy="523220"/>
          </a:xfrm>
          <a:prstGeom prst="rect">
            <a:avLst/>
          </a:prstGeom>
        </p:spPr>
        <p:txBody>
          <a:bodyPr wrap="square">
            <a:spAutoFit/>
          </a:bodyPr>
          <a:lstStyle/>
          <a:p>
            <a:pPr algn="ctr"/>
            <a:r>
              <a:rPr lang="fr-FR" sz="1400" dirty="0" smtClean="0">
                <a:solidFill>
                  <a:schemeClr val="bg1"/>
                </a:solidFill>
                <a:latin typeface="Arial" panose="020B0604020202020204" pitchFamily="34" charset="0"/>
                <a:cs typeface="Arial" panose="020B0604020202020204" pitchFamily="34" charset="0"/>
              </a:rPr>
              <a:t>Moyens de paiement</a:t>
            </a:r>
            <a:endParaRPr lang="fr-FR" sz="1400" dirty="0">
              <a:solidFill>
                <a:schemeClr val="bg1"/>
              </a:solidFill>
              <a:latin typeface="Arial" panose="020B0604020202020204" pitchFamily="34" charset="0"/>
              <a:cs typeface="Arial" panose="020B0604020202020204" pitchFamily="34" charset="0"/>
            </a:endParaRPr>
          </a:p>
        </p:txBody>
      </p:sp>
      <p:sp>
        <p:nvSpPr>
          <p:cNvPr id="26" name="Rectangle 25"/>
          <p:cNvSpPr/>
          <p:nvPr userDrawn="1"/>
        </p:nvSpPr>
        <p:spPr>
          <a:xfrm>
            <a:off x="6010602" y="6087532"/>
            <a:ext cx="1551460" cy="307777"/>
          </a:xfrm>
          <a:prstGeom prst="rect">
            <a:avLst/>
          </a:prstGeom>
        </p:spPr>
        <p:txBody>
          <a:bodyPr wrap="square">
            <a:spAutoFit/>
          </a:bodyPr>
          <a:lstStyle/>
          <a:p>
            <a:pPr algn="ctr"/>
            <a:r>
              <a:rPr lang="fr-FR" sz="1400" dirty="0" smtClean="0">
                <a:solidFill>
                  <a:schemeClr val="bg1"/>
                </a:solidFill>
                <a:latin typeface="Arial" panose="020B0604020202020204" pitchFamily="34" charset="0"/>
                <a:cs typeface="Arial" panose="020B0604020202020204" pitchFamily="34" charset="0"/>
              </a:rPr>
              <a:t>Assurance</a:t>
            </a:r>
            <a:endParaRPr lang="fr-FR" sz="1400" dirty="0">
              <a:solidFill>
                <a:schemeClr val="bg1"/>
              </a:solidFill>
              <a:latin typeface="Arial" panose="020B0604020202020204" pitchFamily="34" charset="0"/>
              <a:cs typeface="Arial" panose="020B0604020202020204" pitchFamily="34" charset="0"/>
            </a:endParaRPr>
          </a:p>
        </p:txBody>
      </p:sp>
      <p:sp>
        <p:nvSpPr>
          <p:cNvPr id="27" name="Ellipse 26"/>
          <p:cNvSpPr/>
          <p:nvPr userDrawn="1"/>
        </p:nvSpPr>
        <p:spPr>
          <a:xfrm>
            <a:off x="405472" y="4220040"/>
            <a:ext cx="1307637" cy="980728"/>
          </a:xfrm>
          <a:prstGeom prst="ellipse">
            <a:avLst/>
          </a:prstGeom>
          <a:solidFill>
            <a:srgbClr val="E06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8" name="Ellipse 27"/>
          <p:cNvSpPr/>
          <p:nvPr userDrawn="1"/>
        </p:nvSpPr>
        <p:spPr>
          <a:xfrm>
            <a:off x="1786132" y="4220040"/>
            <a:ext cx="1307637" cy="980728"/>
          </a:xfrm>
          <a:prstGeom prst="ellipse">
            <a:avLst/>
          </a:prstGeom>
          <a:solidFill>
            <a:srgbClr val="C92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9" name="Ellipse 28"/>
          <p:cNvSpPr/>
          <p:nvPr userDrawn="1"/>
        </p:nvSpPr>
        <p:spPr>
          <a:xfrm>
            <a:off x="3189780" y="4234476"/>
            <a:ext cx="1307637" cy="980728"/>
          </a:xfrm>
          <a:prstGeom prst="ellipse">
            <a:avLst/>
          </a:prstGeom>
          <a:solidFill>
            <a:srgbClr val="213B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30" name="Ellipse 29"/>
          <p:cNvSpPr/>
          <p:nvPr userDrawn="1"/>
        </p:nvSpPr>
        <p:spPr>
          <a:xfrm>
            <a:off x="4666452" y="4220040"/>
            <a:ext cx="1307637" cy="980728"/>
          </a:xfrm>
          <a:prstGeom prst="ellipse">
            <a:avLst/>
          </a:prstGeom>
          <a:solidFill>
            <a:srgbClr val="C92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31" name="Ellipse 30"/>
          <p:cNvSpPr/>
          <p:nvPr userDrawn="1"/>
        </p:nvSpPr>
        <p:spPr>
          <a:xfrm>
            <a:off x="6106612" y="4220040"/>
            <a:ext cx="1307637" cy="980728"/>
          </a:xfrm>
          <a:prstGeom prst="ellipse">
            <a:avLst/>
          </a:prstGeom>
          <a:solidFill>
            <a:srgbClr val="E06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32" name="Rectangle 31"/>
          <p:cNvSpPr/>
          <p:nvPr userDrawn="1"/>
        </p:nvSpPr>
        <p:spPr>
          <a:xfrm>
            <a:off x="372773" y="4448795"/>
            <a:ext cx="1340337" cy="307777"/>
          </a:xfrm>
          <a:prstGeom prst="rect">
            <a:avLst/>
          </a:prstGeom>
        </p:spPr>
        <p:txBody>
          <a:bodyPr wrap="square">
            <a:spAutoFit/>
          </a:bodyPr>
          <a:lstStyle/>
          <a:p>
            <a:pPr algn="ctr"/>
            <a:r>
              <a:rPr lang="fr-FR" sz="1400" dirty="0" smtClean="0">
                <a:solidFill>
                  <a:schemeClr val="bg1"/>
                </a:solidFill>
                <a:latin typeface="Arial" panose="020B0604020202020204" pitchFamily="34" charset="0"/>
                <a:cs typeface="Arial" panose="020B0604020202020204" pitchFamily="34" charset="0"/>
              </a:rPr>
              <a:t>6 – 10 ans</a:t>
            </a:r>
            <a:endParaRPr lang="fr-FR" sz="1400" dirty="0">
              <a:solidFill>
                <a:schemeClr val="bg1"/>
              </a:solidFill>
              <a:latin typeface="Arial" panose="020B0604020202020204" pitchFamily="34" charset="0"/>
              <a:cs typeface="Arial" panose="020B0604020202020204" pitchFamily="34" charset="0"/>
            </a:endParaRPr>
          </a:p>
        </p:txBody>
      </p:sp>
      <p:sp>
        <p:nvSpPr>
          <p:cNvPr id="33" name="Rectangle 32"/>
          <p:cNvSpPr/>
          <p:nvPr userDrawn="1"/>
        </p:nvSpPr>
        <p:spPr>
          <a:xfrm>
            <a:off x="1769784" y="4441433"/>
            <a:ext cx="1340337" cy="307777"/>
          </a:xfrm>
          <a:prstGeom prst="rect">
            <a:avLst/>
          </a:prstGeom>
        </p:spPr>
        <p:txBody>
          <a:bodyPr wrap="square">
            <a:spAutoFit/>
          </a:bodyPr>
          <a:lstStyle/>
          <a:p>
            <a:pPr algn="ctr"/>
            <a:r>
              <a:rPr lang="fr-FR" sz="1400" dirty="0" smtClean="0">
                <a:solidFill>
                  <a:schemeClr val="bg1"/>
                </a:solidFill>
                <a:latin typeface="Arial" panose="020B0604020202020204" pitchFamily="34" charset="0"/>
                <a:cs typeface="Arial" panose="020B0604020202020204" pitchFamily="34" charset="0"/>
              </a:rPr>
              <a:t>11 – 15 ans</a:t>
            </a:r>
            <a:endParaRPr lang="fr-FR" sz="1400" dirty="0">
              <a:solidFill>
                <a:schemeClr val="bg1"/>
              </a:solidFill>
              <a:latin typeface="Arial" panose="020B0604020202020204" pitchFamily="34" charset="0"/>
              <a:cs typeface="Arial" panose="020B0604020202020204" pitchFamily="34" charset="0"/>
            </a:endParaRPr>
          </a:p>
        </p:txBody>
      </p:sp>
      <p:sp>
        <p:nvSpPr>
          <p:cNvPr id="34" name="Rectangle 33"/>
          <p:cNvSpPr/>
          <p:nvPr userDrawn="1"/>
        </p:nvSpPr>
        <p:spPr>
          <a:xfrm>
            <a:off x="3157082" y="4463231"/>
            <a:ext cx="1340337" cy="307777"/>
          </a:xfrm>
          <a:prstGeom prst="rect">
            <a:avLst/>
          </a:prstGeom>
        </p:spPr>
        <p:txBody>
          <a:bodyPr wrap="square">
            <a:spAutoFit/>
          </a:bodyPr>
          <a:lstStyle/>
          <a:p>
            <a:pPr algn="ctr"/>
            <a:r>
              <a:rPr lang="fr-FR" sz="1400" dirty="0" smtClean="0">
                <a:solidFill>
                  <a:schemeClr val="bg1"/>
                </a:solidFill>
                <a:latin typeface="Arial" panose="020B0604020202020204" pitchFamily="34" charset="0"/>
                <a:cs typeface="Arial" panose="020B0604020202020204" pitchFamily="34" charset="0"/>
              </a:rPr>
              <a:t>16 – 25 ans </a:t>
            </a:r>
            <a:endParaRPr lang="fr-FR" sz="1400" dirty="0">
              <a:solidFill>
                <a:schemeClr val="bg1"/>
              </a:solidFill>
              <a:latin typeface="Arial" panose="020B0604020202020204" pitchFamily="34" charset="0"/>
              <a:cs typeface="Arial" panose="020B0604020202020204" pitchFamily="34" charset="0"/>
            </a:endParaRPr>
          </a:p>
        </p:txBody>
      </p:sp>
      <p:sp>
        <p:nvSpPr>
          <p:cNvPr id="35" name="Rectangle 34"/>
          <p:cNvSpPr/>
          <p:nvPr userDrawn="1"/>
        </p:nvSpPr>
        <p:spPr>
          <a:xfrm>
            <a:off x="4666454" y="4440737"/>
            <a:ext cx="1340337" cy="307777"/>
          </a:xfrm>
          <a:prstGeom prst="rect">
            <a:avLst/>
          </a:prstGeom>
        </p:spPr>
        <p:txBody>
          <a:bodyPr wrap="square">
            <a:spAutoFit/>
          </a:bodyPr>
          <a:lstStyle/>
          <a:p>
            <a:pPr algn="ctr"/>
            <a:r>
              <a:rPr lang="fr-FR" sz="1400" dirty="0" smtClean="0">
                <a:solidFill>
                  <a:schemeClr val="bg1"/>
                </a:solidFill>
                <a:latin typeface="Arial" panose="020B0604020202020204" pitchFamily="34" charset="0"/>
                <a:cs typeface="Arial" panose="020B0604020202020204" pitchFamily="34" charset="0"/>
              </a:rPr>
              <a:t>26 – 45 ans</a:t>
            </a:r>
            <a:endParaRPr lang="fr-FR" sz="1400" dirty="0">
              <a:solidFill>
                <a:schemeClr val="bg1"/>
              </a:solidFill>
              <a:latin typeface="Arial" panose="020B0604020202020204" pitchFamily="34" charset="0"/>
              <a:cs typeface="Arial" panose="020B0604020202020204" pitchFamily="34" charset="0"/>
            </a:endParaRPr>
          </a:p>
        </p:txBody>
      </p:sp>
      <p:sp>
        <p:nvSpPr>
          <p:cNvPr id="36" name="Rectangle 35"/>
          <p:cNvSpPr/>
          <p:nvPr userDrawn="1"/>
        </p:nvSpPr>
        <p:spPr>
          <a:xfrm>
            <a:off x="5984702" y="4549157"/>
            <a:ext cx="1551460" cy="307777"/>
          </a:xfrm>
          <a:prstGeom prst="rect">
            <a:avLst/>
          </a:prstGeom>
        </p:spPr>
        <p:txBody>
          <a:bodyPr wrap="square">
            <a:spAutoFit/>
          </a:bodyPr>
          <a:lstStyle/>
          <a:p>
            <a:pPr algn="ctr"/>
            <a:r>
              <a:rPr lang="fr-FR" sz="1400" dirty="0" smtClean="0">
                <a:solidFill>
                  <a:schemeClr val="bg1"/>
                </a:solidFill>
                <a:latin typeface="Arial" panose="020B0604020202020204" pitchFamily="34" charset="0"/>
                <a:cs typeface="Arial" panose="020B0604020202020204" pitchFamily="34" charset="0"/>
              </a:rPr>
              <a:t>+ 45 ans</a:t>
            </a:r>
            <a:endParaRPr lang="fr-FR"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7754645"/>
      </p:ext>
    </p:extLst>
  </p:cSld>
  <p:clrMap bg1="lt1" tx1="dk1" bg2="lt2" tx2="dk2" accent1="accent1" accent2="accent2" accent3="accent3" accent4="accent4" accent5="accent5" accent6="accent6" hlink="hlink" folHlink="folHlink"/>
  <p:sldLayoutIdLst>
    <p:sldLayoutId id="2147483762"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Z:\EDUCFI\02-COMMUNICATION\03- IMAGES\9-Mockups\1- Mockup MQDA\Cahier Educfi\couv_a_plat.jpg">
            <a:hlinkClick r:id="rId3"/>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719998" y="3440432"/>
            <a:ext cx="8775572" cy="394900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2" y="3429003"/>
            <a:ext cx="3990380" cy="2232247"/>
          </a:xfrm>
          <a:prstGeom prst="rect">
            <a:avLst/>
          </a:prstGeom>
          <a:solidFill>
            <a:srgbClr val="213B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9" name="Rectangle à coins arrondis 8"/>
          <p:cNvSpPr/>
          <p:nvPr userDrawn="1"/>
        </p:nvSpPr>
        <p:spPr>
          <a:xfrm>
            <a:off x="335360" y="116632"/>
            <a:ext cx="1728192" cy="216024"/>
          </a:xfrm>
          <a:prstGeom prst="roundRect">
            <a:avLst/>
          </a:prstGeom>
          <a:solidFill>
            <a:srgbClr val="213B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0" name="ZoneTexte 9"/>
          <p:cNvSpPr txBox="1"/>
          <p:nvPr userDrawn="1"/>
        </p:nvSpPr>
        <p:spPr>
          <a:xfrm>
            <a:off x="239351" y="404664"/>
            <a:ext cx="5664629" cy="523220"/>
          </a:xfrm>
          <a:prstGeom prst="rect">
            <a:avLst/>
          </a:prstGeom>
          <a:noFill/>
        </p:spPr>
        <p:txBody>
          <a:bodyPr wrap="square" rtlCol="0">
            <a:spAutoFit/>
          </a:bodyPr>
          <a:lstStyle/>
          <a:p>
            <a:r>
              <a:rPr lang="fr-FR" sz="2800" b="1" dirty="0" smtClean="0">
                <a:latin typeface="Arial" panose="020B0604020202020204" pitchFamily="34" charset="0"/>
                <a:cs typeface="Arial" panose="020B0604020202020204" pitchFamily="34" charset="0"/>
              </a:rPr>
              <a:t>Mon cahier financier</a:t>
            </a:r>
            <a:endParaRPr lang="fr-FR" sz="2800" b="1" dirty="0">
              <a:latin typeface="Arial" panose="020B0604020202020204" pitchFamily="34" charset="0"/>
              <a:cs typeface="Arial" panose="020B0604020202020204" pitchFamily="34" charset="0"/>
            </a:endParaRPr>
          </a:p>
        </p:txBody>
      </p:sp>
      <p:sp>
        <p:nvSpPr>
          <p:cNvPr id="11" name="ZoneTexte 10"/>
          <p:cNvSpPr txBox="1"/>
          <p:nvPr userDrawn="1"/>
        </p:nvSpPr>
        <p:spPr>
          <a:xfrm>
            <a:off x="239351" y="86146"/>
            <a:ext cx="1920213" cy="276999"/>
          </a:xfrm>
          <a:prstGeom prst="rect">
            <a:avLst/>
          </a:prstGeom>
          <a:noFill/>
        </p:spPr>
        <p:txBody>
          <a:bodyPr wrap="square" rtlCol="0">
            <a:spAutoFit/>
          </a:bodyPr>
          <a:lstStyle/>
          <a:p>
            <a:pPr algn="ctr"/>
            <a:r>
              <a:rPr lang="fr-FR" sz="1200" dirty="0" smtClean="0">
                <a:solidFill>
                  <a:schemeClr val="bg1"/>
                </a:solidFill>
                <a:latin typeface="Arial" panose="020B0604020202020204" pitchFamily="34" charset="0"/>
                <a:cs typeface="Arial" panose="020B0604020202020204" pitchFamily="34" charset="0"/>
              </a:rPr>
              <a:t>TOUS PUBLICS</a:t>
            </a:r>
            <a:endParaRPr lang="fr-FR" sz="1200" dirty="0">
              <a:solidFill>
                <a:schemeClr val="bg1"/>
              </a:solidFill>
              <a:latin typeface="Arial" panose="020B0604020202020204" pitchFamily="34" charset="0"/>
              <a:cs typeface="Arial" panose="020B0604020202020204" pitchFamily="34" charset="0"/>
            </a:endParaRPr>
          </a:p>
        </p:txBody>
      </p:sp>
      <p:sp>
        <p:nvSpPr>
          <p:cNvPr id="12" name="ZoneTexte 11"/>
          <p:cNvSpPr txBox="1"/>
          <p:nvPr userDrawn="1"/>
        </p:nvSpPr>
        <p:spPr>
          <a:xfrm>
            <a:off x="108495" y="3933058"/>
            <a:ext cx="3779260" cy="1077218"/>
          </a:xfrm>
          <a:prstGeom prst="rect">
            <a:avLst/>
          </a:prstGeom>
          <a:noFill/>
        </p:spPr>
        <p:txBody>
          <a:bodyPr wrap="square" rtlCol="0">
            <a:spAutoFit/>
          </a:bodyPr>
          <a:lstStyle/>
          <a:p>
            <a:endParaRPr lang="fr-FR" sz="1600" spc="-30" dirty="0">
              <a:solidFill>
                <a:schemeClr val="bg1"/>
              </a:solidFill>
              <a:latin typeface="Arial" panose="020B0604020202020204" pitchFamily="34" charset="0"/>
              <a:cs typeface="Arial" panose="020B0604020202020204" pitchFamily="34" charset="0"/>
            </a:endParaRPr>
          </a:p>
          <a:p>
            <a:pPr algn="just"/>
            <a:r>
              <a:rPr lang="fr-FR" sz="1600" spc="-30" dirty="0">
                <a:solidFill>
                  <a:schemeClr val="bg1"/>
                </a:solidFill>
                <a:latin typeface="Arial" panose="020B0604020202020204" pitchFamily="34" charset="0"/>
                <a:cs typeface="Arial" panose="020B0604020202020204" pitchFamily="34" charset="0"/>
              </a:rPr>
              <a:t>Comme pour </a:t>
            </a:r>
            <a:r>
              <a:rPr lang="fr-FR" sz="1600" spc="-30" dirty="0">
                <a:solidFill>
                  <a:schemeClr val="bg1"/>
                </a:solidFill>
                <a:latin typeface="Arial" panose="020B0604020202020204" pitchFamily="34" charset="0"/>
                <a:cs typeface="Arial" panose="020B0604020202020204" pitchFamily="34" charset="0"/>
                <a:hlinkClick r:id="rId5"/>
              </a:rPr>
              <a:t>le jeu</a:t>
            </a:r>
            <a:r>
              <a:rPr lang="fr-FR" sz="1600" spc="-30" dirty="0">
                <a:solidFill>
                  <a:schemeClr val="bg1"/>
                </a:solidFill>
                <a:latin typeface="Arial" panose="020B0604020202020204" pitchFamily="34" charset="0"/>
                <a:cs typeface="Arial" panose="020B0604020202020204" pitchFamily="34" charset="0"/>
              </a:rPr>
              <a:t>, chaque catégorie d’âge retrouve ses exercices !</a:t>
            </a:r>
          </a:p>
          <a:p>
            <a:endParaRPr lang="fr-FR" sz="1600" spc="-30" dirty="0">
              <a:solidFill>
                <a:schemeClr val="bg1"/>
              </a:solidFill>
              <a:latin typeface="Arial" panose="020B0604020202020204" pitchFamily="34" charset="0"/>
              <a:cs typeface="Arial" panose="020B0604020202020204" pitchFamily="34" charset="0"/>
            </a:endParaRPr>
          </a:p>
        </p:txBody>
      </p:sp>
      <p:sp>
        <p:nvSpPr>
          <p:cNvPr id="13" name="Rectangle 12"/>
          <p:cNvSpPr/>
          <p:nvPr userDrawn="1"/>
        </p:nvSpPr>
        <p:spPr>
          <a:xfrm>
            <a:off x="335362" y="1722832"/>
            <a:ext cx="5033799" cy="584775"/>
          </a:xfrm>
          <a:prstGeom prst="rect">
            <a:avLst/>
          </a:prstGeom>
        </p:spPr>
        <p:txBody>
          <a:bodyPr wrap="square">
            <a:spAutoFit/>
          </a:bodyPr>
          <a:lstStyle/>
          <a:p>
            <a:pPr algn="just"/>
            <a:r>
              <a:rPr lang="fr-FR" sz="1600" spc="-30" dirty="0" smtClean="0">
                <a:latin typeface="Arial" panose="020B0604020202020204" pitchFamily="34" charset="0"/>
                <a:cs typeface="Arial" panose="020B0604020202020204" pitchFamily="34" charset="0"/>
              </a:rPr>
              <a:t>Ce cahier regorge d’activités ludiques et pédagogiques regroupées à travers trois thématiques :</a:t>
            </a:r>
          </a:p>
        </p:txBody>
      </p:sp>
      <p:sp>
        <p:nvSpPr>
          <p:cNvPr id="14" name="Rectangle 13"/>
          <p:cNvSpPr/>
          <p:nvPr userDrawn="1"/>
        </p:nvSpPr>
        <p:spPr>
          <a:xfrm>
            <a:off x="-1" y="5661248"/>
            <a:ext cx="3990380" cy="1196752"/>
          </a:xfrm>
          <a:prstGeom prst="rect">
            <a:avLst/>
          </a:prstGeom>
          <a:solidFill>
            <a:srgbClr val="C92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5" name="Rectangle 14"/>
          <p:cNvSpPr/>
          <p:nvPr userDrawn="1"/>
        </p:nvSpPr>
        <p:spPr>
          <a:xfrm>
            <a:off x="169191" y="5794598"/>
            <a:ext cx="3664148" cy="923330"/>
          </a:xfrm>
          <a:prstGeom prst="rect">
            <a:avLst/>
          </a:prstGeom>
        </p:spPr>
        <p:txBody>
          <a:bodyPr wrap="square">
            <a:spAutoFit/>
          </a:bodyPr>
          <a:lstStyle/>
          <a:p>
            <a:r>
              <a:rPr lang="fr-FR" sz="1800" spc="-30" dirty="0">
                <a:solidFill>
                  <a:schemeClr val="bg1"/>
                </a:solidFill>
                <a:latin typeface="Arial" panose="020B0604020202020204" pitchFamily="34" charset="0"/>
                <a:cs typeface="Arial" panose="020B0604020202020204" pitchFamily="34" charset="0"/>
              </a:rPr>
              <a:t>Il est téléchargeable gratuitement sur le portail </a:t>
            </a:r>
            <a:r>
              <a:rPr lang="fr-FR" sz="1800" spc="-30" dirty="0">
                <a:solidFill>
                  <a:schemeClr val="bg1"/>
                </a:solidFill>
                <a:latin typeface="Arial" panose="020B0604020202020204" pitchFamily="34" charset="0"/>
                <a:cs typeface="Arial" panose="020B0604020202020204" pitchFamily="34" charset="0"/>
                <a:hlinkClick r:id="rId6"/>
              </a:rPr>
              <a:t>Mes questions d’argent</a:t>
            </a:r>
            <a:endParaRPr lang="fr-FR" sz="1800" spc="-30" dirty="0">
              <a:solidFill>
                <a:schemeClr val="bg1"/>
              </a:solidFill>
              <a:latin typeface="Arial" panose="020B0604020202020204" pitchFamily="34" charset="0"/>
              <a:cs typeface="Arial" panose="020B0604020202020204" pitchFamily="34" charset="0"/>
            </a:endParaRPr>
          </a:p>
        </p:txBody>
      </p:sp>
      <p:sp>
        <p:nvSpPr>
          <p:cNvPr id="16" name="Rectangle 15"/>
          <p:cNvSpPr/>
          <p:nvPr userDrawn="1"/>
        </p:nvSpPr>
        <p:spPr>
          <a:xfrm>
            <a:off x="335360" y="3090446"/>
            <a:ext cx="11713301" cy="338554"/>
          </a:xfrm>
          <a:prstGeom prst="rect">
            <a:avLst/>
          </a:prstGeom>
        </p:spPr>
        <p:txBody>
          <a:bodyPr wrap="square">
            <a:spAutoFit/>
          </a:bodyPr>
          <a:lstStyle/>
          <a:p>
            <a:r>
              <a:rPr lang="fr-FR" sz="1600" spc="-30" dirty="0">
                <a:latin typeface="Arial" panose="020B0604020202020204" pitchFamily="34" charset="0"/>
                <a:cs typeface="Arial" panose="020B0604020202020204" pitchFamily="34" charset="0"/>
              </a:rPr>
              <a:t>C’est le moyen idéal pour enrichir ses </a:t>
            </a:r>
            <a:r>
              <a:rPr lang="fr-FR" sz="1600" spc="-30" dirty="0" smtClean="0">
                <a:latin typeface="Arial" panose="020B0604020202020204" pitchFamily="34" charset="0"/>
                <a:cs typeface="Arial" panose="020B0604020202020204" pitchFamily="34" charset="0"/>
              </a:rPr>
              <a:t>connaissances </a:t>
            </a:r>
            <a:r>
              <a:rPr lang="fr-FR" sz="1600" b="1" spc="-30" dirty="0">
                <a:latin typeface="Arial" panose="020B0604020202020204" pitchFamily="34" charset="0"/>
                <a:cs typeface="Arial" panose="020B0604020202020204" pitchFamily="34" charset="0"/>
              </a:rPr>
              <a:t>budgétaires</a:t>
            </a:r>
            <a:r>
              <a:rPr lang="fr-FR" sz="1600" spc="-30" dirty="0">
                <a:latin typeface="Arial" panose="020B0604020202020204" pitchFamily="34" charset="0"/>
                <a:cs typeface="Arial" panose="020B0604020202020204" pitchFamily="34" charset="0"/>
              </a:rPr>
              <a:t> et </a:t>
            </a:r>
            <a:r>
              <a:rPr lang="fr-FR" sz="1600" b="1" spc="-30" dirty="0">
                <a:latin typeface="Arial" panose="020B0604020202020204" pitchFamily="34" charset="0"/>
                <a:cs typeface="Arial" panose="020B0604020202020204" pitchFamily="34" charset="0"/>
              </a:rPr>
              <a:t>financières</a:t>
            </a:r>
            <a:r>
              <a:rPr lang="fr-FR" sz="1600" spc="-30" dirty="0">
                <a:latin typeface="Arial" panose="020B0604020202020204" pitchFamily="34" charset="0"/>
                <a:cs typeface="Arial" panose="020B0604020202020204" pitchFamily="34" charset="0"/>
              </a:rPr>
              <a:t>.</a:t>
            </a:r>
          </a:p>
        </p:txBody>
      </p:sp>
      <p:sp>
        <p:nvSpPr>
          <p:cNvPr id="17" name="Ellipse 16"/>
          <p:cNvSpPr/>
          <p:nvPr userDrawn="1"/>
        </p:nvSpPr>
        <p:spPr>
          <a:xfrm>
            <a:off x="10224460" y="1633414"/>
            <a:ext cx="1307637" cy="980728"/>
          </a:xfrm>
          <a:prstGeom prst="ellipse">
            <a:avLst/>
          </a:prstGeom>
          <a:solidFill>
            <a:srgbClr val="213B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8" name="Ellipse 17"/>
          <p:cNvSpPr/>
          <p:nvPr userDrawn="1"/>
        </p:nvSpPr>
        <p:spPr>
          <a:xfrm>
            <a:off x="8034471" y="1633414"/>
            <a:ext cx="1307637" cy="980728"/>
          </a:xfrm>
          <a:prstGeom prst="ellipse">
            <a:avLst/>
          </a:prstGeom>
          <a:solidFill>
            <a:srgbClr val="C92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9" name="Ellipse 18"/>
          <p:cNvSpPr/>
          <p:nvPr userDrawn="1"/>
        </p:nvSpPr>
        <p:spPr>
          <a:xfrm>
            <a:off x="5910628" y="1633414"/>
            <a:ext cx="1307637" cy="980728"/>
          </a:xfrm>
          <a:prstGeom prst="ellipse">
            <a:avLst/>
          </a:prstGeom>
          <a:solidFill>
            <a:srgbClr val="E06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0" name="Rectangle 19"/>
          <p:cNvSpPr/>
          <p:nvPr userDrawn="1"/>
        </p:nvSpPr>
        <p:spPr>
          <a:xfrm>
            <a:off x="5913636" y="2668270"/>
            <a:ext cx="1304629" cy="338554"/>
          </a:xfrm>
          <a:prstGeom prst="rect">
            <a:avLst/>
          </a:prstGeom>
        </p:spPr>
        <p:txBody>
          <a:bodyPr wrap="square">
            <a:spAutoFit/>
          </a:bodyPr>
          <a:lstStyle/>
          <a:p>
            <a:pPr algn="ctr"/>
            <a:r>
              <a:rPr lang="fr-FR" sz="1600" dirty="0" smtClean="0">
                <a:solidFill>
                  <a:srgbClr val="E06F17"/>
                </a:solidFill>
                <a:latin typeface="Arial" panose="020B0604020202020204" pitchFamily="34" charset="0"/>
                <a:cs typeface="Arial" panose="020B0604020202020204" pitchFamily="34" charset="0"/>
              </a:rPr>
              <a:t>Français</a:t>
            </a:r>
            <a:endParaRPr lang="fr-FR" sz="1600" dirty="0">
              <a:solidFill>
                <a:srgbClr val="E06F17"/>
              </a:solidFill>
              <a:latin typeface="Arial" panose="020B0604020202020204" pitchFamily="34" charset="0"/>
              <a:cs typeface="Arial" panose="020B0604020202020204" pitchFamily="34" charset="0"/>
            </a:endParaRPr>
          </a:p>
        </p:txBody>
      </p:sp>
      <p:sp>
        <p:nvSpPr>
          <p:cNvPr id="21" name="Rectangle 20"/>
          <p:cNvSpPr/>
          <p:nvPr userDrawn="1"/>
        </p:nvSpPr>
        <p:spPr>
          <a:xfrm>
            <a:off x="7344142" y="2668270"/>
            <a:ext cx="2688297" cy="338554"/>
          </a:xfrm>
          <a:prstGeom prst="rect">
            <a:avLst/>
          </a:prstGeom>
        </p:spPr>
        <p:txBody>
          <a:bodyPr wrap="square">
            <a:spAutoFit/>
          </a:bodyPr>
          <a:lstStyle/>
          <a:p>
            <a:pPr algn="ctr"/>
            <a:r>
              <a:rPr lang="fr-FR" sz="1600" dirty="0" smtClean="0">
                <a:solidFill>
                  <a:srgbClr val="C92360"/>
                </a:solidFill>
                <a:latin typeface="Arial" panose="020B0604020202020204" pitchFamily="34" charset="0"/>
                <a:cs typeface="Arial" panose="020B0604020202020204" pitchFamily="34" charset="0"/>
              </a:rPr>
              <a:t>Mathématiques</a:t>
            </a:r>
            <a:endParaRPr lang="fr-FR" sz="1600" dirty="0">
              <a:solidFill>
                <a:srgbClr val="C92360"/>
              </a:solidFill>
              <a:latin typeface="Arial" panose="020B0604020202020204" pitchFamily="34" charset="0"/>
              <a:cs typeface="Arial" panose="020B0604020202020204" pitchFamily="34" charset="0"/>
            </a:endParaRPr>
          </a:p>
        </p:txBody>
      </p:sp>
      <p:sp>
        <p:nvSpPr>
          <p:cNvPr id="22" name="Rectangle 21"/>
          <p:cNvSpPr/>
          <p:nvPr userDrawn="1"/>
        </p:nvSpPr>
        <p:spPr>
          <a:xfrm>
            <a:off x="9534130" y="2668270"/>
            <a:ext cx="2688297" cy="338554"/>
          </a:xfrm>
          <a:prstGeom prst="rect">
            <a:avLst/>
          </a:prstGeom>
        </p:spPr>
        <p:txBody>
          <a:bodyPr wrap="square">
            <a:spAutoFit/>
          </a:bodyPr>
          <a:lstStyle/>
          <a:p>
            <a:pPr algn="ctr"/>
            <a:r>
              <a:rPr lang="fr-FR" sz="1600" dirty="0" smtClean="0">
                <a:solidFill>
                  <a:srgbClr val="213B76"/>
                </a:solidFill>
                <a:latin typeface="Arial" panose="020B0604020202020204" pitchFamily="34" charset="0"/>
                <a:cs typeface="Arial" panose="020B0604020202020204" pitchFamily="34" charset="0"/>
              </a:rPr>
              <a:t>Culture générale</a:t>
            </a:r>
            <a:endParaRPr lang="fr-FR" sz="1600" dirty="0">
              <a:solidFill>
                <a:srgbClr val="213B76"/>
              </a:solidFill>
              <a:latin typeface="Arial" panose="020B0604020202020204" pitchFamily="34" charset="0"/>
              <a:cs typeface="Arial" panose="020B0604020202020204" pitchFamily="34" charset="0"/>
            </a:endParaRPr>
          </a:p>
        </p:txBody>
      </p:sp>
      <p:pic>
        <p:nvPicPr>
          <p:cNvPr id="23" name="Picture 2" descr="C:\Users\K806297\AppData\Local\Microsoft\Windows\Temporary Internet Files\Content.IE5\216894EN\contract.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192011" y="1866704"/>
            <a:ext cx="774016" cy="58051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K806297\AppData\Local\Microsoft\Windows\Temporary Internet Files\Content.IE5\1FWPY2TT\calculator.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8302763" y="1834636"/>
            <a:ext cx="771052" cy="57828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C:\Users\K806297\AppData\Local\Microsoft\Windows\Temporary Internet Files\Content.IE5\216894EN\head.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0489525" y="1846763"/>
            <a:ext cx="777507" cy="58313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Z:\EDUCFI\02-COMMUNICATION\02- EXTERNE\04- Presentation EDUCFI\visuels\CahierEducfi.Picto.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0194111" y="167718"/>
            <a:ext cx="1368332" cy="1136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125450"/>
      </p:ext>
    </p:extLst>
  </p:cSld>
  <p:clrMap bg1="lt1" tx1="dk1" bg2="lt2" tx2="dk2" accent1="accent1" accent2="accent2" accent3="accent3" accent4="accent4" accent5="accent5" accent6="accent6" hlink="hlink" folHlink="folHlink"/>
  <p:sldLayoutIdLst>
    <p:sldLayoutId id="2147483766"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ZoneTexte 11"/>
          <p:cNvSpPr txBox="1"/>
          <p:nvPr userDrawn="1"/>
        </p:nvSpPr>
        <p:spPr>
          <a:xfrm>
            <a:off x="10514096" y="6494839"/>
            <a:ext cx="1344000" cy="276999"/>
          </a:xfrm>
          <a:prstGeom prst="rect">
            <a:avLst/>
          </a:prstGeom>
          <a:noFill/>
        </p:spPr>
        <p:txBody>
          <a:bodyPr wrap="square" rtlCol="0" anchor="ctr">
            <a:spAutoFit/>
          </a:bodyPr>
          <a:lstStyle/>
          <a:p>
            <a:pPr algn="r"/>
            <a:fld id="{FD52098B-B478-43CE-92C2-4B62AB70EFEA}" type="slidenum">
              <a:rPr lang="fr-FR" sz="1200" b="0" smtClean="0">
                <a:solidFill>
                  <a:srgbClr val="002060"/>
                </a:solidFill>
              </a:rPr>
              <a:pPr/>
              <a:t>‹N°›</a:t>
            </a:fld>
            <a:endParaRPr lang="fr-FR" sz="1800" dirty="0">
              <a:solidFill>
                <a:srgbClr val="002060"/>
              </a:solidFill>
            </a:endParaRPr>
          </a:p>
        </p:txBody>
      </p:sp>
      <p:sp>
        <p:nvSpPr>
          <p:cNvPr id="13" name="Espace réservé du texte 15"/>
          <p:cNvSpPr txBox="1">
            <a:spLocks/>
          </p:cNvSpPr>
          <p:nvPr userDrawn="1"/>
        </p:nvSpPr>
        <p:spPr>
          <a:xfrm>
            <a:off x="2976000" y="6453336"/>
            <a:ext cx="6240000" cy="360000"/>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200" b="0" i="0" u="none" kern="1200">
                <a:solidFill>
                  <a:srgbClr val="078EE9"/>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fr-FR" sz="1200" dirty="0" smtClean="0">
                <a:solidFill>
                  <a:srgbClr val="002060"/>
                </a:solidFill>
              </a:rPr>
              <a:t>01-Ressource – Inclusion bancaire - les moyens de paiement</a:t>
            </a:r>
          </a:p>
          <a:p>
            <a:endParaRPr lang="fr-FR" sz="1200" dirty="0">
              <a:solidFill>
                <a:srgbClr val="002060"/>
              </a:solidFill>
            </a:endParaRPr>
          </a:p>
        </p:txBody>
      </p:sp>
      <p:sp>
        <p:nvSpPr>
          <p:cNvPr id="14" name="ZoneTexte 13"/>
          <p:cNvSpPr txBox="1"/>
          <p:nvPr userDrawn="1"/>
        </p:nvSpPr>
        <p:spPr>
          <a:xfrm>
            <a:off x="239349" y="404664"/>
            <a:ext cx="6336704" cy="523220"/>
          </a:xfrm>
          <a:prstGeom prst="rect">
            <a:avLst/>
          </a:prstGeom>
          <a:noFill/>
        </p:spPr>
        <p:txBody>
          <a:bodyPr wrap="square" rtlCol="0">
            <a:spAutoFit/>
          </a:bodyPr>
          <a:lstStyle/>
          <a:p>
            <a:r>
              <a:rPr lang="fr-FR" sz="2800" b="1" dirty="0" smtClean="0">
                <a:latin typeface="Arial" panose="020B0604020202020204" pitchFamily="34" charset="0"/>
                <a:cs typeface="Arial" panose="020B0604020202020204" pitchFamily="34" charset="0"/>
              </a:rPr>
              <a:t>Application Pilote Budget</a:t>
            </a:r>
            <a:endParaRPr lang="fr-FR" sz="2800" b="1" dirty="0">
              <a:latin typeface="Arial" panose="020B0604020202020204" pitchFamily="34" charset="0"/>
              <a:cs typeface="Arial" panose="020B0604020202020204" pitchFamily="34" charset="0"/>
            </a:endParaRPr>
          </a:p>
        </p:txBody>
      </p:sp>
      <p:sp>
        <p:nvSpPr>
          <p:cNvPr id="16" name="Rectangle 15"/>
          <p:cNvSpPr/>
          <p:nvPr userDrawn="1"/>
        </p:nvSpPr>
        <p:spPr>
          <a:xfrm>
            <a:off x="10949" y="3573016"/>
            <a:ext cx="12167888" cy="3284984"/>
          </a:xfrm>
          <a:prstGeom prst="rect">
            <a:avLst/>
          </a:prstGeom>
          <a:solidFill>
            <a:srgbClr val="213B76"/>
          </a:solidFill>
          <a:ln>
            <a:solidFill>
              <a:srgbClr val="213B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7" name="Picture 2" descr="X:\COM-BUD\03-ACTIONS\06-Pilote Budget\04-Communication\Images - Screens Appli\2019\Mockup-TableauDeBord.png">
            <a:hlinkClick r:id="rId3"/>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450212" y="1317834"/>
            <a:ext cx="4058733" cy="473336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X:\COM-BUD\03-ACTIONS\06-Pilote Budget\04-Communication\Images - Screens Appli\2019\Mockup-Charges.png">
            <a:hlinkClick r:id="rId3"/>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460739" y="1340017"/>
            <a:ext cx="4058733" cy="47333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X:\COM-BUD\03-ACTIONS\06-Pilote Budget\04-Communication\Images - Screens Appli\2019\Mockup-Ressources.png">
            <a:hlinkClick r:id="rId3"/>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28736" y="1359932"/>
            <a:ext cx="4058733" cy="47333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intra\profils\D000\K806297\D\Desktop\GooglePlay.png">
            <a:hlinkClick r:id="rId7"/>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300700" y="6092204"/>
            <a:ext cx="2208245" cy="60696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intra\profils\D000\K806297\D\Desktop\Logo-app-store.png">
            <a:hlinkClick r:id="rId9"/>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9648395" y="6120223"/>
            <a:ext cx="2188912" cy="55092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X:\COM-BUD\03-ACTIONS\06-Pilote Budget\04-Communication\Images - Screens Appli\2019\Mockup-LiensUtiles.png">
            <a:hlinkClick r:id="rId3"/>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8510256" y="1278526"/>
            <a:ext cx="4071029" cy="4747702"/>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à coins arrondis 22"/>
          <p:cNvSpPr/>
          <p:nvPr userDrawn="1"/>
        </p:nvSpPr>
        <p:spPr>
          <a:xfrm>
            <a:off x="335360" y="116632"/>
            <a:ext cx="1728192" cy="216024"/>
          </a:xfrm>
          <a:prstGeom prst="roundRect">
            <a:avLst/>
          </a:prstGeom>
          <a:solidFill>
            <a:srgbClr val="213B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4" name="ZoneTexte 23"/>
          <p:cNvSpPr txBox="1"/>
          <p:nvPr userDrawn="1"/>
        </p:nvSpPr>
        <p:spPr>
          <a:xfrm>
            <a:off x="239351" y="86146"/>
            <a:ext cx="1920213" cy="276999"/>
          </a:xfrm>
          <a:prstGeom prst="rect">
            <a:avLst/>
          </a:prstGeom>
          <a:noFill/>
        </p:spPr>
        <p:txBody>
          <a:bodyPr wrap="square" rtlCol="0">
            <a:spAutoFit/>
          </a:bodyPr>
          <a:lstStyle/>
          <a:p>
            <a:pPr algn="ctr"/>
            <a:r>
              <a:rPr lang="fr-FR" sz="1200" dirty="0" smtClean="0">
                <a:solidFill>
                  <a:schemeClr val="bg1"/>
                </a:solidFill>
                <a:latin typeface="Arial" panose="020B0604020202020204" pitchFamily="34" charset="0"/>
                <a:cs typeface="Arial" panose="020B0604020202020204" pitchFamily="34" charset="0"/>
              </a:rPr>
              <a:t>TOUS PUBLICS</a:t>
            </a:r>
            <a:endParaRPr lang="fr-FR"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0134617"/>
      </p:ext>
    </p:extLst>
  </p:cSld>
  <p:clrMap bg1="lt1" tx1="dk1" bg2="lt2" tx2="dk2" accent1="accent1" accent2="accent2" accent3="accent3" accent4="accent4" accent5="accent5" accent6="accent6" hlink="hlink" folHlink="folHlink"/>
  <p:sldLayoutIdLst>
    <p:sldLayoutId id="2147483759"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rgbClr val="078EE9"/>
          </a:solidFill>
          <a:latin typeface="Myriad Pro" pitchFamily="34" charset="0"/>
          <a:ea typeface="+mj-ea"/>
          <a:cs typeface="+mj-cs"/>
        </a:defRPr>
      </a:lvl1pPr>
    </p:titleStyle>
    <p:bodyStyle>
      <a:lvl1pPr marL="571500" indent="-571500" algn="l" defTabSz="914400" rtl="0" eaLnBrk="1" latinLnBrk="0" hangingPunct="1">
        <a:spcBef>
          <a:spcPct val="20000"/>
        </a:spcBef>
        <a:buFontTx/>
        <a:buBlip>
          <a:blip r:embed="rId12"/>
        </a:buBlip>
        <a:defRPr sz="1800" b="1" kern="1200">
          <a:solidFill>
            <a:srgbClr val="078EE9"/>
          </a:solidFill>
          <a:latin typeface="Myriad Pro" pitchFamily="34" charset="0"/>
          <a:ea typeface="+mn-ea"/>
          <a:cs typeface="+mn-cs"/>
        </a:defRPr>
      </a:lvl1pPr>
      <a:lvl2pPr marL="971550" indent="-514350" algn="l" defTabSz="914400" rtl="0" eaLnBrk="1" latinLnBrk="0" hangingPunct="1">
        <a:spcBef>
          <a:spcPct val="20000"/>
        </a:spcBef>
        <a:buFont typeface="+mj-lt"/>
        <a:buAutoNum type="arabicPeriod"/>
        <a:defRPr sz="2800" kern="1200">
          <a:solidFill>
            <a:srgbClr val="078EE9"/>
          </a:solidFill>
          <a:latin typeface="Myriad Pro" pitchFamily="34" charset="0"/>
          <a:ea typeface="+mn-ea"/>
          <a:cs typeface="+mn-cs"/>
        </a:defRPr>
      </a:lvl2pPr>
      <a:lvl3pPr marL="1371600" indent="-457200" algn="l" defTabSz="914400" rtl="0" eaLnBrk="1" latinLnBrk="0" hangingPunct="1">
        <a:spcBef>
          <a:spcPct val="20000"/>
        </a:spcBef>
        <a:buFont typeface="+mj-lt"/>
        <a:buAutoNum type="alphaLcPeriod"/>
        <a:defRPr sz="2000" i="1" kern="1200">
          <a:solidFill>
            <a:srgbClr val="078EE9"/>
          </a:solidFill>
          <a:latin typeface="Myriad Pro" pitchFamily="34" charset="0"/>
          <a:ea typeface="+mn-ea"/>
          <a:cs typeface="+mn-cs"/>
        </a:defRPr>
      </a:lvl3pPr>
      <a:lvl4pPr marL="1828800" indent="-457200" algn="l" defTabSz="914400" rtl="0" eaLnBrk="1" latinLnBrk="0" hangingPunct="1">
        <a:spcBef>
          <a:spcPct val="20000"/>
        </a:spcBef>
        <a:buFont typeface="+mj-lt"/>
        <a:buAutoNum type="arabicPeriod"/>
        <a:defRPr sz="2000" kern="1200">
          <a:solidFill>
            <a:srgbClr val="078EE9"/>
          </a:solidFill>
          <a:latin typeface="Myriad Pro" pitchFamily="34" charset="0"/>
          <a:ea typeface="+mn-ea"/>
          <a:cs typeface="+mn-cs"/>
        </a:defRPr>
      </a:lvl4pPr>
      <a:lvl5pPr marL="2286000" indent="-457200" algn="l" defTabSz="914400" rtl="0" eaLnBrk="1" latinLnBrk="0" hangingPunct="1">
        <a:spcBef>
          <a:spcPct val="20000"/>
        </a:spcBef>
        <a:buFont typeface="+mj-lt"/>
        <a:buAutoNum type="arabicPeriod"/>
        <a:defRPr sz="2000" kern="1200">
          <a:solidFill>
            <a:srgbClr val="078EE9"/>
          </a:solidFill>
          <a:latin typeface="Myriad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à coins arrondis 6"/>
          <p:cNvSpPr/>
          <p:nvPr userDrawn="1"/>
        </p:nvSpPr>
        <p:spPr>
          <a:xfrm>
            <a:off x="335360" y="116632"/>
            <a:ext cx="2016224" cy="200344"/>
          </a:xfrm>
          <a:prstGeom prst="roundRect">
            <a:avLst/>
          </a:prstGeom>
          <a:solidFill>
            <a:srgbClr val="C92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8" name="ZoneTexte 7"/>
          <p:cNvSpPr txBox="1"/>
          <p:nvPr userDrawn="1"/>
        </p:nvSpPr>
        <p:spPr>
          <a:xfrm>
            <a:off x="239351" y="372935"/>
            <a:ext cx="5952661" cy="523220"/>
          </a:xfrm>
          <a:prstGeom prst="rect">
            <a:avLst/>
          </a:prstGeom>
          <a:noFill/>
        </p:spPr>
        <p:txBody>
          <a:bodyPr wrap="square" rtlCol="0">
            <a:spAutoFit/>
          </a:bodyPr>
          <a:lstStyle/>
          <a:p>
            <a:r>
              <a:rPr lang="fr-FR" sz="2800" b="1" dirty="0" smtClean="0">
                <a:latin typeface="Arial" panose="020B0604020202020204" pitchFamily="34" charset="0"/>
                <a:cs typeface="Arial" panose="020B0604020202020204" pitchFamily="34" charset="0"/>
              </a:rPr>
              <a:t>Les chiffres clés</a:t>
            </a:r>
            <a:endParaRPr lang="fr-FR" sz="2800" b="1" dirty="0">
              <a:latin typeface="Arial" panose="020B0604020202020204" pitchFamily="34" charset="0"/>
              <a:cs typeface="Arial" panose="020B0604020202020204" pitchFamily="34" charset="0"/>
            </a:endParaRPr>
          </a:p>
        </p:txBody>
      </p:sp>
      <p:sp>
        <p:nvSpPr>
          <p:cNvPr id="9" name="ZoneTexte 8"/>
          <p:cNvSpPr txBox="1"/>
          <p:nvPr userDrawn="1"/>
        </p:nvSpPr>
        <p:spPr>
          <a:xfrm>
            <a:off x="287356" y="86146"/>
            <a:ext cx="2112235" cy="276999"/>
          </a:xfrm>
          <a:prstGeom prst="rect">
            <a:avLst/>
          </a:prstGeom>
          <a:noFill/>
        </p:spPr>
        <p:txBody>
          <a:bodyPr wrap="square" rtlCol="0">
            <a:spAutoFit/>
          </a:bodyPr>
          <a:lstStyle/>
          <a:p>
            <a:pPr algn="ctr"/>
            <a:r>
              <a:rPr lang="fr-FR" sz="1200" dirty="0" smtClean="0">
                <a:solidFill>
                  <a:schemeClr val="bg1"/>
                </a:solidFill>
                <a:latin typeface="Arial" panose="020B0604020202020204" pitchFamily="34" charset="0"/>
                <a:cs typeface="Arial" panose="020B0604020202020204" pitchFamily="34" charset="0"/>
              </a:rPr>
              <a:t>TOUS PUBLICS</a:t>
            </a:r>
            <a:endParaRPr lang="fr-FR" sz="1200" dirty="0">
              <a:solidFill>
                <a:schemeClr val="bg1"/>
              </a:solidFill>
              <a:latin typeface="Arial" panose="020B0604020202020204" pitchFamily="34" charset="0"/>
              <a:cs typeface="Arial" panose="020B0604020202020204" pitchFamily="34" charset="0"/>
            </a:endParaRPr>
          </a:p>
        </p:txBody>
      </p:sp>
      <p:sp>
        <p:nvSpPr>
          <p:cNvPr id="10" name="Rectangle 6"/>
          <p:cNvSpPr/>
          <p:nvPr userDrawn="1"/>
        </p:nvSpPr>
        <p:spPr>
          <a:xfrm>
            <a:off x="0" y="2348880"/>
            <a:ext cx="12192000" cy="450912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4856671 w 9144000"/>
              <a:gd name="connsiteY0" fmla="*/ 3329796 h 6858000"/>
              <a:gd name="connsiteX1" fmla="*/ 9144000 w 9144000"/>
              <a:gd name="connsiteY1" fmla="*/ 0 h 6858000"/>
              <a:gd name="connsiteX2" fmla="*/ 9144000 w 9144000"/>
              <a:gd name="connsiteY2" fmla="*/ 6858000 h 6858000"/>
              <a:gd name="connsiteX3" fmla="*/ 0 w 9144000"/>
              <a:gd name="connsiteY3" fmla="*/ 6858000 h 6858000"/>
              <a:gd name="connsiteX4" fmla="*/ 4856671 w 9144000"/>
              <a:gd name="connsiteY4" fmla="*/ 3329796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4856671" y="3329796"/>
                </a:moveTo>
                <a:lnTo>
                  <a:pt x="9144000" y="0"/>
                </a:lnTo>
                <a:lnTo>
                  <a:pt x="9144000" y="6858000"/>
                </a:lnTo>
                <a:lnTo>
                  <a:pt x="0" y="6858000"/>
                </a:lnTo>
                <a:lnTo>
                  <a:pt x="4856671" y="3329796"/>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1" name="Picture 4"/>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431371" y="919933"/>
            <a:ext cx="5341784" cy="5677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6413574" y="919931"/>
            <a:ext cx="5347057" cy="5653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3572558"/>
      </p:ext>
    </p:extLst>
  </p:cSld>
  <p:clrMap bg1="lt1" tx1="dk1" bg2="lt2" tx2="dk2" accent1="accent1" accent2="accent2" accent3="accent3" accent4="accent4" accent5="accent5" accent6="accent6" hlink="hlink" folHlink="folHlink"/>
  <p:sldLayoutIdLst>
    <p:sldLayoutId id="2147483764"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5" Type="http://schemas.openxmlformats.org/officeDocument/2006/relationships/image" Target="../media/image6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png"/></Relationships>
</file>

<file path=ppt/slides/_rels/slide24.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4.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2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77.png"/></Relationships>
</file>

<file path=ppt/slides/_rels/slide2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2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xml"/><Relationship Id="rId4" Type="http://schemas.openxmlformats.org/officeDocument/2006/relationships/image" Target="../media/image80.png"/></Relationships>
</file>

<file path=ppt/slides/_rels/slide2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8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80.png"/><Relationship Id="rId4" Type="http://schemas.openxmlformats.org/officeDocument/2006/relationships/image" Target="../media/image86.jpeg"/></Relationships>
</file>

<file path=ppt/slides/_rels/slide3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79.png"/><Relationship Id="rId5" Type="http://schemas.openxmlformats.org/officeDocument/2006/relationships/image" Target="../media/image80.png"/><Relationship Id="rId4" Type="http://schemas.openxmlformats.org/officeDocument/2006/relationships/image" Target="../media/image88.png"/></Relationships>
</file>

<file path=ppt/slides/_rels/slide3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3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xml"/><Relationship Id="rId5" Type="http://schemas.openxmlformats.org/officeDocument/2006/relationships/hyperlink" Target="https://particuliers.banque-france.fr/" TargetMode="External"/><Relationship Id="rId4" Type="http://schemas.openxmlformats.org/officeDocument/2006/relationships/image" Target="../media/image9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COM-BUD\02-COMMUNICATION\02-Logos\01-Logo BDF\logo_BDF_bleu_RV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2316" y="260651"/>
            <a:ext cx="2160587" cy="10112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T:\COM-BUD\02-COMMUNICATION\02-Logos\05-Logo MQDA\01. Logo complet\Logo.MQDA.H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2107" y="116635"/>
            <a:ext cx="3402013" cy="141485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127448" y="5980621"/>
            <a:ext cx="10202979" cy="577081"/>
          </a:xfrm>
          <a:prstGeom prst="rect">
            <a:avLst/>
          </a:prstGeom>
          <a:solidFill>
            <a:schemeClr val="bg1"/>
          </a:solidFill>
        </p:spPr>
        <p:txBody>
          <a:bodyPr wrap="square">
            <a:spAutoFit/>
          </a:bodyPr>
          <a:lstStyle/>
          <a:p>
            <a:pPr algn="just"/>
            <a:r>
              <a:rPr lang="fr-FR" sz="1050" b="1" i="1" dirty="0">
                <a:solidFill>
                  <a:srgbClr val="59999A"/>
                </a:solidFill>
                <a:latin typeface="Calibri" panose="020F0502020204030204" pitchFamily="34" charset="0"/>
                <a:ea typeface="Calibri" panose="020F0502020204030204" pitchFamily="34" charset="0"/>
              </a:rPr>
              <a:t>Ce document est la propriété exclusive de </a:t>
            </a:r>
            <a:r>
              <a:rPr lang="fr-FR" sz="1050" b="1" i="1" u="sng" dirty="0">
                <a:solidFill>
                  <a:srgbClr val="59999A"/>
                </a:solidFill>
                <a:latin typeface="Calibri" panose="020F0502020204030204" pitchFamily="34" charset="0"/>
                <a:ea typeface="Calibri" panose="020F0502020204030204" pitchFamily="34" charset="0"/>
              </a:rPr>
              <a:t>la Banque de France, opérateur national  EDUCFI</a:t>
            </a:r>
            <a:r>
              <a:rPr lang="fr-FR" sz="1050" b="1" i="1" dirty="0">
                <a:solidFill>
                  <a:srgbClr val="59999A"/>
                </a:solidFill>
                <a:latin typeface="Calibri" panose="020F0502020204030204" pitchFamily="34" charset="0"/>
                <a:ea typeface="Calibri" panose="020F0502020204030204" pitchFamily="34" charset="0"/>
              </a:rPr>
              <a:t>. Il est fourni gratuitement à titre purement informatif sans que cette mise à disposition entraîne  un quelconque transfert des droits de propriété intellectuelle sur ledit document. Toute représentation ou reproduction intégrale ou partielle du document sans le consentement </a:t>
            </a:r>
            <a:r>
              <a:rPr lang="fr-FR" sz="1050" b="1" i="1" u="sng" dirty="0">
                <a:solidFill>
                  <a:srgbClr val="59999A"/>
                </a:solidFill>
                <a:latin typeface="Calibri" panose="020F0502020204030204" pitchFamily="34" charset="0"/>
                <a:ea typeface="Calibri" panose="020F0502020204030204" pitchFamily="34" charset="0"/>
              </a:rPr>
              <a:t>de la Banque de France</a:t>
            </a:r>
            <a:r>
              <a:rPr lang="fr-FR" sz="1050" b="1" i="1" dirty="0">
                <a:solidFill>
                  <a:srgbClr val="59999A"/>
                </a:solidFill>
                <a:latin typeface="Calibri" panose="020F0502020204030204" pitchFamily="34" charset="0"/>
                <a:ea typeface="Calibri" panose="020F0502020204030204" pitchFamily="34" charset="0"/>
              </a:rPr>
              <a:t> constitue un délit de contrefaçon sanctionnée par les articles L 335-2 et suivants du Code de la propriété intellectuelle. </a:t>
            </a:r>
            <a:endParaRPr lang="fr-FR" sz="1050" b="1" dirty="0">
              <a:solidFill>
                <a:srgbClr val="59999A"/>
              </a:solidFill>
              <a:latin typeface="Calibri" panose="020F0502020204030204" pitchFamily="34" charset="0"/>
              <a:ea typeface="Calibri" panose="020F0502020204030204" pitchFamily="34" charset="0"/>
            </a:endParaRPr>
          </a:p>
        </p:txBody>
      </p:sp>
      <p:sp>
        <p:nvSpPr>
          <p:cNvPr id="9" name="ZoneTexte 8"/>
          <p:cNvSpPr txBox="1"/>
          <p:nvPr/>
        </p:nvSpPr>
        <p:spPr>
          <a:xfrm>
            <a:off x="181124" y="2276872"/>
            <a:ext cx="5950803" cy="3139321"/>
          </a:xfrm>
          <a:prstGeom prst="rect">
            <a:avLst/>
          </a:prstGeom>
          <a:noFill/>
        </p:spPr>
        <p:txBody>
          <a:bodyPr wrap="square" rtlCol="0">
            <a:spAutoFit/>
          </a:bodyPr>
          <a:lstStyle/>
          <a:p>
            <a:pPr algn="r">
              <a:defRPr/>
            </a:pPr>
            <a:r>
              <a:rPr lang="fr-FR" sz="6600" b="1" dirty="0" smtClean="0">
                <a:solidFill>
                  <a:srgbClr val="223D79"/>
                </a:solidFill>
                <a:latin typeface="+mj-lt"/>
              </a:rPr>
              <a:t>Le </a:t>
            </a:r>
            <a:r>
              <a:rPr lang="fr-FR" sz="6600" b="1" dirty="0" smtClean="0">
                <a:solidFill>
                  <a:srgbClr val="CB2361"/>
                </a:solidFill>
                <a:latin typeface="+mj-lt"/>
              </a:rPr>
              <a:t>K</a:t>
            </a:r>
            <a:r>
              <a:rPr lang="fr-FR" sz="6600" b="1" dirty="0" smtClean="0">
                <a:solidFill>
                  <a:srgbClr val="223D79"/>
                </a:solidFill>
                <a:latin typeface="+mj-lt"/>
              </a:rPr>
              <a:t>it</a:t>
            </a:r>
          </a:p>
          <a:p>
            <a:pPr algn="r">
              <a:defRPr/>
            </a:pPr>
            <a:r>
              <a:rPr lang="fr-FR" sz="6600" b="1" dirty="0" smtClean="0">
                <a:solidFill>
                  <a:srgbClr val="CB2361"/>
                </a:solidFill>
                <a:latin typeface="+mj-lt"/>
              </a:rPr>
              <a:t>A</a:t>
            </a:r>
            <a:r>
              <a:rPr lang="fr-FR" sz="6600" b="1" dirty="0" smtClean="0">
                <a:solidFill>
                  <a:srgbClr val="223D79"/>
                </a:solidFill>
                <a:latin typeface="+mj-lt"/>
              </a:rPr>
              <a:t>nti-</a:t>
            </a:r>
          </a:p>
          <a:p>
            <a:pPr algn="r">
              <a:defRPr/>
            </a:pPr>
            <a:r>
              <a:rPr lang="fr-FR" sz="6600" b="1" dirty="0" smtClean="0">
                <a:solidFill>
                  <a:srgbClr val="CB2361"/>
                </a:solidFill>
                <a:latin typeface="+mj-lt"/>
              </a:rPr>
              <a:t>A</a:t>
            </a:r>
            <a:r>
              <a:rPr lang="fr-FR" sz="6600" b="1" dirty="0" smtClean="0">
                <a:solidFill>
                  <a:srgbClr val="223D79"/>
                </a:solidFill>
                <a:latin typeface="+mj-lt"/>
              </a:rPr>
              <a:t>rnaques</a:t>
            </a:r>
            <a:endParaRPr lang="fr-FR" sz="6600" b="1" dirty="0">
              <a:solidFill>
                <a:srgbClr val="223D79"/>
              </a:solidFill>
              <a:latin typeface="+mj-lt"/>
            </a:endParaRPr>
          </a:p>
        </p:txBody>
      </p:sp>
      <p:grpSp>
        <p:nvGrpSpPr>
          <p:cNvPr id="11" name="Groupe 10"/>
          <p:cNvGrpSpPr/>
          <p:nvPr/>
        </p:nvGrpSpPr>
        <p:grpSpPr>
          <a:xfrm>
            <a:off x="6131927" y="766269"/>
            <a:ext cx="5202371" cy="5202371"/>
            <a:chOff x="6128056" y="757921"/>
            <a:chExt cx="5202371" cy="5202371"/>
          </a:xfrm>
        </p:grpSpPr>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8056" y="757921"/>
              <a:ext cx="5202371" cy="5202371"/>
            </a:xfrm>
            <a:prstGeom prst="rect">
              <a:avLst/>
            </a:prstGeom>
          </p:spPr>
        </p:pic>
        <p:pic>
          <p:nvPicPr>
            <p:cNvPr id="8"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9469" y="3307368"/>
              <a:ext cx="3921773" cy="1707718"/>
            </a:xfrm>
            <a:prstGeom prst="rect">
              <a:avLst/>
            </a:prstGeom>
          </p:spPr>
        </p:pic>
      </p:grpSp>
    </p:spTree>
    <p:extLst>
      <p:ext uri="{BB962C8B-B14F-4D97-AF65-F5344CB8AC3E}">
        <p14:creationId xmlns:p14="http://schemas.microsoft.com/office/powerpoint/2010/main" val="1600553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7648" y="1680966"/>
            <a:ext cx="1922113" cy="1922113"/>
          </a:xfrm>
          <a:prstGeom prst="rect">
            <a:avLst/>
          </a:prstGeom>
          <a:ln>
            <a:noFill/>
          </a:ln>
        </p:spPr>
      </p:pic>
      <p:sp>
        <p:nvSpPr>
          <p:cNvPr id="23" name="Titre 22"/>
          <p:cNvSpPr>
            <a:spLocks noGrp="1"/>
          </p:cNvSpPr>
          <p:nvPr>
            <p:ph type="title"/>
          </p:nvPr>
        </p:nvSpPr>
        <p:spPr/>
        <p:txBody>
          <a:bodyPr/>
          <a:lstStyle/>
          <a:p>
            <a:endParaRPr lang="fr-FR" dirty="0" smtClean="0">
              <a:latin typeface="+mn-lt"/>
            </a:endParaRPr>
          </a:p>
        </p:txBody>
      </p:sp>
      <p:sp>
        <p:nvSpPr>
          <p:cNvPr id="24" name="Rectangle à coins arrondis 23"/>
          <p:cNvSpPr/>
          <p:nvPr/>
        </p:nvSpPr>
        <p:spPr>
          <a:xfrm>
            <a:off x="5677744" y="656188"/>
            <a:ext cx="4532664" cy="1260643"/>
          </a:xfrm>
          <a:prstGeom prst="wedgeRoundRectCallout">
            <a:avLst>
              <a:gd name="adj1" fmla="val -67094"/>
              <a:gd name="adj2" fmla="val 106356"/>
              <a:gd name="adj3" fmla="val 16667"/>
            </a:avLst>
          </a:prstGeom>
          <a:solidFill>
            <a:srgbClr val="223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t>Un inconnu a payé avec ma carte !</a:t>
            </a:r>
            <a:endParaRPr lang="fr-FR" sz="3200" dirty="0"/>
          </a:p>
        </p:txBody>
      </p:sp>
      <p:sp>
        <p:nvSpPr>
          <p:cNvPr id="28" name="Rectangle à coins arrondis 27"/>
          <p:cNvSpPr/>
          <p:nvPr/>
        </p:nvSpPr>
        <p:spPr>
          <a:xfrm>
            <a:off x="7392144" y="4365104"/>
            <a:ext cx="2520280" cy="576064"/>
          </a:xfrm>
          <a:prstGeom prst="roundRect">
            <a:avLst/>
          </a:prstGeom>
          <a:solidFill>
            <a:srgbClr val="CB2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Fraude aux moyens de paiement</a:t>
            </a:r>
            <a:endParaRPr lang="fr-FR" b="1" dirty="0"/>
          </a:p>
        </p:txBody>
      </p:sp>
      <p:sp>
        <p:nvSpPr>
          <p:cNvPr id="29" name="Rectangle à coins arrondis 28"/>
          <p:cNvSpPr/>
          <p:nvPr/>
        </p:nvSpPr>
        <p:spPr>
          <a:xfrm>
            <a:off x="7392144" y="5142511"/>
            <a:ext cx="2520280" cy="576064"/>
          </a:xfrm>
          <a:prstGeom prst="roundRect">
            <a:avLst/>
          </a:prstGeom>
          <a:solidFill>
            <a:srgbClr val="E06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Escroquerie au faux QR code</a:t>
            </a:r>
            <a:endParaRPr lang="fr-FR" b="1" dirty="0"/>
          </a:p>
        </p:txBody>
      </p:sp>
      <p:sp>
        <p:nvSpPr>
          <p:cNvPr id="30" name="Rectangle à coins arrondis 29"/>
          <p:cNvSpPr/>
          <p:nvPr/>
        </p:nvSpPr>
        <p:spPr>
          <a:xfrm>
            <a:off x="1817391" y="5142511"/>
            <a:ext cx="2520280" cy="576064"/>
          </a:xfrm>
          <a:prstGeom prst="roundRect">
            <a:avLst/>
          </a:prstGeom>
          <a:solidFill>
            <a:srgbClr val="223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Usurpation d’identité</a:t>
            </a:r>
            <a:endParaRPr lang="fr-FR" b="1" dirty="0"/>
          </a:p>
        </p:txBody>
      </p:sp>
      <p:sp>
        <p:nvSpPr>
          <p:cNvPr id="31" name="Rectangle à coins arrondis 30"/>
          <p:cNvSpPr/>
          <p:nvPr/>
        </p:nvSpPr>
        <p:spPr>
          <a:xfrm>
            <a:off x="4544882" y="5154512"/>
            <a:ext cx="2520280" cy="576064"/>
          </a:xfrm>
          <a:prstGeom prst="roundRect">
            <a:avLst/>
          </a:prstGeom>
          <a:solidFill>
            <a:srgbClr val="CB2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Arnaque à l’épargne</a:t>
            </a:r>
            <a:endParaRPr lang="fr-FR" b="1" dirty="0"/>
          </a:p>
        </p:txBody>
      </p:sp>
      <p:sp>
        <p:nvSpPr>
          <p:cNvPr id="32" name="Rectangle à coins arrondis 31"/>
          <p:cNvSpPr/>
          <p:nvPr/>
        </p:nvSpPr>
        <p:spPr>
          <a:xfrm>
            <a:off x="4544882" y="4365104"/>
            <a:ext cx="2520280" cy="576064"/>
          </a:xfrm>
          <a:prstGeom prst="roundRect">
            <a:avLst/>
          </a:prstGeom>
          <a:solidFill>
            <a:srgbClr val="223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Arnaque à la mule</a:t>
            </a:r>
            <a:endParaRPr lang="fr-FR" b="1" dirty="0"/>
          </a:p>
        </p:txBody>
      </p:sp>
      <p:sp>
        <p:nvSpPr>
          <p:cNvPr id="33" name="Rectangle à coins arrondis 32"/>
          <p:cNvSpPr/>
          <p:nvPr/>
        </p:nvSpPr>
        <p:spPr>
          <a:xfrm>
            <a:off x="1817504" y="4365104"/>
            <a:ext cx="2520280" cy="576064"/>
          </a:xfrm>
          <a:prstGeom prst="roundRect">
            <a:avLst/>
          </a:prstGeom>
          <a:solidFill>
            <a:srgbClr val="E06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Arnaque au faux conseiller bancaire</a:t>
            </a:r>
            <a:endParaRPr lang="fr-FR" b="1" dirty="0"/>
          </a:p>
        </p:txBody>
      </p:sp>
    </p:spTree>
    <p:extLst>
      <p:ext uri="{BB962C8B-B14F-4D97-AF65-F5344CB8AC3E}">
        <p14:creationId xmlns:p14="http://schemas.microsoft.com/office/powerpoint/2010/main" val="14994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58333E-6 -2.22222E-6 L 0.10924 -0.35694 " pathEditMode="relative" rAng="0" ptsTypes="AA">
                                      <p:cBhvr>
                                        <p:cTn id="6" dur="2000" fill="hold"/>
                                        <p:tgtEl>
                                          <p:spTgt spid="28"/>
                                        </p:tgtEl>
                                        <p:attrNameLst>
                                          <p:attrName>ppt_x</p:attrName>
                                          <p:attrName>ppt_y</p:attrName>
                                        </p:attrNameLst>
                                      </p:cBhvr>
                                      <p:rCtr x="5456" y="-17847"/>
                                    </p:animMotion>
                                  </p:childTnLst>
                                </p:cTn>
                              </p:par>
                              <p:par>
                                <p:cTn id="7" presetID="9" presetClass="emph" presetSubtype="0" grpId="0" nodeType="withEffect">
                                  <p:stCondLst>
                                    <p:cond delay="0"/>
                                  </p:stCondLst>
                                  <p:childTnLst>
                                    <p:set>
                                      <p:cBhvr rctx="PPT">
                                        <p:cTn id="8" dur="indefinite"/>
                                        <p:tgtEl>
                                          <p:spTgt spid="33"/>
                                        </p:tgtEl>
                                        <p:attrNameLst>
                                          <p:attrName>style.opacity</p:attrName>
                                        </p:attrNameLst>
                                      </p:cBhvr>
                                      <p:to>
                                        <p:strVal val="0.5"/>
                                      </p:to>
                                    </p:set>
                                    <p:animEffect filter="image" prLst="opacity: 0.5">
                                      <p:cBhvr rctx="IE">
                                        <p:cTn id="9" dur="indefinite"/>
                                        <p:tgtEl>
                                          <p:spTgt spid="33"/>
                                        </p:tgtEl>
                                      </p:cBhvr>
                                    </p:animEffect>
                                  </p:childTnLst>
                                </p:cTn>
                              </p:par>
                              <p:par>
                                <p:cTn id="10" presetID="9" presetClass="emph" presetSubtype="0" grpId="0" nodeType="withEffect">
                                  <p:stCondLst>
                                    <p:cond delay="0"/>
                                  </p:stCondLst>
                                  <p:childTnLst>
                                    <p:set>
                                      <p:cBhvr rctx="PPT">
                                        <p:cTn id="11" dur="indefinite"/>
                                        <p:tgtEl>
                                          <p:spTgt spid="32"/>
                                        </p:tgtEl>
                                        <p:attrNameLst>
                                          <p:attrName>style.opacity</p:attrName>
                                        </p:attrNameLst>
                                      </p:cBhvr>
                                      <p:to>
                                        <p:strVal val="0.5"/>
                                      </p:to>
                                    </p:set>
                                    <p:animEffect filter="image" prLst="opacity: 0.5">
                                      <p:cBhvr rctx="IE">
                                        <p:cTn id="12" dur="indefinite"/>
                                        <p:tgtEl>
                                          <p:spTgt spid="32"/>
                                        </p:tgtEl>
                                      </p:cBhvr>
                                    </p:animEffect>
                                  </p:childTnLst>
                                </p:cTn>
                              </p:par>
                              <p:par>
                                <p:cTn id="13" presetID="9" presetClass="emph" presetSubtype="0" grpId="0" nodeType="withEffect">
                                  <p:stCondLst>
                                    <p:cond delay="0"/>
                                  </p:stCondLst>
                                  <p:childTnLst>
                                    <p:set>
                                      <p:cBhvr rctx="PPT">
                                        <p:cTn id="14" dur="indefinite"/>
                                        <p:tgtEl>
                                          <p:spTgt spid="30"/>
                                        </p:tgtEl>
                                        <p:attrNameLst>
                                          <p:attrName>style.opacity</p:attrName>
                                        </p:attrNameLst>
                                      </p:cBhvr>
                                      <p:to>
                                        <p:strVal val="0.5"/>
                                      </p:to>
                                    </p:set>
                                    <p:animEffect filter="image" prLst="opacity: 0.5">
                                      <p:cBhvr rctx="IE">
                                        <p:cTn id="15" dur="indefinite"/>
                                        <p:tgtEl>
                                          <p:spTgt spid="30"/>
                                        </p:tgtEl>
                                      </p:cBhvr>
                                    </p:animEffect>
                                  </p:childTnLst>
                                </p:cTn>
                              </p:par>
                              <p:par>
                                <p:cTn id="16" presetID="9" presetClass="emph" presetSubtype="0" grpId="0" nodeType="withEffect">
                                  <p:stCondLst>
                                    <p:cond delay="0"/>
                                  </p:stCondLst>
                                  <p:childTnLst>
                                    <p:set>
                                      <p:cBhvr rctx="PPT">
                                        <p:cTn id="17" dur="indefinite"/>
                                        <p:tgtEl>
                                          <p:spTgt spid="31"/>
                                        </p:tgtEl>
                                        <p:attrNameLst>
                                          <p:attrName>style.opacity</p:attrName>
                                        </p:attrNameLst>
                                      </p:cBhvr>
                                      <p:to>
                                        <p:strVal val="0.5"/>
                                      </p:to>
                                    </p:set>
                                    <p:animEffect filter="image" prLst="opacity: 0.5">
                                      <p:cBhvr rctx="IE">
                                        <p:cTn id="18" dur="indefinite"/>
                                        <p:tgtEl>
                                          <p:spTgt spid="31"/>
                                        </p:tgtEl>
                                      </p:cBhvr>
                                    </p:animEffect>
                                  </p:childTnLst>
                                </p:cTn>
                              </p:par>
                              <p:par>
                                <p:cTn id="19" presetID="9" presetClass="emph" presetSubtype="0" grpId="0" nodeType="withEffect">
                                  <p:stCondLst>
                                    <p:cond delay="0"/>
                                  </p:stCondLst>
                                  <p:childTnLst>
                                    <p:set>
                                      <p:cBhvr rctx="PPT">
                                        <p:cTn id="20" dur="indefinite"/>
                                        <p:tgtEl>
                                          <p:spTgt spid="29"/>
                                        </p:tgtEl>
                                        <p:attrNameLst>
                                          <p:attrName>style.opacity</p:attrName>
                                        </p:attrNameLst>
                                      </p:cBhvr>
                                      <p:to>
                                        <p:strVal val="0.5"/>
                                      </p:to>
                                    </p:set>
                                    <p:animEffect filter="image" prLst="opacity: 0.5">
                                      <p:cBhvr rctx="IE">
                                        <p:cTn id="21" dur="indefinite"/>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567608" y="1573523"/>
            <a:ext cx="6960628" cy="720000"/>
          </a:xfrm>
          <a:prstGeom prst="roundRect">
            <a:avLst/>
          </a:prstGeom>
          <a:solidFill>
            <a:srgbClr val="E06F1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6000">
              <a:spcAft>
                <a:spcPts val="3600"/>
              </a:spcAft>
            </a:pPr>
            <a:r>
              <a:rPr lang="fr-FR" sz="2400" dirty="0" smtClean="0">
                <a:solidFill>
                  <a:schemeClr val="bg1"/>
                </a:solidFill>
              </a:rPr>
              <a:t>Protégez vos </a:t>
            </a:r>
            <a:r>
              <a:rPr lang="fr-FR" sz="2400" dirty="0">
                <a:solidFill>
                  <a:schemeClr val="bg1"/>
                </a:solidFill>
              </a:rPr>
              <a:t>données (PIN, numéro, CVV)</a:t>
            </a:r>
          </a:p>
        </p:txBody>
      </p:sp>
      <p:sp>
        <p:nvSpPr>
          <p:cNvPr id="5" name="Rectangle à coins arrondis 4"/>
          <p:cNvSpPr/>
          <p:nvPr/>
        </p:nvSpPr>
        <p:spPr>
          <a:xfrm>
            <a:off x="2567608" y="2384603"/>
            <a:ext cx="6960628" cy="720000"/>
          </a:xfrm>
          <a:prstGeom prst="roundRect">
            <a:avLst/>
          </a:prstGeom>
          <a:solidFill>
            <a:srgbClr val="203B7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600"/>
              </a:spcAft>
            </a:pPr>
            <a:r>
              <a:rPr lang="fr-FR" sz="2400" dirty="0" smtClean="0">
                <a:solidFill>
                  <a:schemeClr val="bg1"/>
                </a:solidFill>
              </a:rPr>
              <a:t>Soyez </a:t>
            </a:r>
            <a:r>
              <a:rPr lang="fr-FR" sz="2400" dirty="0">
                <a:solidFill>
                  <a:schemeClr val="bg1"/>
                </a:solidFill>
              </a:rPr>
              <a:t>vigilant sur un DAB, chez un commerçant</a:t>
            </a:r>
          </a:p>
        </p:txBody>
      </p:sp>
      <p:sp>
        <p:nvSpPr>
          <p:cNvPr id="6" name="Rectangle à coins arrondis 5"/>
          <p:cNvSpPr/>
          <p:nvPr/>
        </p:nvSpPr>
        <p:spPr>
          <a:xfrm>
            <a:off x="2567608" y="3195683"/>
            <a:ext cx="6960628" cy="720000"/>
          </a:xfrm>
          <a:prstGeom prst="roundRect">
            <a:avLst/>
          </a:prstGeom>
          <a:solidFill>
            <a:srgbClr val="CA22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bg1"/>
                </a:solidFill>
              </a:rPr>
              <a:t>Utilisez prudemment votre carte </a:t>
            </a:r>
            <a:r>
              <a:rPr lang="fr-FR" sz="2400" dirty="0">
                <a:solidFill>
                  <a:schemeClr val="bg1"/>
                </a:solidFill>
              </a:rPr>
              <a:t>en </a:t>
            </a:r>
            <a:r>
              <a:rPr lang="fr-FR" sz="2400" dirty="0" smtClean="0">
                <a:solidFill>
                  <a:schemeClr val="bg1"/>
                </a:solidFill>
              </a:rPr>
              <a:t>ligne</a:t>
            </a:r>
            <a:endParaRPr lang="fr-FR" sz="2400" dirty="0"/>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1898" y="3034295"/>
            <a:ext cx="1135505" cy="1042777"/>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3322" y="2254239"/>
            <a:ext cx="980728" cy="980728"/>
          </a:xfrm>
          <a:prstGeom prst="rect">
            <a:avLst/>
          </a:prstGeom>
        </p:spPr>
      </p:pic>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39346" y="1365050"/>
            <a:ext cx="1136947" cy="1136947"/>
          </a:xfrm>
          <a:prstGeom prst="rect">
            <a:avLst/>
          </a:prstGeom>
        </p:spPr>
      </p:pic>
      <p:sp>
        <p:nvSpPr>
          <p:cNvPr id="10" name="Titre 9"/>
          <p:cNvSpPr>
            <a:spLocks noGrp="1"/>
          </p:cNvSpPr>
          <p:nvPr>
            <p:ph type="title"/>
          </p:nvPr>
        </p:nvSpPr>
        <p:spPr/>
        <p:txBody>
          <a:bodyPr/>
          <a:lstStyle/>
          <a:p>
            <a:r>
              <a:rPr lang="fr-FR" dirty="0" smtClean="0">
                <a:latin typeface="+mn-lt"/>
              </a:rPr>
              <a:t>Évitez les fraudes à la carte bancaire</a:t>
            </a:r>
            <a:endParaRPr lang="fr-FR" dirty="0">
              <a:latin typeface="+mn-lt"/>
            </a:endParaRPr>
          </a:p>
        </p:txBody>
      </p:sp>
      <p:sp>
        <p:nvSpPr>
          <p:cNvPr id="11" name="Rectangle 10"/>
          <p:cNvSpPr/>
          <p:nvPr/>
        </p:nvSpPr>
        <p:spPr>
          <a:xfrm>
            <a:off x="2184050" y="4603230"/>
            <a:ext cx="8784976" cy="1077218"/>
          </a:xfrm>
          <a:prstGeom prst="rect">
            <a:avLst/>
          </a:prstGeom>
        </p:spPr>
        <p:txBody>
          <a:bodyPr wrap="square">
            <a:spAutoFit/>
          </a:bodyPr>
          <a:lstStyle/>
          <a:p>
            <a:pPr lvl="0">
              <a:spcAft>
                <a:spcPts val="1200"/>
              </a:spcAft>
            </a:pPr>
            <a:r>
              <a:rPr lang="fr-FR" sz="3200" b="1" dirty="0" smtClean="0">
                <a:solidFill>
                  <a:srgbClr val="203B73"/>
                </a:solidFill>
                <a:cs typeface="Arial" panose="020B0604020202020204" pitchFamily="34" charset="0"/>
              </a:rPr>
              <a:t>Ne </a:t>
            </a:r>
            <a:r>
              <a:rPr lang="fr-FR" sz="3200" b="1" dirty="0">
                <a:solidFill>
                  <a:srgbClr val="203B73"/>
                </a:solidFill>
                <a:cs typeface="Arial" panose="020B0604020202020204" pitchFamily="34" charset="0"/>
              </a:rPr>
              <a:t>saisissez</a:t>
            </a:r>
            <a:r>
              <a:rPr lang="fr-FR" sz="3200" b="1" dirty="0" smtClean="0">
                <a:solidFill>
                  <a:srgbClr val="CB2361"/>
                </a:solidFill>
                <a:cs typeface="Arial" panose="020B0604020202020204" pitchFamily="34" charset="0"/>
              </a:rPr>
              <a:t> jamais </a:t>
            </a:r>
            <a:r>
              <a:rPr lang="fr-FR" sz="3200" b="1" dirty="0" smtClean="0">
                <a:solidFill>
                  <a:srgbClr val="203B73"/>
                </a:solidFill>
                <a:cs typeface="Arial" panose="020B0604020202020204" pitchFamily="34" charset="0"/>
              </a:rPr>
              <a:t>vos données de carte sur des sites inconnus. </a:t>
            </a:r>
            <a:endParaRPr lang="fr-FR" sz="3200" b="1" dirty="0">
              <a:solidFill>
                <a:srgbClr val="203B73"/>
              </a:solidFill>
              <a:cs typeface="Arial" panose="020B0604020202020204" pitchFamily="34" charset="0"/>
            </a:endParaRPr>
          </a:p>
        </p:txBody>
      </p:sp>
      <p:pic>
        <p:nvPicPr>
          <p:cNvPr id="12" name="Imag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7906" y="4608412"/>
            <a:ext cx="1075477" cy="1075477"/>
          </a:xfrm>
          <a:prstGeom prst="rect">
            <a:avLst/>
          </a:prstGeom>
        </p:spPr>
      </p:pic>
    </p:spTree>
    <p:extLst>
      <p:ext uri="{BB962C8B-B14F-4D97-AF65-F5344CB8AC3E}">
        <p14:creationId xmlns:p14="http://schemas.microsoft.com/office/powerpoint/2010/main" val="314741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7648" y="1680966"/>
            <a:ext cx="1922113" cy="1922113"/>
          </a:xfrm>
          <a:prstGeom prst="rect">
            <a:avLst/>
          </a:prstGeom>
          <a:ln>
            <a:noFill/>
          </a:ln>
        </p:spPr>
      </p:pic>
      <p:sp>
        <p:nvSpPr>
          <p:cNvPr id="23" name="Titre 22"/>
          <p:cNvSpPr>
            <a:spLocks noGrp="1"/>
          </p:cNvSpPr>
          <p:nvPr>
            <p:ph type="title"/>
          </p:nvPr>
        </p:nvSpPr>
        <p:spPr/>
        <p:txBody>
          <a:bodyPr/>
          <a:lstStyle/>
          <a:p>
            <a:endParaRPr lang="fr-FR" dirty="0"/>
          </a:p>
        </p:txBody>
      </p:sp>
      <p:sp>
        <p:nvSpPr>
          <p:cNvPr id="16" name="Rectangle à coins arrondis 15"/>
          <p:cNvSpPr/>
          <p:nvPr/>
        </p:nvSpPr>
        <p:spPr>
          <a:xfrm>
            <a:off x="5063364" y="900138"/>
            <a:ext cx="6087245" cy="1016693"/>
          </a:xfrm>
          <a:prstGeom prst="wedgeRoundRectCallout">
            <a:avLst>
              <a:gd name="adj1" fmla="val -49162"/>
              <a:gd name="adj2" fmla="val 130241"/>
              <a:gd name="adj3" fmla="val 16667"/>
            </a:avLst>
          </a:prstGeom>
          <a:solidFill>
            <a:srgbClr val="E06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Quelqu’un a pris un crédit à mon nom et ne le rembourse </a:t>
            </a:r>
            <a:r>
              <a:rPr lang="fr-FR" sz="3200" dirty="0" smtClean="0"/>
              <a:t>pas !</a:t>
            </a:r>
            <a:endParaRPr lang="fr-FR" sz="3200" dirty="0"/>
          </a:p>
        </p:txBody>
      </p:sp>
      <p:sp>
        <p:nvSpPr>
          <p:cNvPr id="17" name="Rectangle à coins arrondis 16"/>
          <p:cNvSpPr/>
          <p:nvPr/>
        </p:nvSpPr>
        <p:spPr>
          <a:xfrm>
            <a:off x="7392144" y="4365104"/>
            <a:ext cx="2520280" cy="576064"/>
          </a:xfrm>
          <a:prstGeom prst="roundRect">
            <a:avLst/>
          </a:prstGeom>
          <a:solidFill>
            <a:srgbClr val="CB2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Fraude aux moyens de paiement</a:t>
            </a:r>
            <a:endParaRPr lang="fr-FR" b="1" dirty="0"/>
          </a:p>
        </p:txBody>
      </p:sp>
      <p:sp>
        <p:nvSpPr>
          <p:cNvPr id="24" name="Rectangle à coins arrondis 23"/>
          <p:cNvSpPr/>
          <p:nvPr/>
        </p:nvSpPr>
        <p:spPr>
          <a:xfrm>
            <a:off x="7392144" y="5142511"/>
            <a:ext cx="2520280" cy="576064"/>
          </a:xfrm>
          <a:prstGeom prst="roundRect">
            <a:avLst/>
          </a:prstGeom>
          <a:solidFill>
            <a:srgbClr val="E06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Escroquerie au faux QR code</a:t>
            </a:r>
          </a:p>
        </p:txBody>
      </p:sp>
      <p:sp>
        <p:nvSpPr>
          <p:cNvPr id="28" name="Rectangle à coins arrondis 27"/>
          <p:cNvSpPr/>
          <p:nvPr/>
        </p:nvSpPr>
        <p:spPr>
          <a:xfrm>
            <a:off x="1817391" y="5142511"/>
            <a:ext cx="2520280" cy="576064"/>
          </a:xfrm>
          <a:prstGeom prst="roundRect">
            <a:avLst/>
          </a:prstGeom>
          <a:solidFill>
            <a:srgbClr val="223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Usurpation d’identité</a:t>
            </a:r>
            <a:endParaRPr lang="fr-FR" b="1" dirty="0"/>
          </a:p>
        </p:txBody>
      </p:sp>
      <p:sp>
        <p:nvSpPr>
          <p:cNvPr id="29" name="Rectangle à coins arrondis 28"/>
          <p:cNvSpPr/>
          <p:nvPr/>
        </p:nvSpPr>
        <p:spPr>
          <a:xfrm>
            <a:off x="4544882" y="5154512"/>
            <a:ext cx="2520280" cy="576064"/>
          </a:xfrm>
          <a:prstGeom prst="roundRect">
            <a:avLst/>
          </a:prstGeom>
          <a:solidFill>
            <a:srgbClr val="CB2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Arnaque à l’épargne</a:t>
            </a:r>
            <a:endParaRPr lang="fr-FR" b="1" dirty="0"/>
          </a:p>
        </p:txBody>
      </p:sp>
      <p:sp>
        <p:nvSpPr>
          <p:cNvPr id="30" name="Rectangle à coins arrondis 29"/>
          <p:cNvSpPr/>
          <p:nvPr/>
        </p:nvSpPr>
        <p:spPr>
          <a:xfrm>
            <a:off x="4544882" y="4365104"/>
            <a:ext cx="2520280" cy="576064"/>
          </a:xfrm>
          <a:prstGeom prst="roundRect">
            <a:avLst/>
          </a:prstGeom>
          <a:solidFill>
            <a:srgbClr val="223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Arnaque à la mule</a:t>
            </a:r>
            <a:endParaRPr lang="fr-FR" b="1" dirty="0"/>
          </a:p>
        </p:txBody>
      </p:sp>
      <p:sp>
        <p:nvSpPr>
          <p:cNvPr id="31" name="Rectangle à coins arrondis 30"/>
          <p:cNvSpPr/>
          <p:nvPr/>
        </p:nvSpPr>
        <p:spPr>
          <a:xfrm>
            <a:off x="1817391" y="4365104"/>
            <a:ext cx="2520280" cy="576064"/>
          </a:xfrm>
          <a:prstGeom prst="roundRect">
            <a:avLst/>
          </a:prstGeom>
          <a:solidFill>
            <a:srgbClr val="E06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Arnaque au faux conseiller bancaire</a:t>
            </a:r>
            <a:endParaRPr lang="fr-FR" b="1" dirty="0"/>
          </a:p>
        </p:txBody>
      </p:sp>
    </p:spTree>
    <p:extLst>
      <p:ext uri="{BB962C8B-B14F-4D97-AF65-F5344CB8AC3E}">
        <p14:creationId xmlns:p14="http://schemas.microsoft.com/office/powerpoint/2010/main" val="8182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75E-6 3.33333E-6 L 0.56068 -0.45973 " pathEditMode="relative" rAng="0" ptsTypes="AA">
                                      <p:cBhvr>
                                        <p:cTn id="6" dur="2000" fill="hold"/>
                                        <p:tgtEl>
                                          <p:spTgt spid="28"/>
                                        </p:tgtEl>
                                        <p:attrNameLst>
                                          <p:attrName>ppt_x</p:attrName>
                                          <p:attrName>ppt_y</p:attrName>
                                        </p:attrNameLst>
                                      </p:cBhvr>
                                      <p:rCtr x="28034" y="-22986"/>
                                    </p:animMotion>
                                  </p:childTnLst>
                                </p:cTn>
                              </p:par>
                              <p:par>
                                <p:cTn id="7" presetID="9" presetClass="emph" presetSubtype="0" grpId="0" nodeType="withEffect">
                                  <p:stCondLst>
                                    <p:cond delay="0"/>
                                  </p:stCondLst>
                                  <p:childTnLst>
                                    <p:set>
                                      <p:cBhvr rctx="PPT">
                                        <p:cTn id="8" dur="indefinite"/>
                                        <p:tgtEl>
                                          <p:spTgt spid="31"/>
                                        </p:tgtEl>
                                        <p:attrNameLst>
                                          <p:attrName>style.opacity</p:attrName>
                                        </p:attrNameLst>
                                      </p:cBhvr>
                                      <p:to>
                                        <p:strVal val="0.5"/>
                                      </p:to>
                                    </p:set>
                                    <p:animEffect filter="image" prLst="opacity: 0.5">
                                      <p:cBhvr rctx="IE">
                                        <p:cTn id="9" dur="indefinite"/>
                                        <p:tgtEl>
                                          <p:spTgt spid="31"/>
                                        </p:tgtEl>
                                      </p:cBhvr>
                                    </p:animEffect>
                                  </p:childTnLst>
                                </p:cTn>
                              </p:par>
                              <p:par>
                                <p:cTn id="10" presetID="9" presetClass="emph" presetSubtype="0" grpId="0" nodeType="withEffect">
                                  <p:stCondLst>
                                    <p:cond delay="0"/>
                                  </p:stCondLst>
                                  <p:childTnLst>
                                    <p:set>
                                      <p:cBhvr rctx="PPT">
                                        <p:cTn id="11" dur="indefinite"/>
                                        <p:tgtEl>
                                          <p:spTgt spid="30"/>
                                        </p:tgtEl>
                                        <p:attrNameLst>
                                          <p:attrName>style.opacity</p:attrName>
                                        </p:attrNameLst>
                                      </p:cBhvr>
                                      <p:to>
                                        <p:strVal val="0.5"/>
                                      </p:to>
                                    </p:set>
                                    <p:animEffect filter="image" prLst="opacity: 0.5">
                                      <p:cBhvr rctx="IE">
                                        <p:cTn id="12" dur="indefinite"/>
                                        <p:tgtEl>
                                          <p:spTgt spid="30"/>
                                        </p:tgtEl>
                                      </p:cBhvr>
                                    </p:animEffect>
                                  </p:childTnLst>
                                </p:cTn>
                              </p:par>
                              <p:par>
                                <p:cTn id="13" presetID="9" presetClass="emph" presetSubtype="0" grpId="0" nodeType="withEffect">
                                  <p:stCondLst>
                                    <p:cond delay="0"/>
                                  </p:stCondLst>
                                  <p:childTnLst>
                                    <p:set>
                                      <p:cBhvr rctx="PPT">
                                        <p:cTn id="14" dur="indefinite"/>
                                        <p:tgtEl>
                                          <p:spTgt spid="29"/>
                                        </p:tgtEl>
                                        <p:attrNameLst>
                                          <p:attrName>style.opacity</p:attrName>
                                        </p:attrNameLst>
                                      </p:cBhvr>
                                      <p:to>
                                        <p:strVal val="0.5"/>
                                      </p:to>
                                    </p:set>
                                    <p:animEffect filter="image" prLst="opacity: 0.5">
                                      <p:cBhvr rctx="IE">
                                        <p:cTn id="15" dur="indefinite"/>
                                        <p:tgtEl>
                                          <p:spTgt spid="29"/>
                                        </p:tgtEl>
                                      </p:cBhvr>
                                    </p:animEffect>
                                  </p:childTnLst>
                                </p:cTn>
                              </p:par>
                              <p:par>
                                <p:cTn id="16" presetID="9" presetClass="emph" presetSubtype="0" grpId="0" nodeType="withEffect">
                                  <p:stCondLst>
                                    <p:cond delay="0"/>
                                  </p:stCondLst>
                                  <p:childTnLst>
                                    <p:set>
                                      <p:cBhvr rctx="PPT">
                                        <p:cTn id="17" dur="indefinite"/>
                                        <p:tgtEl>
                                          <p:spTgt spid="17"/>
                                        </p:tgtEl>
                                        <p:attrNameLst>
                                          <p:attrName>style.opacity</p:attrName>
                                        </p:attrNameLst>
                                      </p:cBhvr>
                                      <p:to>
                                        <p:strVal val="0.5"/>
                                      </p:to>
                                    </p:set>
                                    <p:animEffect filter="image" prLst="opacity: 0.5">
                                      <p:cBhvr rctx="IE">
                                        <p:cTn id="18" dur="indefinite"/>
                                        <p:tgtEl>
                                          <p:spTgt spid="17"/>
                                        </p:tgtEl>
                                      </p:cBhvr>
                                    </p:animEffect>
                                  </p:childTnLst>
                                </p:cTn>
                              </p:par>
                              <p:par>
                                <p:cTn id="19" presetID="9" presetClass="emph" presetSubtype="0" grpId="0" nodeType="withEffect">
                                  <p:stCondLst>
                                    <p:cond delay="0"/>
                                  </p:stCondLst>
                                  <p:childTnLst>
                                    <p:set>
                                      <p:cBhvr rctx="PPT">
                                        <p:cTn id="20" dur="indefinite"/>
                                        <p:tgtEl>
                                          <p:spTgt spid="24"/>
                                        </p:tgtEl>
                                        <p:attrNameLst>
                                          <p:attrName>style.opacity</p:attrName>
                                        </p:attrNameLst>
                                      </p:cBhvr>
                                      <p:to>
                                        <p:strVal val="0.5"/>
                                      </p:to>
                                    </p:set>
                                    <p:animEffect filter="image" prLst="opacity: 0.5">
                                      <p:cBhvr rctx="IE">
                                        <p:cTn id="21" dur="indefinite"/>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animBg="1"/>
      <p:bldP spid="28" grpId="0" animBg="1"/>
      <p:bldP spid="29" grpId="0" animBg="1"/>
      <p:bldP spid="30"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latin typeface="+mn-lt"/>
              </a:rPr>
              <a:t>Évitez les usurpations d’identité</a:t>
            </a:r>
            <a:endParaRPr lang="fr-FR" dirty="0">
              <a:latin typeface="+mn-lt"/>
            </a:endParaRPr>
          </a:p>
        </p:txBody>
      </p:sp>
      <p:sp>
        <p:nvSpPr>
          <p:cNvPr id="7" name="Rectangle 6"/>
          <p:cNvSpPr/>
          <p:nvPr/>
        </p:nvSpPr>
        <p:spPr>
          <a:xfrm>
            <a:off x="976301" y="1144441"/>
            <a:ext cx="10728425" cy="2631490"/>
          </a:xfrm>
          <a:prstGeom prst="rect">
            <a:avLst/>
          </a:prstGeom>
        </p:spPr>
        <p:txBody>
          <a:bodyPr wrap="square">
            <a:spAutoFit/>
          </a:bodyPr>
          <a:lstStyle/>
          <a:p>
            <a:pPr marL="342900" indent="-342900">
              <a:spcAft>
                <a:spcPts val="1800"/>
              </a:spcAft>
              <a:buFont typeface="Wingdings" panose="05000000000000000000" pitchFamily="2" charset="2"/>
              <a:buChar char="§"/>
            </a:pPr>
            <a:r>
              <a:rPr lang="fr-FR" sz="2400" dirty="0">
                <a:solidFill>
                  <a:srgbClr val="E06F17"/>
                </a:solidFill>
              </a:rPr>
              <a:t>Ne jetez pas vos documents </a:t>
            </a:r>
            <a:r>
              <a:rPr lang="fr-FR" sz="2400" dirty="0">
                <a:solidFill>
                  <a:srgbClr val="203B73"/>
                </a:solidFill>
              </a:rPr>
              <a:t>qui pourraient servir de justificatifs </a:t>
            </a:r>
          </a:p>
          <a:p>
            <a:pPr marL="342900" indent="-342900">
              <a:spcAft>
                <a:spcPts val="1800"/>
              </a:spcAft>
              <a:buFont typeface="Wingdings" panose="05000000000000000000" pitchFamily="2" charset="2"/>
              <a:buChar char="§"/>
            </a:pPr>
            <a:r>
              <a:rPr lang="fr-FR" sz="2400" dirty="0">
                <a:solidFill>
                  <a:srgbClr val="E06F17"/>
                </a:solidFill>
              </a:rPr>
              <a:t>Vérifiez bien le destinataire </a:t>
            </a:r>
            <a:r>
              <a:rPr lang="fr-FR" sz="2400" dirty="0">
                <a:solidFill>
                  <a:srgbClr val="203B73"/>
                </a:solidFill>
              </a:rPr>
              <a:t>à qui vous envoyez des documents </a:t>
            </a:r>
          </a:p>
          <a:p>
            <a:pPr marL="342900" indent="-342900">
              <a:spcAft>
                <a:spcPts val="1800"/>
              </a:spcAft>
              <a:buFont typeface="Wingdings" panose="05000000000000000000" pitchFamily="2" charset="2"/>
              <a:buChar char="§"/>
            </a:pPr>
            <a:r>
              <a:rPr lang="fr-FR" sz="2400" dirty="0">
                <a:solidFill>
                  <a:srgbClr val="E06F17"/>
                </a:solidFill>
              </a:rPr>
              <a:t>Évitez de publier des informations personnelles </a:t>
            </a:r>
            <a:r>
              <a:rPr lang="fr-FR" sz="2400" dirty="0">
                <a:solidFill>
                  <a:srgbClr val="203B73"/>
                </a:solidFill>
              </a:rPr>
              <a:t>sur internet et les réseaux sociaux</a:t>
            </a:r>
          </a:p>
          <a:p>
            <a:pPr marL="342900" indent="-342900">
              <a:spcAft>
                <a:spcPts val="1800"/>
              </a:spcAft>
              <a:buFont typeface="Wingdings" panose="05000000000000000000" pitchFamily="2" charset="2"/>
              <a:buChar char="§"/>
            </a:pPr>
            <a:r>
              <a:rPr lang="fr-FR" sz="2400" dirty="0">
                <a:solidFill>
                  <a:srgbClr val="E06F17"/>
                </a:solidFill>
              </a:rPr>
              <a:t>Marquez les documents </a:t>
            </a:r>
            <a:r>
              <a:rPr lang="fr-FR" sz="2400" dirty="0" smtClean="0">
                <a:solidFill>
                  <a:srgbClr val="E06F17"/>
                </a:solidFill>
              </a:rPr>
              <a:t>que vous transmettez </a:t>
            </a:r>
            <a:r>
              <a:rPr lang="fr-FR" sz="2400" dirty="0">
                <a:solidFill>
                  <a:srgbClr val="203B73"/>
                </a:solidFill>
              </a:rPr>
              <a:t>en indiquant l’usage pour lequel vous les transmettez</a:t>
            </a:r>
          </a:p>
        </p:txBody>
      </p:sp>
      <p:sp>
        <p:nvSpPr>
          <p:cNvPr id="2" name="Rectangle 1"/>
          <p:cNvSpPr/>
          <p:nvPr/>
        </p:nvSpPr>
        <p:spPr>
          <a:xfrm>
            <a:off x="1223444" y="4622677"/>
            <a:ext cx="4572000" cy="1323439"/>
          </a:xfrm>
          <a:prstGeom prst="rect">
            <a:avLst/>
          </a:prstGeom>
        </p:spPr>
        <p:txBody>
          <a:bodyPr>
            <a:spAutoFit/>
          </a:bodyPr>
          <a:lstStyle/>
          <a:p>
            <a:pPr lvl="1">
              <a:spcAft>
                <a:spcPts val="1800"/>
              </a:spcAft>
            </a:pPr>
            <a:r>
              <a:rPr lang="fr-FR" sz="2000" dirty="0">
                <a:solidFill>
                  <a:srgbClr val="203B73"/>
                </a:solidFill>
              </a:rPr>
              <a:t>Pour le marquage des documents, le service </a:t>
            </a:r>
            <a:r>
              <a:rPr lang="fr-FR" sz="2000" b="1" dirty="0">
                <a:solidFill>
                  <a:srgbClr val="203B73"/>
                </a:solidFill>
              </a:rPr>
              <a:t>filigrane.beta.gouv.fr </a:t>
            </a:r>
            <a:r>
              <a:rPr lang="fr-FR" sz="2000" dirty="0">
                <a:solidFill>
                  <a:srgbClr val="203B73"/>
                </a:solidFill>
              </a:rPr>
              <a:t>permet d’insérer un filigrane dans votre pièce d’identité ou tout autre document</a:t>
            </a:r>
          </a:p>
        </p:txBody>
      </p:sp>
      <p:pic>
        <p:nvPicPr>
          <p:cNvPr id="1026" name="Picture 2" descr="https://beta.gouv.fr/img/startups/filigra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7017" y="4046612"/>
            <a:ext cx="4249423" cy="269475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avec flèche 8"/>
          <p:cNvCxnSpPr>
            <a:stCxn id="2" idx="2"/>
          </p:cNvCxnSpPr>
          <p:nvPr/>
        </p:nvCxnSpPr>
        <p:spPr>
          <a:xfrm rot="16200000" flipH="1">
            <a:off x="4614590" y="4840970"/>
            <a:ext cx="620779" cy="2831068"/>
          </a:xfrm>
          <a:prstGeom prst="curvedConnector2">
            <a:avLst/>
          </a:prstGeom>
          <a:noFill/>
          <a:ln>
            <a:solidFill>
              <a:srgbClr val="CA2260"/>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5" name="Rectangle 14"/>
          <p:cNvSpPr/>
          <p:nvPr/>
        </p:nvSpPr>
        <p:spPr>
          <a:xfrm>
            <a:off x="1804773" y="6135131"/>
            <a:ext cx="3165610" cy="338554"/>
          </a:xfrm>
          <a:prstGeom prst="rect">
            <a:avLst/>
          </a:prstGeom>
        </p:spPr>
        <p:txBody>
          <a:bodyPr wrap="none">
            <a:spAutoFit/>
          </a:bodyPr>
          <a:lstStyle/>
          <a:p>
            <a:r>
              <a:rPr lang="fr-FR" sz="1600" i="1" dirty="0">
                <a:solidFill>
                  <a:srgbClr val="203B73"/>
                </a:solidFill>
              </a:rPr>
              <a:t>Source image : https://beta.gouv.fr/</a:t>
            </a:r>
          </a:p>
        </p:txBody>
      </p:sp>
      <p:sp>
        <p:nvSpPr>
          <p:cNvPr id="16" name="Rectangle à coins arrondis 15"/>
          <p:cNvSpPr/>
          <p:nvPr/>
        </p:nvSpPr>
        <p:spPr>
          <a:xfrm rot="18881434">
            <a:off x="5835297" y="5158659"/>
            <a:ext cx="3529034" cy="311190"/>
          </a:xfrm>
          <a:prstGeom prst="roundRect">
            <a:avLst/>
          </a:prstGeom>
          <a:noFill/>
          <a:ln>
            <a:solidFill>
              <a:srgbClr val="CA22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793" y="2010296"/>
            <a:ext cx="698623" cy="698623"/>
          </a:xfrm>
          <a:prstGeom prst="rect">
            <a:avLst/>
          </a:prstGeom>
        </p:spPr>
      </p:pic>
    </p:spTree>
    <p:extLst>
      <p:ext uri="{BB962C8B-B14F-4D97-AF65-F5344CB8AC3E}">
        <p14:creationId xmlns:p14="http://schemas.microsoft.com/office/powerpoint/2010/main" val="367139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7648" y="1680966"/>
            <a:ext cx="1922113" cy="1922113"/>
          </a:xfrm>
          <a:prstGeom prst="rect">
            <a:avLst/>
          </a:prstGeom>
          <a:ln>
            <a:noFill/>
          </a:ln>
        </p:spPr>
      </p:pic>
      <p:sp>
        <p:nvSpPr>
          <p:cNvPr id="23" name="Titre 22"/>
          <p:cNvSpPr>
            <a:spLocks noGrp="1"/>
          </p:cNvSpPr>
          <p:nvPr>
            <p:ph type="title"/>
          </p:nvPr>
        </p:nvSpPr>
        <p:spPr/>
        <p:txBody>
          <a:bodyPr/>
          <a:lstStyle/>
          <a:p>
            <a:endParaRPr lang="fr-FR" dirty="0"/>
          </a:p>
        </p:txBody>
      </p:sp>
      <p:sp>
        <p:nvSpPr>
          <p:cNvPr id="16" name="Rectangle à coins arrondis 15"/>
          <p:cNvSpPr/>
          <p:nvPr/>
        </p:nvSpPr>
        <p:spPr>
          <a:xfrm>
            <a:off x="5063364" y="900138"/>
            <a:ext cx="6087245" cy="1160710"/>
          </a:xfrm>
          <a:prstGeom prst="wedgeRoundRectCallout">
            <a:avLst>
              <a:gd name="adj1" fmla="val -49162"/>
              <a:gd name="adj2" fmla="val 130241"/>
              <a:gd name="adj3" fmla="val 16667"/>
            </a:avLst>
          </a:prstGeom>
          <a:solidFill>
            <a:srgbClr val="E06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t>Le chèque que j’ai accepté d’encaisser était un chèque volé !</a:t>
            </a:r>
            <a:endParaRPr lang="fr-FR" sz="3200" dirty="0"/>
          </a:p>
        </p:txBody>
      </p:sp>
      <p:sp>
        <p:nvSpPr>
          <p:cNvPr id="17" name="Rectangle à coins arrondis 16"/>
          <p:cNvSpPr/>
          <p:nvPr/>
        </p:nvSpPr>
        <p:spPr>
          <a:xfrm>
            <a:off x="7392144" y="4365104"/>
            <a:ext cx="2520280" cy="576064"/>
          </a:xfrm>
          <a:prstGeom prst="roundRect">
            <a:avLst/>
          </a:prstGeom>
          <a:solidFill>
            <a:srgbClr val="CB2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Fraude aux moyens de paiement</a:t>
            </a:r>
            <a:endParaRPr lang="fr-FR" b="1" dirty="0"/>
          </a:p>
        </p:txBody>
      </p:sp>
      <p:sp>
        <p:nvSpPr>
          <p:cNvPr id="28" name="Rectangle à coins arrondis 27"/>
          <p:cNvSpPr/>
          <p:nvPr/>
        </p:nvSpPr>
        <p:spPr>
          <a:xfrm>
            <a:off x="7392144" y="5142511"/>
            <a:ext cx="2520280" cy="576064"/>
          </a:xfrm>
          <a:prstGeom prst="roundRect">
            <a:avLst/>
          </a:prstGeom>
          <a:solidFill>
            <a:srgbClr val="E06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Escroquerie au faux QR code</a:t>
            </a:r>
          </a:p>
        </p:txBody>
      </p:sp>
      <p:sp>
        <p:nvSpPr>
          <p:cNvPr id="29" name="Rectangle à coins arrondis 28"/>
          <p:cNvSpPr/>
          <p:nvPr/>
        </p:nvSpPr>
        <p:spPr>
          <a:xfrm>
            <a:off x="1817391" y="5142511"/>
            <a:ext cx="2520280" cy="576064"/>
          </a:xfrm>
          <a:prstGeom prst="roundRect">
            <a:avLst/>
          </a:prstGeom>
          <a:solidFill>
            <a:srgbClr val="223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Usurpation d’identité</a:t>
            </a:r>
            <a:endParaRPr lang="fr-FR" b="1" dirty="0"/>
          </a:p>
        </p:txBody>
      </p:sp>
      <p:sp>
        <p:nvSpPr>
          <p:cNvPr id="30" name="Rectangle à coins arrondis 29"/>
          <p:cNvSpPr/>
          <p:nvPr/>
        </p:nvSpPr>
        <p:spPr>
          <a:xfrm>
            <a:off x="4544882" y="5154512"/>
            <a:ext cx="2520280" cy="576064"/>
          </a:xfrm>
          <a:prstGeom prst="roundRect">
            <a:avLst/>
          </a:prstGeom>
          <a:solidFill>
            <a:srgbClr val="CB2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Arnaque à l’épargne</a:t>
            </a:r>
            <a:endParaRPr lang="fr-FR" b="1" dirty="0"/>
          </a:p>
        </p:txBody>
      </p:sp>
      <p:sp>
        <p:nvSpPr>
          <p:cNvPr id="31" name="Rectangle à coins arrondis 30"/>
          <p:cNvSpPr/>
          <p:nvPr/>
        </p:nvSpPr>
        <p:spPr>
          <a:xfrm>
            <a:off x="4544882" y="4365104"/>
            <a:ext cx="2520280" cy="576064"/>
          </a:xfrm>
          <a:prstGeom prst="roundRect">
            <a:avLst/>
          </a:prstGeom>
          <a:solidFill>
            <a:srgbClr val="223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Arnaque à la mule</a:t>
            </a:r>
            <a:endParaRPr lang="fr-FR" b="1" dirty="0"/>
          </a:p>
        </p:txBody>
      </p:sp>
      <p:sp>
        <p:nvSpPr>
          <p:cNvPr id="32" name="Rectangle à coins arrondis 31"/>
          <p:cNvSpPr/>
          <p:nvPr/>
        </p:nvSpPr>
        <p:spPr>
          <a:xfrm>
            <a:off x="1817391" y="4365104"/>
            <a:ext cx="2520280" cy="576064"/>
          </a:xfrm>
          <a:prstGeom prst="roundRect">
            <a:avLst/>
          </a:prstGeom>
          <a:solidFill>
            <a:srgbClr val="E06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Arnaque au faux conseiller bancaire</a:t>
            </a:r>
            <a:endParaRPr lang="fr-FR" b="1" dirty="0"/>
          </a:p>
        </p:txBody>
      </p:sp>
    </p:spTree>
    <p:extLst>
      <p:ext uri="{BB962C8B-B14F-4D97-AF65-F5344CB8AC3E}">
        <p14:creationId xmlns:p14="http://schemas.microsoft.com/office/powerpoint/2010/main" val="40452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66667E-6 -2.22222E-6 L 0.33698 -0.34653 " pathEditMode="relative" rAng="0" ptsTypes="AA">
                                      <p:cBhvr>
                                        <p:cTn id="10" dur="2000" fill="hold"/>
                                        <p:tgtEl>
                                          <p:spTgt spid="31"/>
                                        </p:tgtEl>
                                        <p:attrNameLst>
                                          <p:attrName>ppt_x</p:attrName>
                                          <p:attrName>ppt_y</p:attrName>
                                        </p:attrNameLst>
                                      </p:cBhvr>
                                      <p:rCtr x="16849" y="-17338"/>
                                    </p:animMotion>
                                  </p:childTnLst>
                                </p:cTn>
                              </p:par>
                              <p:par>
                                <p:cTn id="11" presetID="9" presetClass="emph" presetSubtype="0" grpId="0" nodeType="withEffect">
                                  <p:stCondLst>
                                    <p:cond delay="0"/>
                                  </p:stCondLst>
                                  <p:childTnLst>
                                    <p:set>
                                      <p:cBhvr rctx="PPT">
                                        <p:cTn id="12" dur="indefinite"/>
                                        <p:tgtEl>
                                          <p:spTgt spid="32"/>
                                        </p:tgtEl>
                                        <p:attrNameLst>
                                          <p:attrName>style.opacity</p:attrName>
                                        </p:attrNameLst>
                                      </p:cBhvr>
                                      <p:to>
                                        <p:strVal val="0.5"/>
                                      </p:to>
                                    </p:set>
                                    <p:animEffect filter="image" prLst="opacity: 0.5">
                                      <p:cBhvr rctx="IE">
                                        <p:cTn id="13" dur="indefinite"/>
                                        <p:tgtEl>
                                          <p:spTgt spid="32"/>
                                        </p:tgtEl>
                                      </p:cBhvr>
                                    </p:animEffect>
                                  </p:childTnLst>
                                </p:cTn>
                              </p:par>
                              <p:par>
                                <p:cTn id="14" presetID="9" presetClass="emph" presetSubtype="0" grpId="0" nodeType="withEffect">
                                  <p:stCondLst>
                                    <p:cond delay="0"/>
                                  </p:stCondLst>
                                  <p:childTnLst>
                                    <p:set>
                                      <p:cBhvr rctx="PPT">
                                        <p:cTn id="15" dur="indefinite"/>
                                        <p:tgtEl>
                                          <p:spTgt spid="29"/>
                                        </p:tgtEl>
                                        <p:attrNameLst>
                                          <p:attrName>style.opacity</p:attrName>
                                        </p:attrNameLst>
                                      </p:cBhvr>
                                      <p:to>
                                        <p:strVal val="0.5"/>
                                      </p:to>
                                    </p:set>
                                    <p:animEffect filter="image" prLst="opacity: 0.5">
                                      <p:cBhvr rctx="IE">
                                        <p:cTn id="16" dur="indefinite"/>
                                        <p:tgtEl>
                                          <p:spTgt spid="29"/>
                                        </p:tgtEl>
                                      </p:cBhvr>
                                    </p:animEffect>
                                  </p:childTnLst>
                                </p:cTn>
                              </p:par>
                              <p:par>
                                <p:cTn id="17" presetID="9" presetClass="emph" presetSubtype="0" grpId="0" nodeType="withEffect">
                                  <p:stCondLst>
                                    <p:cond delay="0"/>
                                  </p:stCondLst>
                                  <p:childTnLst>
                                    <p:set>
                                      <p:cBhvr rctx="PPT">
                                        <p:cTn id="18" dur="indefinite"/>
                                        <p:tgtEl>
                                          <p:spTgt spid="30"/>
                                        </p:tgtEl>
                                        <p:attrNameLst>
                                          <p:attrName>style.opacity</p:attrName>
                                        </p:attrNameLst>
                                      </p:cBhvr>
                                      <p:to>
                                        <p:strVal val="0.5"/>
                                      </p:to>
                                    </p:set>
                                    <p:animEffect filter="image" prLst="opacity: 0.5">
                                      <p:cBhvr rctx="IE">
                                        <p:cTn id="19" dur="indefinite"/>
                                        <p:tgtEl>
                                          <p:spTgt spid="30"/>
                                        </p:tgtEl>
                                      </p:cBhvr>
                                    </p:animEffect>
                                  </p:childTnLst>
                                </p:cTn>
                              </p:par>
                              <p:par>
                                <p:cTn id="20" presetID="9" presetClass="emph" presetSubtype="0" grpId="0" nodeType="withEffect">
                                  <p:stCondLst>
                                    <p:cond delay="0"/>
                                  </p:stCondLst>
                                  <p:childTnLst>
                                    <p:set>
                                      <p:cBhvr rctx="PPT">
                                        <p:cTn id="21" dur="indefinite"/>
                                        <p:tgtEl>
                                          <p:spTgt spid="28"/>
                                        </p:tgtEl>
                                        <p:attrNameLst>
                                          <p:attrName>style.opacity</p:attrName>
                                        </p:attrNameLst>
                                      </p:cBhvr>
                                      <p:to>
                                        <p:strVal val="0.5"/>
                                      </p:to>
                                    </p:set>
                                    <p:animEffect filter="image" prLst="opacity: 0.5">
                                      <p:cBhvr rctx="IE">
                                        <p:cTn id="22" dur="indefinite"/>
                                        <p:tgtEl>
                                          <p:spTgt spid="28"/>
                                        </p:tgtEl>
                                      </p:cBhvr>
                                    </p:animEffect>
                                  </p:childTnLst>
                                </p:cTn>
                              </p:par>
                              <p:par>
                                <p:cTn id="23" presetID="9" presetClass="emph" presetSubtype="0" grpId="0" nodeType="withEffect">
                                  <p:stCondLst>
                                    <p:cond delay="0"/>
                                  </p:stCondLst>
                                  <p:childTnLst>
                                    <p:set>
                                      <p:cBhvr rctx="PPT">
                                        <p:cTn id="24" dur="indefinite"/>
                                        <p:tgtEl>
                                          <p:spTgt spid="17"/>
                                        </p:tgtEl>
                                        <p:attrNameLst>
                                          <p:attrName>style.opacity</p:attrName>
                                        </p:attrNameLst>
                                      </p:cBhvr>
                                      <p:to>
                                        <p:strVal val="0.5"/>
                                      </p:to>
                                    </p:set>
                                    <p:animEffect filter="image" prLst="opacity: 0.5">
                                      <p:cBhvr rctx="IE">
                                        <p:cTn id="25" dur="indefinite"/>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8" grpId="0" animBg="1"/>
      <p:bldP spid="29" grpId="0" animBg="1"/>
      <p:bldP spid="30" grpId="0" animBg="1"/>
      <p:bldP spid="31"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Évitez l’arnaque à la mule</a:t>
            </a:r>
            <a:endParaRPr lang="fr-FR" dirty="0"/>
          </a:p>
        </p:txBody>
      </p:sp>
      <p:sp>
        <p:nvSpPr>
          <p:cNvPr id="3" name="Rectangle 2"/>
          <p:cNvSpPr/>
          <p:nvPr/>
        </p:nvSpPr>
        <p:spPr>
          <a:xfrm>
            <a:off x="1991544" y="4636266"/>
            <a:ext cx="8784976" cy="1077218"/>
          </a:xfrm>
          <a:prstGeom prst="rect">
            <a:avLst/>
          </a:prstGeom>
        </p:spPr>
        <p:txBody>
          <a:bodyPr wrap="square">
            <a:spAutoFit/>
          </a:bodyPr>
          <a:lstStyle/>
          <a:p>
            <a:pPr lvl="0">
              <a:spcAft>
                <a:spcPts val="1200"/>
              </a:spcAft>
            </a:pPr>
            <a:r>
              <a:rPr lang="fr-FR" sz="3200" b="1" dirty="0" smtClean="0">
                <a:solidFill>
                  <a:srgbClr val="203B73"/>
                </a:solidFill>
                <a:latin typeface="Arial" panose="020B0604020202020204" pitchFamily="34" charset="0"/>
                <a:cs typeface="Arial" panose="020B0604020202020204" pitchFamily="34" charset="0"/>
              </a:rPr>
              <a:t>N’acceptez </a:t>
            </a:r>
            <a:r>
              <a:rPr lang="fr-FR" sz="3200" b="1" dirty="0" smtClean="0">
                <a:solidFill>
                  <a:srgbClr val="CA2260"/>
                </a:solidFill>
                <a:latin typeface="Arial" panose="020B0604020202020204" pitchFamily="34" charset="0"/>
                <a:cs typeface="Arial" panose="020B0604020202020204" pitchFamily="34" charset="0"/>
              </a:rPr>
              <a:t>jamais</a:t>
            </a:r>
            <a:r>
              <a:rPr lang="fr-FR" sz="3200" b="1" dirty="0" smtClean="0">
                <a:solidFill>
                  <a:srgbClr val="203B73"/>
                </a:solidFill>
                <a:latin typeface="Arial" panose="020B0604020202020204" pitchFamily="34" charset="0"/>
                <a:cs typeface="Arial" panose="020B0604020202020204" pitchFamily="34" charset="0"/>
              </a:rPr>
              <a:t> d’encaisser un chèque pour le compte d’une autre personne</a:t>
            </a:r>
            <a:endParaRPr lang="fr-FR" sz="3200" b="1" dirty="0">
              <a:solidFill>
                <a:srgbClr val="203B73"/>
              </a:solidFill>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400" y="4641448"/>
            <a:ext cx="1075477" cy="1075477"/>
          </a:xfrm>
          <a:prstGeom prst="rect">
            <a:avLst/>
          </a:prstGeom>
        </p:spPr>
      </p:pic>
      <p:sp>
        <p:nvSpPr>
          <p:cNvPr id="5" name="Rectangle 4"/>
          <p:cNvSpPr/>
          <p:nvPr/>
        </p:nvSpPr>
        <p:spPr>
          <a:xfrm>
            <a:off x="955441" y="1340768"/>
            <a:ext cx="10229866" cy="2616101"/>
          </a:xfrm>
          <a:prstGeom prst="rect">
            <a:avLst/>
          </a:prstGeom>
        </p:spPr>
        <p:txBody>
          <a:bodyPr wrap="square">
            <a:spAutoFit/>
          </a:bodyPr>
          <a:lstStyle/>
          <a:p>
            <a:pPr>
              <a:spcAft>
                <a:spcPts val="1200"/>
              </a:spcAft>
              <a:buClr>
                <a:srgbClr val="203B73"/>
              </a:buClr>
            </a:pPr>
            <a:r>
              <a:rPr lang="fr-FR" sz="2800" dirty="0" smtClean="0">
                <a:solidFill>
                  <a:srgbClr val="203B73"/>
                </a:solidFill>
                <a:latin typeface="Arial" panose="020B0604020202020204" pitchFamily="34" charset="0"/>
                <a:cs typeface="Arial" panose="020B0604020202020204" pitchFamily="34" charset="0"/>
              </a:rPr>
              <a:t>De </a:t>
            </a:r>
            <a:r>
              <a:rPr lang="fr-FR" sz="2800" b="1" dirty="0" smtClean="0">
                <a:solidFill>
                  <a:srgbClr val="CB2361"/>
                </a:solidFill>
                <a:latin typeface="Arial" panose="020B0604020202020204" pitchFamily="34" charset="0"/>
                <a:cs typeface="Arial" panose="020B0604020202020204" pitchFamily="34" charset="0"/>
              </a:rPr>
              <a:t>nombreuses victimes potentielles </a:t>
            </a:r>
            <a:r>
              <a:rPr lang="fr-FR" sz="2800" dirty="0" smtClean="0">
                <a:solidFill>
                  <a:srgbClr val="203B73"/>
                </a:solidFill>
                <a:latin typeface="Arial" panose="020B0604020202020204" pitchFamily="34" charset="0"/>
                <a:cs typeface="Arial" panose="020B0604020202020204" pitchFamily="34" charset="0"/>
              </a:rPr>
              <a:t>:</a:t>
            </a:r>
          </a:p>
          <a:p>
            <a:pPr marL="342900" indent="-342900">
              <a:spcAft>
                <a:spcPts val="1200"/>
              </a:spcAft>
              <a:buClr>
                <a:srgbClr val="203B73"/>
              </a:buClr>
              <a:buFont typeface="Arial" panose="020B0604020202020204" pitchFamily="34" charset="0"/>
              <a:buChar char="•"/>
            </a:pPr>
            <a:r>
              <a:rPr lang="fr-FR" sz="2400" dirty="0" smtClean="0">
                <a:solidFill>
                  <a:srgbClr val="203B73"/>
                </a:solidFill>
                <a:latin typeface="Arial" panose="020B0604020202020204" pitchFamily="34" charset="0"/>
                <a:cs typeface="Arial" panose="020B0604020202020204" pitchFamily="34" charset="0"/>
              </a:rPr>
              <a:t>Les </a:t>
            </a:r>
            <a:r>
              <a:rPr lang="fr-FR" sz="2400" dirty="0">
                <a:solidFill>
                  <a:srgbClr val="203B73"/>
                </a:solidFill>
                <a:latin typeface="Arial" panose="020B0604020202020204" pitchFamily="34" charset="0"/>
                <a:cs typeface="Arial" panose="020B0604020202020204" pitchFamily="34" charset="0"/>
              </a:rPr>
              <a:t>personnes attirées par des </a:t>
            </a:r>
            <a:r>
              <a:rPr lang="fr-FR" sz="2400" b="1" dirty="0">
                <a:solidFill>
                  <a:srgbClr val="E06F17"/>
                </a:solidFill>
                <a:latin typeface="Arial" panose="020B0604020202020204" pitchFamily="34" charset="0"/>
                <a:cs typeface="Arial" panose="020B0604020202020204" pitchFamily="34" charset="0"/>
              </a:rPr>
              <a:t>promesses d’argent simple et rapide</a:t>
            </a:r>
          </a:p>
          <a:p>
            <a:pPr marL="342900" indent="-342900">
              <a:spcAft>
                <a:spcPts val="1200"/>
              </a:spcAft>
              <a:buClr>
                <a:srgbClr val="203B73"/>
              </a:buClr>
              <a:buFont typeface="Arial" panose="020B0604020202020204" pitchFamily="34" charset="0"/>
              <a:buChar char="•"/>
            </a:pPr>
            <a:r>
              <a:rPr lang="fr-FR" sz="2400" dirty="0">
                <a:solidFill>
                  <a:srgbClr val="203B73"/>
                </a:solidFill>
                <a:latin typeface="Arial" panose="020B0604020202020204" pitchFamily="34" charset="0"/>
                <a:cs typeface="Arial" panose="020B0604020202020204" pitchFamily="34" charset="0"/>
              </a:rPr>
              <a:t>Les personnes victimes</a:t>
            </a:r>
            <a:r>
              <a:rPr lang="fr-FR" sz="2400" b="1" dirty="0">
                <a:solidFill>
                  <a:srgbClr val="E06F17"/>
                </a:solidFill>
                <a:latin typeface="Arial" panose="020B0604020202020204" pitchFamily="34" charset="0"/>
                <a:cs typeface="Arial" panose="020B0604020202020204" pitchFamily="34" charset="0"/>
              </a:rPr>
              <a:t> de chantage affectif ou </a:t>
            </a:r>
            <a:r>
              <a:rPr lang="fr-FR" sz="2400" b="1" dirty="0" smtClean="0">
                <a:solidFill>
                  <a:srgbClr val="E06F17"/>
                </a:solidFill>
                <a:latin typeface="Arial" panose="020B0604020202020204" pitchFamily="34" charset="0"/>
                <a:cs typeface="Arial" panose="020B0604020202020204" pitchFamily="34" charset="0"/>
              </a:rPr>
              <a:t>amoureux</a:t>
            </a:r>
          </a:p>
          <a:p>
            <a:pPr marL="342900" indent="-342900">
              <a:spcAft>
                <a:spcPts val="1200"/>
              </a:spcAft>
              <a:buClr>
                <a:srgbClr val="203B73"/>
              </a:buClr>
              <a:buFont typeface="Arial" panose="020B0604020202020204" pitchFamily="34" charset="0"/>
              <a:buChar char="•"/>
            </a:pPr>
            <a:r>
              <a:rPr lang="fr-FR" sz="2400" dirty="0">
                <a:solidFill>
                  <a:srgbClr val="203B73"/>
                </a:solidFill>
                <a:latin typeface="Arial" panose="020B0604020202020204" pitchFamily="34" charset="0"/>
                <a:cs typeface="Arial" panose="020B0604020202020204" pitchFamily="34" charset="0"/>
              </a:rPr>
              <a:t>Les personnes victimes</a:t>
            </a:r>
            <a:r>
              <a:rPr lang="fr-FR" sz="2400" b="1" dirty="0">
                <a:solidFill>
                  <a:srgbClr val="E06F17"/>
                </a:solidFill>
                <a:latin typeface="Arial" panose="020B0604020202020204" pitchFamily="34" charset="0"/>
                <a:cs typeface="Arial" panose="020B0604020202020204" pitchFamily="34" charset="0"/>
              </a:rPr>
              <a:t> </a:t>
            </a:r>
            <a:r>
              <a:rPr lang="fr-FR" sz="2400" b="1" dirty="0" smtClean="0">
                <a:solidFill>
                  <a:srgbClr val="E06F17"/>
                </a:solidFill>
                <a:latin typeface="Arial" panose="020B0604020202020204" pitchFamily="34" charset="0"/>
                <a:cs typeface="Arial" panose="020B0604020202020204" pitchFamily="34" charset="0"/>
              </a:rPr>
              <a:t>d’arnaque à l’embauche</a:t>
            </a:r>
            <a:endParaRPr lang="fr-FR" sz="2400" b="1" dirty="0">
              <a:solidFill>
                <a:srgbClr val="E06F17"/>
              </a:solidFill>
              <a:latin typeface="Arial" panose="020B0604020202020204" pitchFamily="34" charset="0"/>
              <a:cs typeface="Arial" panose="020B0604020202020204" pitchFamily="34" charset="0"/>
            </a:endParaRPr>
          </a:p>
          <a:p>
            <a:pPr marL="342900" indent="-342900">
              <a:spcAft>
                <a:spcPts val="1200"/>
              </a:spcAft>
              <a:buClr>
                <a:srgbClr val="203B73"/>
              </a:buClr>
              <a:buFont typeface="Arial" panose="020B0604020202020204" pitchFamily="34" charset="0"/>
              <a:buChar char="•"/>
            </a:pPr>
            <a:r>
              <a:rPr lang="fr-FR" sz="2400" dirty="0">
                <a:solidFill>
                  <a:srgbClr val="203B73"/>
                </a:solidFill>
                <a:latin typeface="Arial" panose="020B0604020202020204" pitchFamily="34" charset="0"/>
                <a:cs typeface="Arial" panose="020B0604020202020204" pitchFamily="34" charset="0"/>
              </a:rPr>
              <a:t>Les vendeurs </a:t>
            </a:r>
            <a:r>
              <a:rPr lang="fr-FR" sz="2400" b="1" dirty="0" smtClean="0">
                <a:solidFill>
                  <a:srgbClr val="E06F17"/>
                </a:solidFill>
                <a:latin typeface="Arial" panose="020B0604020202020204" pitchFamily="34" charset="0"/>
                <a:cs typeface="Arial" panose="020B0604020202020204" pitchFamily="34" charset="0"/>
              </a:rPr>
              <a:t>sur les sites de vente entre particuliers</a:t>
            </a:r>
            <a:endParaRPr lang="fr-FR" sz="2400" dirty="0">
              <a:solidFill>
                <a:srgbClr val="203B7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703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7648" y="1680966"/>
            <a:ext cx="1922113" cy="1922113"/>
          </a:xfrm>
          <a:prstGeom prst="rect">
            <a:avLst/>
          </a:prstGeom>
          <a:ln>
            <a:noFill/>
          </a:ln>
        </p:spPr>
      </p:pic>
      <p:sp>
        <p:nvSpPr>
          <p:cNvPr id="23" name="Titre 22"/>
          <p:cNvSpPr>
            <a:spLocks noGrp="1"/>
          </p:cNvSpPr>
          <p:nvPr>
            <p:ph type="title"/>
          </p:nvPr>
        </p:nvSpPr>
        <p:spPr/>
        <p:txBody>
          <a:bodyPr/>
          <a:lstStyle/>
          <a:p>
            <a:endParaRPr lang="fr-FR" dirty="0"/>
          </a:p>
        </p:txBody>
      </p:sp>
      <p:sp>
        <p:nvSpPr>
          <p:cNvPr id="16" name="Rectangle à coins arrondis 15"/>
          <p:cNvSpPr/>
          <p:nvPr/>
        </p:nvSpPr>
        <p:spPr>
          <a:xfrm>
            <a:off x="5063364" y="900138"/>
            <a:ext cx="6087245" cy="1016693"/>
          </a:xfrm>
          <a:prstGeom prst="wedgeRoundRectCallout">
            <a:avLst>
              <a:gd name="adj1" fmla="val -52448"/>
              <a:gd name="adj2" fmla="val 121809"/>
              <a:gd name="adj3" fmla="val 16667"/>
            </a:avLst>
          </a:prstGeom>
          <a:solidFill>
            <a:srgbClr val="CB2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t>La banque m’a pourtant demandé de le valider, ce virement !</a:t>
            </a:r>
            <a:endParaRPr lang="fr-FR" sz="3200" dirty="0"/>
          </a:p>
        </p:txBody>
      </p:sp>
      <p:sp>
        <p:nvSpPr>
          <p:cNvPr id="17" name="Rectangle à coins arrondis 16"/>
          <p:cNvSpPr/>
          <p:nvPr/>
        </p:nvSpPr>
        <p:spPr>
          <a:xfrm>
            <a:off x="7392144" y="4365104"/>
            <a:ext cx="2520280" cy="576064"/>
          </a:xfrm>
          <a:prstGeom prst="roundRect">
            <a:avLst/>
          </a:prstGeom>
          <a:solidFill>
            <a:srgbClr val="CB2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Fraude aux moyens de paiement</a:t>
            </a:r>
            <a:endParaRPr lang="fr-FR" b="1" dirty="0"/>
          </a:p>
        </p:txBody>
      </p:sp>
      <p:sp>
        <p:nvSpPr>
          <p:cNvPr id="28" name="Rectangle à coins arrondis 27"/>
          <p:cNvSpPr/>
          <p:nvPr/>
        </p:nvSpPr>
        <p:spPr>
          <a:xfrm>
            <a:off x="7392144" y="5142511"/>
            <a:ext cx="2520280" cy="576064"/>
          </a:xfrm>
          <a:prstGeom prst="roundRect">
            <a:avLst/>
          </a:prstGeom>
          <a:solidFill>
            <a:srgbClr val="E06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Escroquerie au faux QR code</a:t>
            </a:r>
          </a:p>
        </p:txBody>
      </p:sp>
      <p:sp>
        <p:nvSpPr>
          <p:cNvPr id="29" name="Rectangle à coins arrondis 28"/>
          <p:cNvSpPr/>
          <p:nvPr/>
        </p:nvSpPr>
        <p:spPr>
          <a:xfrm>
            <a:off x="1817391" y="5142511"/>
            <a:ext cx="2520280" cy="576064"/>
          </a:xfrm>
          <a:prstGeom prst="roundRect">
            <a:avLst/>
          </a:prstGeom>
          <a:solidFill>
            <a:srgbClr val="223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Usurpation d’identité</a:t>
            </a:r>
            <a:endParaRPr lang="fr-FR" b="1" dirty="0"/>
          </a:p>
        </p:txBody>
      </p:sp>
      <p:sp>
        <p:nvSpPr>
          <p:cNvPr id="30" name="Rectangle à coins arrondis 29"/>
          <p:cNvSpPr/>
          <p:nvPr/>
        </p:nvSpPr>
        <p:spPr>
          <a:xfrm>
            <a:off x="4544882" y="5154512"/>
            <a:ext cx="2520280" cy="576064"/>
          </a:xfrm>
          <a:prstGeom prst="roundRect">
            <a:avLst/>
          </a:prstGeom>
          <a:solidFill>
            <a:srgbClr val="CB2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Arnaque à l’épargne</a:t>
            </a:r>
            <a:endParaRPr lang="fr-FR" b="1" dirty="0"/>
          </a:p>
        </p:txBody>
      </p:sp>
      <p:sp>
        <p:nvSpPr>
          <p:cNvPr id="31" name="Rectangle à coins arrondis 30"/>
          <p:cNvSpPr/>
          <p:nvPr/>
        </p:nvSpPr>
        <p:spPr>
          <a:xfrm>
            <a:off x="4544882" y="4365104"/>
            <a:ext cx="2520280" cy="576064"/>
          </a:xfrm>
          <a:prstGeom prst="roundRect">
            <a:avLst/>
          </a:prstGeom>
          <a:solidFill>
            <a:srgbClr val="223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Arnaque à la mule</a:t>
            </a:r>
            <a:endParaRPr lang="fr-FR" b="1" dirty="0"/>
          </a:p>
        </p:txBody>
      </p:sp>
      <p:sp>
        <p:nvSpPr>
          <p:cNvPr id="32" name="Rectangle à coins arrondis 31"/>
          <p:cNvSpPr/>
          <p:nvPr/>
        </p:nvSpPr>
        <p:spPr>
          <a:xfrm>
            <a:off x="1817391" y="4365104"/>
            <a:ext cx="2520280" cy="576064"/>
          </a:xfrm>
          <a:prstGeom prst="roundRect">
            <a:avLst/>
          </a:prstGeom>
          <a:solidFill>
            <a:srgbClr val="E06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Arnaque au faux conseiller bancaire</a:t>
            </a:r>
            <a:endParaRPr lang="fr-FR" b="1" dirty="0"/>
          </a:p>
        </p:txBody>
      </p:sp>
    </p:spTree>
    <p:extLst>
      <p:ext uri="{BB962C8B-B14F-4D97-AF65-F5344CB8AC3E}">
        <p14:creationId xmlns:p14="http://schemas.microsoft.com/office/powerpoint/2010/main" val="123706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45833E-6 2.22222E-6 L 0.56393 -0.35209 " pathEditMode="relative" rAng="0" ptsTypes="AA">
                                      <p:cBhvr>
                                        <p:cTn id="6" dur="2000" fill="hold"/>
                                        <p:tgtEl>
                                          <p:spTgt spid="32"/>
                                        </p:tgtEl>
                                        <p:attrNameLst>
                                          <p:attrName>ppt_x</p:attrName>
                                          <p:attrName>ppt_y</p:attrName>
                                        </p:attrNameLst>
                                      </p:cBhvr>
                                      <p:rCtr x="28190" y="-17616"/>
                                    </p:animMotion>
                                  </p:childTnLst>
                                </p:cTn>
                              </p:par>
                              <p:par>
                                <p:cTn id="7" presetID="9" presetClass="emph" presetSubtype="0" grpId="0" nodeType="withEffect">
                                  <p:stCondLst>
                                    <p:cond delay="0"/>
                                  </p:stCondLst>
                                  <p:childTnLst>
                                    <p:set>
                                      <p:cBhvr rctx="PPT">
                                        <p:cTn id="8" dur="indefinite"/>
                                        <p:tgtEl>
                                          <p:spTgt spid="29"/>
                                        </p:tgtEl>
                                        <p:attrNameLst>
                                          <p:attrName>style.opacity</p:attrName>
                                        </p:attrNameLst>
                                      </p:cBhvr>
                                      <p:to>
                                        <p:strVal val="0.5"/>
                                      </p:to>
                                    </p:set>
                                    <p:animEffect filter="image" prLst="opacity: 0.5">
                                      <p:cBhvr rctx="IE">
                                        <p:cTn id="9" dur="indefinite"/>
                                        <p:tgtEl>
                                          <p:spTgt spid="29"/>
                                        </p:tgtEl>
                                      </p:cBhvr>
                                    </p:animEffect>
                                  </p:childTnLst>
                                </p:cTn>
                              </p:par>
                              <p:par>
                                <p:cTn id="10" presetID="9" presetClass="emph" presetSubtype="0" grpId="0" nodeType="withEffect">
                                  <p:stCondLst>
                                    <p:cond delay="0"/>
                                  </p:stCondLst>
                                  <p:childTnLst>
                                    <p:set>
                                      <p:cBhvr rctx="PPT">
                                        <p:cTn id="11" dur="indefinite"/>
                                        <p:tgtEl>
                                          <p:spTgt spid="31"/>
                                        </p:tgtEl>
                                        <p:attrNameLst>
                                          <p:attrName>style.opacity</p:attrName>
                                        </p:attrNameLst>
                                      </p:cBhvr>
                                      <p:to>
                                        <p:strVal val="0.5"/>
                                      </p:to>
                                    </p:set>
                                    <p:animEffect filter="image" prLst="opacity: 0.5">
                                      <p:cBhvr rctx="IE">
                                        <p:cTn id="12" dur="indefinite"/>
                                        <p:tgtEl>
                                          <p:spTgt spid="31"/>
                                        </p:tgtEl>
                                      </p:cBhvr>
                                    </p:animEffect>
                                  </p:childTnLst>
                                </p:cTn>
                              </p:par>
                              <p:par>
                                <p:cTn id="13" presetID="9" presetClass="emph" presetSubtype="0" grpId="0" nodeType="withEffect">
                                  <p:stCondLst>
                                    <p:cond delay="0"/>
                                  </p:stCondLst>
                                  <p:childTnLst>
                                    <p:set>
                                      <p:cBhvr rctx="PPT">
                                        <p:cTn id="14" dur="indefinite"/>
                                        <p:tgtEl>
                                          <p:spTgt spid="30"/>
                                        </p:tgtEl>
                                        <p:attrNameLst>
                                          <p:attrName>style.opacity</p:attrName>
                                        </p:attrNameLst>
                                      </p:cBhvr>
                                      <p:to>
                                        <p:strVal val="0.5"/>
                                      </p:to>
                                    </p:set>
                                    <p:animEffect filter="image" prLst="opacity: 0.5">
                                      <p:cBhvr rctx="IE">
                                        <p:cTn id="15" dur="indefinite"/>
                                        <p:tgtEl>
                                          <p:spTgt spid="30"/>
                                        </p:tgtEl>
                                      </p:cBhvr>
                                    </p:animEffect>
                                  </p:childTnLst>
                                </p:cTn>
                              </p:par>
                              <p:par>
                                <p:cTn id="16" presetID="9" presetClass="emph" presetSubtype="0" grpId="0" nodeType="withEffect">
                                  <p:stCondLst>
                                    <p:cond delay="0"/>
                                  </p:stCondLst>
                                  <p:childTnLst>
                                    <p:set>
                                      <p:cBhvr rctx="PPT">
                                        <p:cTn id="17" dur="indefinite"/>
                                        <p:tgtEl>
                                          <p:spTgt spid="17"/>
                                        </p:tgtEl>
                                        <p:attrNameLst>
                                          <p:attrName>style.opacity</p:attrName>
                                        </p:attrNameLst>
                                      </p:cBhvr>
                                      <p:to>
                                        <p:strVal val="0.5"/>
                                      </p:to>
                                    </p:set>
                                    <p:animEffect filter="image" prLst="opacity: 0.5">
                                      <p:cBhvr rctx="IE">
                                        <p:cTn id="18" dur="indefinite"/>
                                        <p:tgtEl>
                                          <p:spTgt spid="17"/>
                                        </p:tgtEl>
                                      </p:cBhvr>
                                    </p:animEffect>
                                  </p:childTnLst>
                                </p:cTn>
                              </p:par>
                              <p:par>
                                <p:cTn id="19" presetID="9" presetClass="emph" presetSubtype="0" grpId="0" nodeType="withEffect">
                                  <p:stCondLst>
                                    <p:cond delay="0"/>
                                  </p:stCondLst>
                                  <p:childTnLst>
                                    <p:set>
                                      <p:cBhvr rctx="PPT">
                                        <p:cTn id="20" dur="indefinite"/>
                                        <p:tgtEl>
                                          <p:spTgt spid="28"/>
                                        </p:tgtEl>
                                        <p:attrNameLst>
                                          <p:attrName>style.opacity</p:attrName>
                                        </p:attrNameLst>
                                      </p:cBhvr>
                                      <p:to>
                                        <p:strVal val="0.5"/>
                                      </p:to>
                                    </p:set>
                                    <p:animEffect filter="image" prLst="opacity: 0.5">
                                      <p:cBhvr rctx="IE">
                                        <p:cTn id="21" dur="indefinite"/>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dirty="0" smtClean="0">
                <a:latin typeface="+mn-lt"/>
              </a:rPr>
              <a:t>Évitez le piratage de votre compte bancaire en ligne</a:t>
            </a:r>
            <a:endParaRPr lang="fr-FR" dirty="0">
              <a:latin typeface="+mn-lt"/>
            </a:endParaRPr>
          </a:p>
        </p:txBody>
      </p:sp>
      <p:sp>
        <p:nvSpPr>
          <p:cNvPr id="5" name="Espace réservé du numéro de diapositive 4"/>
          <p:cNvSpPr>
            <a:spLocks noGrp="1"/>
          </p:cNvSpPr>
          <p:nvPr>
            <p:ph type="sldNum" sz="quarter" idx="12"/>
          </p:nvPr>
        </p:nvSpPr>
        <p:spPr/>
        <p:txBody>
          <a:bodyPr/>
          <a:lstStyle/>
          <a:p>
            <a:fld id="{4B01CA03-1D23-4BA0-8DCC-A6651863FB28}" type="slidenum">
              <a:rPr lang="fr-FR" smtClean="0"/>
              <a:t>17</a:t>
            </a:fld>
            <a:endParaRPr lang="fr-FR"/>
          </a:p>
        </p:txBody>
      </p:sp>
      <p:sp>
        <p:nvSpPr>
          <p:cNvPr id="4" name="Rectangle 3"/>
          <p:cNvSpPr/>
          <p:nvPr/>
        </p:nvSpPr>
        <p:spPr>
          <a:xfrm>
            <a:off x="1487488" y="1497944"/>
            <a:ext cx="10252719" cy="3139321"/>
          </a:xfrm>
          <a:prstGeom prst="rect">
            <a:avLst/>
          </a:prstGeom>
        </p:spPr>
        <p:txBody>
          <a:bodyPr wrap="square">
            <a:spAutoFit/>
          </a:bodyPr>
          <a:lstStyle/>
          <a:p>
            <a:pPr marL="342900" indent="-342900">
              <a:spcAft>
                <a:spcPts val="1200"/>
              </a:spcAft>
              <a:buClr>
                <a:srgbClr val="203B73"/>
              </a:buClr>
              <a:buFont typeface="Arial" panose="020B0604020202020204" pitchFamily="34" charset="0"/>
              <a:buChar char="•"/>
            </a:pPr>
            <a:r>
              <a:rPr lang="fr-FR" sz="2400" dirty="0">
                <a:solidFill>
                  <a:srgbClr val="203B73"/>
                </a:solidFill>
              </a:rPr>
              <a:t>Attention au </a:t>
            </a:r>
            <a:r>
              <a:rPr lang="fr-FR" sz="2400" b="1" dirty="0" err="1" smtClean="0">
                <a:solidFill>
                  <a:srgbClr val="E06F17"/>
                </a:solidFill>
              </a:rPr>
              <a:t>spoofing</a:t>
            </a:r>
            <a:r>
              <a:rPr lang="fr-FR" sz="2400" b="1" dirty="0" smtClean="0">
                <a:solidFill>
                  <a:srgbClr val="E06F17"/>
                </a:solidFill>
              </a:rPr>
              <a:t> ! </a:t>
            </a:r>
            <a:r>
              <a:rPr lang="fr-FR" sz="2400" dirty="0" smtClean="0">
                <a:solidFill>
                  <a:srgbClr val="203B73"/>
                </a:solidFill>
              </a:rPr>
              <a:t>Même si le numéro de votre banque s’affiche, ce n’est pas forcément elle qui vous appelle.</a:t>
            </a:r>
            <a:endParaRPr lang="fr-FR" sz="2400" b="1" dirty="0" smtClean="0">
              <a:solidFill>
                <a:srgbClr val="E06F17"/>
              </a:solidFill>
            </a:endParaRPr>
          </a:p>
          <a:p>
            <a:pPr marL="342900" indent="-342900">
              <a:spcAft>
                <a:spcPts val="1200"/>
              </a:spcAft>
              <a:buClr>
                <a:srgbClr val="203B73"/>
              </a:buClr>
              <a:buFont typeface="Arial" panose="020B0604020202020204" pitchFamily="34" charset="0"/>
              <a:buChar char="•"/>
            </a:pPr>
            <a:r>
              <a:rPr lang="fr-FR" sz="2400" b="1" dirty="0" smtClean="0">
                <a:solidFill>
                  <a:srgbClr val="E06F17"/>
                </a:solidFill>
              </a:rPr>
              <a:t>Privilégiez</a:t>
            </a:r>
            <a:r>
              <a:rPr lang="fr-FR" sz="2400" dirty="0" smtClean="0">
                <a:solidFill>
                  <a:srgbClr val="203B73"/>
                </a:solidFill>
              </a:rPr>
              <a:t> </a:t>
            </a:r>
            <a:r>
              <a:rPr lang="fr-FR" sz="2400" dirty="0">
                <a:solidFill>
                  <a:srgbClr val="203B73"/>
                </a:solidFill>
              </a:rPr>
              <a:t>les applications pour mobiles mises à disposition par les banques</a:t>
            </a:r>
          </a:p>
          <a:p>
            <a:pPr marL="342900" indent="-342900">
              <a:spcAft>
                <a:spcPts val="1200"/>
              </a:spcAft>
              <a:buClr>
                <a:srgbClr val="203B73"/>
              </a:buClr>
              <a:buFont typeface="Arial" panose="020B0604020202020204" pitchFamily="34" charset="0"/>
              <a:buChar char="•"/>
            </a:pPr>
            <a:r>
              <a:rPr lang="fr-FR" sz="2400" b="1" dirty="0">
                <a:solidFill>
                  <a:srgbClr val="E06F17"/>
                </a:solidFill>
              </a:rPr>
              <a:t>Saisissez directement l’adresse </a:t>
            </a:r>
            <a:r>
              <a:rPr lang="fr-FR" sz="2400" dirty="0">
                <a:solidFill>
                  <a:srgbClr val="203B73"/>
                </a:solidFill>
              </a:rPr>
              <a:t>de la page d’identification de la banque dans le navigateur</a:t>
            </a:r>
          </a:p>
          <a:p>
            <a:pPr marL="342900" indent="-342900">
              <a:spcAft>
                <a:spcPts val="1200"/>
              </a:spcAft>
              <a:buClr>
                <a:srgbClr val="203B73"/>
              </a:buClr>
              <a:buFont typeface="Arial" panose="020B0604020202020204" pitchFamily="34" charset="0"/>
              <a:buChar char="•"/>
            </a:pPr>
            <a:r>
              <a:rPr lang="fr-FR" sz="2400" b="1" dirty="0">
                <a:solidFill>
                  <a:srgbClr val="E06F17"/>
                </a:solidFill>
              </a:rPr>
              <a:t>Ne donnez jamais vos coordonnées bancaires </a:t>
            </a:r>
            <a:r>
              <a:rPr lang="fr-FR" sz="2400" dirty="0">
                <a:solidFill>
                  <a:srgbClr val="203B73"/>
                </a:solidFill>
              </a:rPr>
              <a:t>lorsque vous n’êtes pas à l’initiative d’une </a:t>
            </a:r>
            <a:r>
              <a:rPr lang="fr-FR" sz="2400" dirty="0" smtClean="0">
                <a:solidFill>
                  <a:srgbClr val="203B73"/>
                </a:solidFill>
              </a:rPr>
              <a:t>transaction</a:t>
            </a:r>
            <a:endParaRPr lang="fr-FR" sz="2400" dirty="0">
              <a:solidFill>
                <a:srgbClr val="203B73"/>
              </a:solidFill>
            </a:endParaRPr>
          </a:p>
        </p:txBody>
      </p:sp>
      <p:sp>
        <p:nvSpPr>
          <p:cNvPr id="6" name="Rectangle 5"/>
          <p:cNvSpPr/>
          <p:nvPr/>
        </p:nvSpPr>
        <p:spPr>
          <a:xfrm>
            <a:off x="2379168" y="5195978"/>
            <a:ext cx="8784976" cy="954107"/>
          </a:xfrm>
          <a:prstGeom prst="rect">
            <a:avLst/>
          </a:prstGeom>
        </p:spPr>
        <p:txBody>
          <a:bodyPr wrap="square">
            <a:spAutoFit/>
          </a:bodyPr>
          <a:lstStyle/>
          <a:p>
            <a:pPr lvl="0">
              <a:spcAft>
                <a:spcPts val="1200"/>
              </a:spcAft>
            </a:pPr>
            <a:r>
              <a:rPr lang="fr-FR" sz="2800" b="1" dirty="0">
                <a:solidFill>
                  <a:srgbClr val="203B73"/>
                </a:solidFill>
              </a:rPr>
              <a:t>Votre banque ne vous demandera </a:t>
            </a:r>
            <a:r>
              <a:rPr lang="fr-FR" sz="2800" b="1" dirty="0">
                <a:solidFill>
                  <a:srgbClr val="CA2260"/>
                </a:solidFill>
              </a:rPr>
              <a:t>jamais</a:t>
            </a:r>
            <a:r>
              <a:rPr lang="fr-FR" sz="2800" b="1" dirty="0">
                <a:solidFill>
                  <a:srgbClr val="203B73"/>
                </a:solidFill>
              </a:rPr>
              <a:t> vos codes de sécurité ou mots de </a:t>
            </a:r>
            <a:r>
              <a:rPr lang="fr-FR" sz="2800" b="1" dirty="0" smtClean="0">
                <a:solidFill>
                  <a:srgbClr val="203B73"/>
                </a:solidFill>
              </a:rPr>
              <a:t>passe ni de </a:t>
            </a:r>
            <a:r>
              <a:rPr lang="fr-FR" sz="2800" b="1" dirty="0" smtClean="0">
                <a:solidFill>
                  <a:srgbClr val="CB2361"/>
                </a:solidFill>
              </a:rPr>
              <a:t>valider une transaction</a:t>
            </a:r>
            <a:endParaRPr lang="fr-FR" sz="2800" b="1" dirty="0">
              <a:solidFill>
                <a:srgbClr val="CB2361"/>
              </a:solidFill>
            </a:endParaRP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397" y="5135294"/>
            <a:ext cx="1075477" cy="1075477"/>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985" y="2771114"/>
            <a:ext cx="945736" cy="945736"/>
          </a:xfrm>
          <a:prstGeom prst="rect">
            <a:avLst/>
          </a:prstGeom>
        </p:spPr>
      </p:pic>
    </p:spTree>
    <p:extLst>
      <p:ext uri="{BB962C8B-B14F-4D97-AF65-F5344CB8AC3E}">
        <p14:creationId xmlns:p14="http://schemas.microsoft.com/office/powerpoint/2010/main" val="221972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7648" y="1680966"/>
            <a:ext cx="1922113" cy="1922113"/>
          </a:xfrm>
          <a:prstGeom prst="rect">
            <a:avLst/>
          </a:prstGeom>
          <a:ln>
            <a:noFill/>
          </a:ln>
        </p:spPr>
      </p:pic>
      <p:sp>
        <p:nvSpPr>
          <p:cNvPr id="23" name="Titre 22"/>
          <p:cNvSpPr>
            <a:spLocks noGrp="1"/>
          </p:cNvSpPr>
          <p:nvPr>
            <p:ph type="title"/>
          </p:nvPr>
        </p:nvSpPr>
        <p:spPr/>
        <p:txBody>
          <a:bodyPr/>
          <a:lstStyle/>
          <a:p>
            <a:endParaRPr lang="fr-FR" dirty="0"/>
          </a:p>
        </p:txBody>
      </p:sp>
      <p:sp>
        <p:nvSpPr>
          <p:cNvPr id="16" name="Rectangle à coins arrondis 15"/>
          <p:cNvSpPr/>
          <p:nvPr/>
        </p:nvSpPr>
        <p:spPr>
          <a:xfrm>
            <a:off x="5079803" y="359708"/>
            <a:ext cx="6087245" cy="1736774"/>
          </a:xfrm>
          <a:prstGeom prst="wedgeRoundRectCallout">
            <a:avLst>
              <a:gd name="adj1" fmla="val -53580"/>
              <a:gd name="adj2" fmla="val 72430"/>
              <a:gd name="adj3" fmla="val 16667"/>
            </a:avLst>
          </a:prstGeom>
          <a:solidFill>
            <a:srgbClr val="223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t>J’ai fait un placement très lucratif et sans risque, mais je n’arrive plus à joindre la société !</a:t>
            </a:r>
            <a:endParaRPr lang="fr-FR" sz="3200" dirty="0"/>
          </a:p>
        </p:txBody>
      </p:sp>
      <p:sp>
        <p:nvSpPr>
          <p:cNvPr id="17" name="Rectangle à coins arrondis 16"/>
          <p:cNvSpPr/>
          <p:nvPr/>
        </p:nvSpPr>
        <p:spPr>
          <a:xfrm>
            <a:off x="7392144" y="4365104"/>
            <a:ext cx="2520280" cy="576064"/>
          </a:xfrm>
          <a:prstGeom prst="roundRect">
            <a:avLst/>
          </a:prstGeom>
          <a:solidFill>
            <a:srgbClr val="CB2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Fraude aux moyens de paiement</a:t>
            </a:r>
            <a:endParaRPr lang="fr-FR" b="1" dirty="0"/>
          </a:p>
        </p:txBody>
      </p:sp>
      <p:sp>
        <p:nvSpPr>
          <p:cNvPr id="24" name="Rectangle à coins arrondis 23"/>
          <p:cNvSpPr/>
          <p:nvPr/>
        </p:nvSpPr>
        <p:spPr>
          <a:xfrm>
            <a:off x="7392144" y="5142511"/>
            <a:ext cx="2520280" cy="576064"/>
          </a:xfrm>
          <a:prstGeom prst="roundRect">
            <a:avLst/>
          </a:prstGeom>
          <a:solidFill>
            <a:srgbClr val="E06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Escroquerie au faux QR code</a:t>
            </a:r>
          </a:p>
        </p:txBody>
      </p:sp>
      <p:sp>
        <p:nvSpPr>
          <p:cNvPr id="28" name="Rectangle à coins arrondis 27"/>
          <p:cNvSpPr/>
          <p:nvPr/>
        </p:nvSpPr>
        <p:spPr>
          <a:xfrm>
            <a:off x="1817391" y="5142511"/>
            <a:ext cx="2520280" cy="576064"/>
          </a:xfrm>
          <a:prstGeom prst="roundRect">
            <a:avLst/>
          </a:prstGeom>
          <a:solidFill>
            <a:srgbClr val="223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Usurpation d’identité</a:t>
            </a:r>
            <a:endParaRPr lang="fr-FR" b="1" dirty="0"/>
          </a:p>
        </p:txBody>
      </p:sp>
      <p:sp>
        <p:nvSpPr>
          <p:cNvPr id="29" name="Rectangle à coins arrondis 28"/>
          <p:cNvSpPr/>
          <p:nvPr/>
        </p:nvSpPr>
        <p:spPr>
          <a:xfrm>
            <a:off x="4544882" y="5154512"/>
            <a:ext cx="2520280" cy="576064"/>
          </a:xfrm>
          <a:prstGeom prst="roundRect">
            <a:avLst/>
          </a:prstGeom>
          <a:solidFill>
            <a:srgbClr val="CB2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Arnaque à l’épargne</a:t>
            </a:r>
            <a:endParaRPr lang="fr-FR" b="1" dirty="0"/>
          </a:p>
        </p:txBody>
      </p:sp>
      <p:sp>
        <p:nvSpPr>
          <p:cNvPr id="30" name="Rectangle à coins arrondis 29"/>
          <p:cNvSpPr/>
          <p:nvPr/>
        </p:nvSpPr>
        <p:spPr>
          <a:xfrm>
            <a:off x="4544882" y="4365104"/>
            <a:ext cx="2520280" cy="576064"/>
          </a:xfrm>
          <a:prstGeom prst="roundRect">
            <a:avLst/>
          </a:prstGeom>
          <a:solidFill>
            <a:srgbClr val="223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Arnaque à la mule</a:t>
            </a:r>
            <a:endParaRPr lang="fr-FR" b="1" dirty="0"/>
          </a:p>
        </p:txBody>
      </p:sp>
      <p:sp>
        <p:nvSpPr>
          <p:cNvPr id="31" name="Rectangle à coins arrondis 30"/>
          <p:cNvSpPr/>
          <p:nvPr/>
        </p:nvSpPr>
        <p:spPr>
          <a:xfrm>
            <a:off x="1817391" y="4365104"/>
            <a:ext cx="2520280" cy="576064"/>
          </a:xfrm>
          <a:prstGeom prst="roundRect">
            <a:avLst/>
          </a:prstGeom>
          <a:solidFill>
            <a:srgbClr val="E06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Arnaque au faux conseiller bancaire</a:t>
            </a:r>
            <a:endParaRPr lang="fr-FR" b="1" dirty="0"/>
          </a:p>
        </p:txBody>
      </p:sp>
    </p:spTree>
    <p:extLst>
      <p:ext uri="{BB962C8B-B14F-4D97-AF65-F5344CB8AC3E}">
        <p14:creationId xmlns:p14="http://schemas.microsoft.com/office/powerpoint/2010/main" val="69447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66667E-6 1.48148E-6 L 0.33698 -0.4331 " pathEditMode="relative" rAng="0" ptsTypes="AA">
                                      <p:cBhvr>
                                        <p:cTn id="10" dur="2000" fill="hold"/>
                                        <p:tgtEl>
                                          <p:spTgt spid="29"/>
                                        </p:tgtEl>
                                        <p:attrNameLst>
                                          <p:attrName>ppt_x</p:attrName>
                                          <p:attrName>ppt_y</p:attrName>
                                        </p:attrNameLst>
                                      </p:cBhvr>
                                      <p:rCtr x="16849" y="-21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latin typeface="+mn-lt"/>
              </a:rPr>
              <a:t>Évitez les fraudes à l’épargne</a:t>
            </a:r>
            <a:endParaRPr lang="fr-FR" dirty="0">
              <a:latin typeface="+mn-lt"/>
            </a:endParaRPr>
          </a:p>
        </p:txBody>
      </p:sp>
      <p:sp>
        <p:nvSpPr>
          <p:cNvPr id="4" name="Rectangle 3"/>
          <p:cNvSpPr/>
          <p:nvPr/>
        </p:nvSpPr>
        <p:spPr>
          <a:xfrm>
            <a:off x="1127448" y="1556792"/>
            <a:ext cx="10585176" cy="2862322"/>
          </a:xfrm>
          <a:prstGeom prst="rect">
            <a:avLst/>
          </a:prstGeom>
        </p:spPr>
        <p:txBody>
          <a:bodyPr wrap="square">
            <a:spAutoFit/>
          </a:bodyPr>
          <a:lstStyle/>
          <a:p>
            <a:pPr marL="342900" indent="-342900">
              <a:spcBef>
                <a:spcPts val="600"/>
              </a:spcBef>
              <a:buFont typeface="Arial" panose="020B0604020202020204" pitchFamily="34" charset="0"/>
              <a:buChar char="•"/>
            </a:pPr>
            <a:r>
              <a:rPr lang="fr-FR" sz="3200" dirty="0">
                <a:solidFill>
                  <a:srgbClr val="203B73"/>
                </a:solidFill>
              </a:rPr>
              <a:t>Une offre </a:t>
            </a:r>
            <a:r>
              <a:rPr lang="fr-FR" sz="3200" b="1" dirty="0">
                <a:solidFill>
                  <a:schemeClr val="accent6">
                    <a:lumMod val="75000"/>
                  </a:schemeClr>
                </a:solidFill>
              </a:rPr>
              <a:t>trop belle </a:t>
            </a:r>
            <a:r>
              <a:rPr lang="fr-FR" sz="3200" dirty="0">
                <a:solidFill>
                  <a:srgbClr val="203B73"/>
                </a:solidFill>
              </a:rPr>
              <a:t>: </a:t>
            </a:r>
            <a:r>
              <a:rPr lang="fr-FR" sz="3200" dirty="0" smtClean="0">
                <a:solidFill>
                  <a:srgbClr val="203B73"/>
                </a:solidFill>
              </a:rPr>
              <a:t>des rendements élevés, peu de risques</a:t>
            </a:r>
          </a:p>
          <a:p>
            <a:pPr marL="342900" indent="-342900">
              <a:spcBef>
                <a:spcPts val="600"/>
              </a:spcBef>
              <a:buFont typeface="Arial" panose="020B0604020202020204" pitchFamily="34" charset="0"/>
              <a:buChar char="•"/>
            </a:pPr>
            <a:r>
              <a:rPr lang="fr-FR" sz="3200" dirty="0" smtClean="0">
                <a:solidFill>
                  <a:srgbClr val="213B76"/>
                </a:solidFill>
              </a:rPr>
              <a:t>Peu de </a:t>
            </a:r>
            <a:r>
              <a:rPr lang="fr-FR" sz="3200" b="1" dirty="0" smtClean="0">
                <a:solidFill>
                  <a:schemeClr val="accent6">
                    <a:lumMod val="75000"/>
                  </a:schemeClr>
                </a:solidFill>
              </a:rPr>
              <a:t>renseignements </a:t>
            </a:r>
            <a:r>
              <a:rPr lang="fr-FR" sz="3200" dirty="0" smtClean="0">
                <a:solidFill>
                  <a:srgbClr val="203B73"/>
                </a:solidFill>
              </a:rPr>
              <a:t>précis sur le produit</a:t>
            </a:r>
          </a:p>
          <a:p>
            <a:pPr marL="342900" indent="-342900">
              <a:spcBef>
                <a:spcPts val="600"/>
              </a:spcBef>
              <a:buFont typeface="Arial" panose="020B0604020202020204" pitchFamily="34" charset="0"/>
              <a:buChar char="•"/>
            </a:pPr>
            <a:r>
              <a:rPr lang="fr-FR" sz="3200" dirty="0" smtClean="0">
                <a:solidFill>
                  <a:srgbClr val="203B73"/>
                </a:solidFill>
              </a:rPr>
              <a:t>Une </a:t>
            </a:r>
            <a:r>
              <a:rPr lang="fr-FR" sz="3200" dirty="0">
                <a:solidFill>
                  <a:srgbClr val="203B73"/>
                </a:solidFill>
              </a:rPr>
              <a:t>décision à prendre </a:t>
            </a:r>
            <a:r>
              <a:rPr lang="fr-FR" sz="3200" b="1" dirty="0">
                <a:solidFill>
                  <a:schemeClr val="accent6">
                    <a:lumMod val="75000"/>
                  </a:schemeClr>
                </a:solidFill>
              </a:rPr>
              <a:t>rapidement</a:t>
            </a:r>
          </a:p>
          <a:p>
            <a:pPr marL="342900" indent="-342900">
              <a:spcBef>
                <a:spcPts val="600"/>
              </a:spcBef>
              <a:buFont typeface="Arial" panose="020B0604020202020204" pitchFamily="34" charset="0"/>
              <a:buChar char="•"/>
            </a:pPr>
            <a:r>
              <a:rPr lang="fr-FR" sz="3200" dirty="0">
                <a:solidFill>
                  <a:srgbClr val="203B73"/>
                </a:solidFill>
              </a:rPr>
              <a:t>Des informations </a:t>
            </a:r>
            <a:r>
              <a:rPr lang="fr-FR" sz="3200" b="1" dirty="0">
                <a:solidFill>
                  <a:schemeClr val="accent6">
                    <a:lumMod val="75000"/>
                  </a:schemeClr>
                </a:solidFill>
              </a:rPr>
              <a:t>privilégiées</a:t>
            </a:r>
            <a:r>
              <a:rPr lang="fr-FR" sz="3200" dirty="0">
                <a:solidFill>
                  <a:srgbClr val="203B73"/>
                </a:solidFill>
              </a:rPr>
              <a:t> </a:t>
            </a:r>
          </a:p>
          <a:p>
            <a:pPr marL="342900" indent="-342900">
              <a:spcBef>
                <a:spcPts val="600"/>
              </a:spcBef>
              <a:buFont typeface="Arial" panose="020B0604020202020204" pitchFamily="34" charset="0"/>
              <a:buChar char="•"/>
            </a:pPr>
            <a:r>
              <a:rPr lang="fr-FR" sz="3200" dirty="0" smtClean="0">
                <a:solidFill>
                  <a:srgbClr val="213B76"/>
                </a:solidFill>
              </a:rPr>
              <a:t>Des demandes </a:t>
            </a:r>
            <a:r>
              <a:rPr lang="fr-FR" sz="3200" b="1" dirty="0">
                <a:solidFill>
                  <a:schemeClr val="accent6">
                    <a:lumMod val="75000"/>
                  </a:schemeClr>
                </a:solidFill>
              </a:rPr>
              <a:t>d’informations </a:t>
            </a:r>
            <a:r>
              <a:rPr lang="fr-FR" sz="3200" b="1" dirty="0">
                <a:solidFill>
                  <a:srgbClr val="E06F17"/>
                </a:solidFill>
              </a:rPr>
              <a:t>personnelles</a:t>
            </a:r>
            <a:r>
              <a:rPr lang="fr-FR" sz="3200" dirty="0">
                <a:solidFill>
                  <a:srgbClr val="203B73"/>
                </a:solidFill>
              </a:rPr>
              <a:t> ou bancaires</a:t>
            </a:r>
          </a:p>
        </p:txBody>
      </p:sp>
      <p:sp>
        <p:nvSpPr>
          <p:cNvPr id="2" name="Rectangle 1"/>
          <p:cNvSpPr/>
          <p:nvPr/>
        </p:nvSpPr>
        <p:spPr>
          <a:xfrm>
            <a:off x="2855640" y="5373216"/>
            <a:ext cx="5925244" cy="1015663"/>
          </a:xfrm>
          <a:prstGeom prst="rect">
            <a:avLst/>
          </a:prstGeom>
        </p:spPr>
        <p:txBody>
          <a:bodyPr wrap="square">
            <a:spAutoFit/>
          </a:bodyPr>
          <a:lstStyle/>
          <a:p>
            <a:pPr>
              <a:spcBef>
                <a:spcPts val="600"/>
              </a:spcBef>
            </a:pPr>
            <a:r>
              <a:rPr lang="fr-FR" sz="2000" dirty="0">
                <a:solidFill>
                  <a:srgbClr val="203B73"/>
                </a:solidFill>
                <a:sym typeface="Wingdings" panose="05000000000000000000" pitchFamily="2" charset="2"/>
              </a:rPr>
              <a:t> </a:t>
            </a:r>
            <a:r>
              <a:rPr lang="fr-FR" sz="2000" dirty="0">
                <a:solidFill>
                  <a:srgbClr val="203B73"/>
                </a:solidFill>
              </a:rPr>
              <a:t>L’AMF met à disposition du public, une </a:t>
            </a:r>
            <a:r>
              <a:rPr lang="fr-FR" sz="2000" dirty="0">
                <a:solidFill>
                  <a:srgbClr val="CB2361"/>
                </a:solidFill>
              </a:rPr>
              <a:t>application pour mobile </a:t>
            </a:r>
            <a:r>
              <a:rPr lang="fr-FR" sz="2000" dirty="0">
                <a:solidFill>
                  <a:srgbClr val="203B73"/>
                </a:solidFill>
              </a:rPr>
              <a:t>et un </a:t>
            </a:r>
            <a:r>
              <a:rPr lang="fr-FR" sz="2000" b="1" dirty="0">
                <a:solidFill>
                  <a:srgbClr val="203B73"/>
                </a:solidFill>
              </a:rPr>
              <a:t>site internet</a:t>
            </a:r>
            <a:r>
              <a:rPr lang="fr-FR" sz="2000" dirty="0">
                <a:solidFill>
                  <a:srgbClr val="203B73"/>
                </a:solidFill>
              </a:rPr>
              <a:t>, destinés, entre autres, à vérifier si le consommateur est face à une arnaque.</a:t>
            </a: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344" y="2615832"/>
            <a:ext cx="744242" cy="744242"/>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3156" y="5388159"/>
            <a:ext cx="1200976" cy="1200976"/>
          </a:xfrm>
          <a:prstGeom prst="rect">
            <a:avLst/>
          </a:prstGeom>
        </p:spPr>
      </p:pic>
      <p:pic>
        <p:nvPicPr>
          <p:cNvPr id="1026" name="Picture 2" descr="Accue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2392" y="5384552"/>
            <a:ext cx="1464996" cy="1178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957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6744072" y="764704"/>
            <a:ext cx="5075440" cy="5075440"/>
          </a:xfrm>
          <a:prstGeom prst="rect">
            <a:avLst/>
          </a:prstGeom>
        </p:spPr>
      </p:pic>
      <p:sp>
        <p:nvSpPr>
          <p:cNvPr id="4" name="Titre 3"/>
          <p:cNvSpPr>
            <a:spLocks noGrp="1"/>
          </p:cNvSpPr>
          <p:nvPr>
            <p:ph type="title"/>
          </p:nvPr>
        </p:nvSpPr>
        <p:spPr>
          <a:xfrm>
            <a:off x="0" y="0"/>
            <a:ext cx="10972800" cy="764704"/>
          </a:xfrm>
        </p:spPr>
        <p:txBody>
          <a:bodyPr/>
          <a:lstStyle/>
          <a:p>
            <a:r>
              <a:rPr lang="fr-FR" dirty="0" smtClean="0">
                <a:latin typeface="+mj-lt"/>
              </a:rPr>
              <a:t>Contenu du Kit</a:t>
            </a:r>
            <a:endParaRPr lang="fr-FR" dirty="0">
              <a:latin typeface="+mj-lt"/>
            </a:endParaRPr>
          </a:p>
        </p:txBody>
      </p:sp>
      <p:sp>
        <p:nvSpPr>
          <p:cNvPr id="5" name="Espace réservé du contenu 4"/>
          <p:cNvSpPr>
            <a:spLocks noGrp="1"/>
          </p:cNvSpPr>
          <p:nvPr>
            <p:ph idx="1"/>
          </p:nvPr>
        </p:nvSpPr>
        <p:spPr>
          <a:xfrm>
            <a:off x="551384" y="1844825"/>
            <a:ext cx="10972800" cy="3816424"/>
          </a:xfrm>
        </p:spPr>
        <p:txBody>
          <a:bodyPr>
            <a:normAutofit/>
          </a:bodyPr>
          <a:lstStyle/>
          <a:p>
            <a:pPr marL="0" indent="0">
              <a:spcBef>
                <a:spcPts val="600"/>
              </a:spcBef>
              <a:buNone/>
            </a:pPr>
            <a:r>
              <a:rPr lang="fr-FR" sz="4000" dirty="0">
                <a:solidFill>
                  <a:srgbClr val="CB2361"/>
                </a:solidFill>
                <a:latin typeface="+mn-lt"/>
              </a:rPr>
              <a:t>1</a:t>
            </a:r>
            <a:r>
              <a:rPr lang="fr-FR" sz="4000" dirty="0">
                <a:latin typeface="+mn-lt"/>
              </a:rPr>
              <a:t> – </a:t>
            </a:r>
            <a:r>
              <a:rPr lang="fr-FR" sz="4000" dirty="0" smtClean="0">
                <a:latin typeface="+mn-lt"/>
              </a:rPr>
              <a:t>Quelques quiz…</a:t>
            </a:r>
            <a:endParaRPr lang="fr-FR" sz="4000" dirty="0">
              <a:latin typeface="+mn-lt"/>
            </a:endParaRPr>
          </a:p>
          <a:p>
            <a:pPr marL="0" indent="0">
              <a:spcBef>
                <a:spcPts val="600"/>
              </a:spcBef>
              <a:buNone/>
            </a:pPr>
            <a:r>
              <a:rPr lang="fr-FR" sz="4000" dirty="0" smtClean="0">
                <a:solidFill>
                  <a:srgbClr val="CB2361"/>
                </a:solidFill>
                <a:latin typeface="+mn-lt"/>
              </a:rPr>
              <a:t>2</a:t>
            </a:r>
            <a:r>
              <a:rPr lang="fr-FR" sz="4000" dirty="0" smtClean="0">
                <a:latin typeface="+mn-lt"/>
              </a:rPr>
              <a:t> – C’est quoi, au juste, une arnaque ?</a:t>
            </a:r>
          </a:p>
          <a:p>
            <a:pPr marL="0" indent="0">
              <a:spcBef>
                <a:spcPts val="600"/>
              </a:spcBef>
              <a:buNone/>
            </a:pPr>
            <a:r>
              <a:rPr lang="fr-FR" sz="4000" dirty="0" smtClean="0">
                <a:solidFill>
                  <a:srgbClr val="CB2361"/>
                </a:solidFill>
                <a:latin typeface="+mn-lt"/>
              </a:rPr>
              <a:t>3</a:t>
            </a:r>
            <a:r>
              <a:rPr lang="fr-FR" sz="4000" dirty="0" smtClean="0">
                <a:latin typeface="+mn-lt"/>
              </a:rPr>
              <a:t> – Quelles précautions face aux arnaques ?</a:t>
            </a:r>
          </a:p>
          <a:p>
            <a:pPr marL="0" indent="0">
              <a:spcBef>
                <a:spcPts val="600"/>
              </a:spcBef>
              <a:buNone/>
            </a:pPr>
            <a:r>
              <a:rPr lang="fr-FR" sz="4000" dirty="0" smtClean="0">
                <a:solidFill>
                  <a:srgbClr val="CB2361"/>
                </a:solidFill>
                <a:latin typeface="+mn-lt"/>
              </a:rPr>
              <a:t>4</a:t>
            </a:r>
            <a:r>
              <a:rPr lang="fr-FR" sz="4000" dirty="0" smtClean="0">
                <a:latin typeface="+mn-lt"/>
              </a:rPr>
              <a:t> – Arnaques : avez-vous le coup d’œil ?</a:t>
            </a:r>
          </a:p>
        </p:txBody>
      </p:sp>
    </p:spTree>
    <p:extLst>
      <p:ext uri="{BB962C8B-B14F-4D97-AF65-F5344CB8AC3E}">
        <p14:creationId xmlns:p14="http://schemas.microsoft.com/office/powerpoint/2010/main" val="2462393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7648" y="1680966"/>
            <a:ext cx="1922113" cy="1922113"/>
          </a:xfrm>
          <a:prstGeom prst="rect">
            <a:avLst/>
          </a:prstGeom>
          <a:ln>
            <a:noFill/>
          </a:ln>
        </p:spPr>
      </p:pic>
      <p:sp>
        <p:nvSpPr>
          <p:cNvPr id="23" name="Titre 22"/>
          <p:cNvSpPr>
            <a:spLocks noGrp="1"/>
          </p:cNvSpPr>
          <p:nvPr>
            <p:ph type="title"/>
          </p:nvPr>
        </p:nvSpPr>
        <p:spPr/>
        <p:txBody>
          <a:bodyPr/>
          <a:lstStyle/>
          <a:p>
            <a:endParaRPr lang="fr-FR" dirty="0"/>
          </a:p>
        </p:txBody>
      </p:sp>
      <p:sp>
        <p:nvSpPr>
          <p:cNvPr id="16" name="Rectangle à coins arrondis 15"/>
          <p:cNvSpPr/>
          <p:nvPr/>
        </p:nvSpPr>
        <p:spPr>
          <a:xfrm>
            <a:off x="5079803" y="359708"/>
            <a:ext cx="6087245" cy="1736774"/>
          </a:xfrm>
          <a:prstGeom prst="wedgeRoundRectCallout">
            <a:avLst>
              <a:gd name="adj1" fmla="val -53580"/>
              <a:gd name="adj2" fmla="val 72430"/>
              <a:gd name="adj3" fmla="val 16667"/>
            </a:avLst>
          </a:prstGeom>
          <a:solidFill>
            <a:srgbClr val="CB2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J’ai payé à une borne  pour recharger ma voiture et ça ne fonctionne pas</a:t>
            </a:r>
          </a:p>
        </p:txBody>
      </p:sp>
      <p:sp>
        <p:nvSpPr>
          <p:cNvPr id="17" name="Rectangle à coins arrondis 16"/>
          <p:cNvSpPr/>
          <p:nvPr/>
        </p:nvSpPr>
        <p:spPr>
          <a:xfrm>
            <a:off x="7392144" y="4365104"/>
            <a:ext cx="2520280" cy="576064"/>
          </a:xfrm>
          <a:prstGeom prst="roundRect">
            <a:avLst/>
          </a:prstGeom>
          <a:solidFill>
            <a:srgbClr val="CB2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Fraude aux moyens de paiement</a:t>
            </a:r>
            <a:endParaRPr lang="fr-FR" b="1" dirty="0"/>
          </a:p>
        </p:txBody>
      </p:sp>
      <p:sp>
        <p:nvSpPr>
          <p:cNvPr id="24" name="Rectangle à coins arrondis 23"/>
          <p:cNvSpPr/>
          <p:nvPr/>
        </p:nvSpPr>
        <p:spPr>
          <a:xfrm>
            <a:off x="7392144" y="5142511"/>
            <a:ext cx="2520280" cy="576064"/>
          </a:xfrm>
          <a:prstGeom prst="roundRect">
            <a:avLst/>
          </a:prstGeom>
          <a:solidFill>
            <a:srgbClr val="E06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Escroquerie au faux QR code</a:t>
            </a:r>
          </a:p>
        </p:txBody>
      </p:sp>
      <p:sp>
        <p:nvSpPr>
          <p:cNvPr id="28" name="Rectangle à coins arrondis 27"/>
          <p:cNvSpPr/>
          <p:nvPr/>
        </p:nvSpPr>
        <p:spPr>
          <a:xfrm>
            <a:off x="1817391" y="5142511"/>
            <a:ext cx="2520280" cy="576064"/>
          </a:xfrm>
          <a:prstGeom prst="roundRect">
            <a:avLst/>
          </a:prstGeom>
          <a:solidFill>
            <a:srgbClr val="223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Usurpation d’identité</a:t>
            </a:r>
            <a:endParaRPr lang="fr-FR" b="1" dirty="0"/>
          </a:p>
        </p:txBody>
      </p:sp>
      <p:sp>
        <p:nvSpPr>
          <p:cNvPr id="29" name="Rectangle à coins arrondis 28"/>
          <p:cNvSpPr/>
          <p:nvPr/>
        </p:nvSpPr>
        <p:spPr>
          <a:xfrm>
            <a:off x="4544882" y="5154512"/>
            <a:ext cx="2520280" cy="576064"/>
          </a:xfrm>
          <a:prstGeom prst="roundRect">
            <a:avLst/>
          </a:prstGeom>
          <a:solidFill>
            <a:srgbClr val="CB2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Arnaque à l’épargne</a:t>
            </a:r>
            <a:endParaRPr lang="fr-FR" b="1" dirty="0"/>
          </a:p>
        </p:txBody>
      </p:sp>
      <p:sp>
        <p:nvSpPr>
          <p:cNvPr id="30" name="Rectangle à coins arrondis 29"/>
          <p:cNvSpPr/>
          <p:nvPr/>
        </p:nvSpPr>
        <p:spPr>
          <a:xfrm>
            <a:off x="4544882" y="4365104"/>
            <a:ext cx="2520280" cy="576064"/>
          </a:xfrm>
          <a:prstGeom prst="roundRect">
            <a:avLst/>
          </a:prstGeom>
          <a:solidFill>
            <a:srgbClr val="223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Arnaque à la mule</a:t>
            </a:r>
            <a:endParaRPr lang="fr-FR" b="1" dirty="0"/>
          </a:p>
        </p:txBody>
      </p:sp>
      <p:sp>
        <p:nvSpPr>
          <p:cNvPr id="31" name="Rectangle à coins arrondis 30"/>
          <p:cNvSpPr/>
          <p:nvPr/>
        </p:nvSpPr>
        <p:spPr>
          <a:xfrm>
            <a:off x="1817391" y="4365104"/>
            <a:ext cx="2520280" cy="576064"/>
          </a:xfrm>
          <a:prstGeom prst="roundRect">
            <a:avLst/>
          </a:prstGeom>
          <a:solidFill>
            <a:srgbClr val="E06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Arnaque au faux conseiller bancaire</a:t>
            </a:r>
            <a:endParaRPr lang="fr-FR" b="1" dirty="0"/>
          </a:p>
        </p:txBody>
      </p:sp>
    </p:spTree>
    <p:extLst>
      <p:ext uri="{BB962C8B-B14F-4D97-AF65-F5344CB8AC3E}">
        <p14:creationId xmlns:p14="http://schemas.microsoft.com/office/powerpoint/2010/main" val="97565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58333E-6 3.33333E-6 L 0.10338 -0.43125 " pathEditMode="relative" rAng="0" ptsTypes="AA">
                                      <p:cBhvr>
                                        <p:cTn id="6" dur="2000" fill="hold"/>
                                        <p:tgtEl>
                                          <p:spTgt spid="24"/>
                                        </p:tgtEl>
                                        <p:attrNameLst>
                                          <p:attrName>ppt_x</p:attrName>
                                          <p:attrName>ppt_y</p:attrName>
                                        </p:attrNameLst>
                                      </p:cBhvr>
                                      <p:rCtr x="5169" y="-215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latin typeface="+mn-lt"/>
              </a:rPr>
              <a:t>Évitez la fraude au faux QR code</a:t>
            </a:r>
            <a:endParaRPr lang="fr-FR" dirty="0">
              <a:latin typeface="+mn-lt"/>
            </a:endParaRPr>
          </a:p>
        </p:txBody>
      </p:sp>
      <p:sp>
        <p:nvSpPr>
          <p:cNvPr id="5" name="Espace réservé du numéro de diapositive 4"/>
          <p:cNvSpPr>
            <a:spLocks noGrp="1"/>
          </p:cNvSpPr>
          <p:nvPr>
            <p:ph type="sldNum" sz="quarter" idx="12"/>
          </p:nvPr>
        </p:nvSpPr>
        <p:spPr/>
        <p:txBody>
          <a:bodyPr/>
          <a:lstStyle/>
          <a:p>
            <a:fld id="{4B01CA03-1D23-4BA0-8DCC-A6651863FB28}" type="slidenum">
              <a:rPr lang="fr-FR" smtClean="0"/>
              <a:t>21</a:t>
            </a:fld>
            <a:endParaRPr lang="fr-FR" dirty="0"/>
          </a:p>
        </p:txBody>
      </p:sp>
      <p:sp>
        <p:nvSpPr>
          <p:cNvPr id="11" name="Rectangle 10"/>
          <p:cNvSpPr/>
          <p:nvPr/>
        </p:nvSpPr>
        <p:spPr>
          <a:xfrm>
            <a:off x="1265415" y="1150654"/>
            <a:ext cx="10341312" cy="4231928"/>
          </a:xfrm>
          <a:prstGeom prst="rect">
            <a:avLst/>
          </a:prstGeom>
        </p:spPr>
        <p:txBody>
          <a:bodyPr wrap="square">
            <a:spAutoFit/>
          </a:bodyPr>
          <a:lstStyle/>
          <a:p>
            <a:pPr marL="342900" indent="-342900">
              <a:spcAft>
                <a:spcPts val="1800"/>
              </a:spcAft>
              <a:buFont typeface="Arial" panose="020B0604020202020204" pitchFamily="34" charset="0"/>
              <a:buChar char="•"/>
            </a:pPr>
            <a:r>
              <a:rPr lang="fr-FR" sz="3200" dirty="0">
                <a:solidFill>
                  <a:srgbClr val="203B73"/>
                </a:solidFill>
              </a:rPr>
              <a:t>Avant de cliquer, </a:t>
            </a:r>
            <a:r>
              <a:rPr lang="fr-FR" sz="3200" b="1" dirty="0" smtClean="0">
                <a:solidFill>
                  <a:srgbClr val="E06F17"/>
                </a:solidFill>
              </a:rPr>
              <a:t>vérifiez </a:t>
            </a:r>
            <a:r>
              <a:rPr lang="fr-FR" sz="3200" b="1" dirty="0">
                <a:solidFill>
                  <a:srgbClr val="E06F17"/>
                </a:solidFill>
              </a:rPr>
              <a:t>l’adresse du site </a:t>
            </a:r>
            <a:r>
              <a:rPr lang="fr-FR" sz="3200" dirty="0">
                <a:solidFill>
                  <a:srgbClr val="203B73"/>
                </a:solidFill>
              </a:rPr>
              <a:t>qui apparaît lorsque vous le scannez. </a:t>
            </a:r>
          </a:p>
          <a:p>
            <a:pPr marL="342900" indent="-342900">
              <a:spcAft>
                <a:spcPts val="1800"/>
              </a:spcAft>
              <a:buFont typeface="Arial" panose="020B0604020202020204" pitchFamily="34" charset="0"/>
              <a:buChar char="•"/>
            </a:pPr>
            <a:r>
              <a:rPr lang="fr-FR" sz="3200" dirty="0" smtClean="0">
                <a:solidFill>
                  <a:srgbClr val="203B73"/>
                </a:solidFill>
              </a:rPr>
              <a:t>Comme toujours, </a:t>
            </a:r>
            <a:r>
              <a:rPr lang="fr-FR" sz="3200" b="1" dirty="0" smtClean="0">
                <a:solidFill>
                  <a:srgbClr val="E06F17"/>
                </a:solidFill>
              </a:rPr>
              <a:t>faites </a:t>
            </a:r>
            <a:r>
              <a:rPr lang="fr-FR" sz="3200" b="1" dirty="0">
                <a:solidFill>
                  <a:srgbClr val="E06F17"/>
                </a:solidFill>
              </a:rPr>
              <a:t>attention</a:t>
            </a:r>
            <a:r>
              <a:rPr lang="fr-FR" sz="3200" dirty="0">
                <a:solidFill>
                  <a:srgbClr val="203B73"/>
                </a:solidFill>
              </a:rPr>
              <a:t> au logo, au graphisme et aux fautes d’orthographe. </a:t>
            </a:r>
            <a:endParaRPr lang="fr-FR" sz="3200" dirty="0" smtClean="0">
              <a:solidFill>
                <a:srgbClr val="203B73"/>
              </a:solidFill>
            </a:endParaRPr>
          </a:p>
          <a:p>
            <a:pPr marL="342900" indent="-342900">
              <a:spcAft>
                <a:spcPts val="1800"/>
              </a:spcAft>
              <a:buFont typeface="Arial" panose="020B0604020202020204" pitchFamily="34" charset="0"/>
              <a:buChar char="•"/>
            </a:pPr>
            <a:r>
              <a:rPr lang="fr-FR" sz="3200" dirty="0">
                <a:solidFill>
                  <a:srgbClr val="203B73"/>
                </a:solidFill>
              </a:rPr>
              <a:t>De préférence, allez directement sur le </a:t>
            </a:r>
            <a:r>
              <a:rPr lang="fr-FR" sz="3200" b="1" dirty="0">
                <a:solidFill>
                  <a:srgbClr val="E06F17"/>
                </a:solidFill>
              </a:rPr>
              <a:t>site officiel</a:t>
            </a:r>
            <a:r>
              <a:rPr lang="fr-FR" sz="3200" dirty="0">
                <a:solidFill>
                  <a:srgbClr val="203B73"/>
                </a:solidFill>
              </a:rPr>
              <a:t>, ou utilisez </a:t>
            </a:r>
            <a:r>
              <a:rPr lang="fr-FR" sz="3200" b="1" dirty="0">
                <a:solidFill>
                  <a:srgbClr val="E06F17"/>
                </a:solidFill>
              </a:rPr>
              <a:t>l’appli du fournisseur</a:t>
            </a:r>
            <a:r>
              <a:rPr lang="fr-FR" sz="3200" dirty="0">
                <a:solidFill>
                  <a:srgbClr val="203B73"/>
                </a:solidFill>
              </a:rPr>
              <a:t>.</a:t>
            </a:r>
          </a:p>
          <a:p>
            <a:pPr marL="342900" indent="-342900">
              <a:spcAft>
                <a:spcPts val="1800"/>
              </a:spcAft>
              <a:buFont typeface="Arial" panose="020B0604020202020204" pitchFamily="34" charset="0"/>
              <a:buChar char="•"/>
            </a:pPr>
            <a:endParaRPr lang="fr-FR" sz="3200" dirty="0">
              <a:solidFill>
                <a:srgbClr val="203B73"/>
              </a:solidFill>
            </a:endParaRPr>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173" y="2521880"/>
            <a:ext cx="744242" cy="744242"/>
          </a:xfrm>
          <a:prstGeom prst="rect">
            <a:avLst/>
          </a:prstGeom>
        </p:spPr>
      </p:pic>
      <p:sp>
        <p:nvSpPr>
          <p:cNvPr id="15" name="Rectangle 14"/>
          <p:cNvSpPr/>
          <p:nvPr/>
        </p:nvSpPr>
        <p:spPr>
          <a:xfrm>
            <a:off x="1991544" y="4898510"/>
            <a:ext cx="9721080" cy="1384995"/>
          </a:xfrm>
          <a:prstGeom prst="rect">
            <a:avLst/>
          </a:prstGeom>
        </p:spPr>
        <p:txBody>
          <a:bodyPr wrap="square">
            <a:spAutoFit/>
          </a:bodyPr>
          <a:lstStyle/>
          <a:p>
            <a:pPr>
              <a:spcAft>
                <a:spcPts val="1800"/>
              </a:spcAft>
            </a:pPr>
            <a:r>
              <a:rPr lang="fr-FR" sz="2800" dirty="0">
                <a:solidFill>
                  <a:srgbClr val="203B73"/>
                </a:solidFill>
              </a:rPr>
              <a:t>Si vous avez payé, </a:t>
            </a:r>
            <a:r>
              <a:rPr lang="fr-FR" sz="2800" b="1" dirty="0" smtClean="0">
                <a:solidFill>
                  <a:srgbClr val="CB2361"/>
                </a:solidFill>
              </a:rPr>
              <a:t>prévenez immédiatement </a:t>
            </a:r>
            <a:r>
              <a:rPr lang="fr-FR" sz="2800" b="1" dirty="0">
                <a:solidFill>
                  <a:srgbClr val="CB2361"/>
                </a:solidFill>
              </a:rPr>
              <a:t>votre banque </a:t>
            </a:r>
            <a:r>
              <a:rPr lang="fr-FR" sz="2800" dirty="0" smtClean="0">
                <a:solidFill>
                  <a:srgbClr val="203B73"/>
                </a:solidFill>
              </a:rPr>
              <a:t>pour faire </a:t>
            </a:r>
            <a:r>
              <a:rPr lang="fr-FR" sz="2800" dirty="0">
                <a:solidFill>
                  <a:srgbClr val="203B73"/>
                </a:solidFill>
              </a:rPr>
              <a:t>opposition au </a:t>
            </a:r>
            <a:r>
              <a:rPr lang="fr-FR" sz="2800" dirty="0" smtClean="0">
                <a:solidFill>
                  <a:srgbClr val="203B73"/>
                </a:solidFill>
              </a:rPr>
              <a:t>paiement et éviter que vos coordonnées bancaires ne soient utilisées pour d’autres fraudes.</a:t>
            </a:r>
            <a:endParaRPr lang="fr-FR" sz="2800" dirty="0">
              <a:solidFill>
                <a:srgbClr val="203B73"/>
              </a:solidFill>
            </a:endParaRPr>
          </a:p>
        </p:txBody>
      </p:sp>
      <p:pic>
        <p:nvPicPr>
          <p:cNvPr id="16" name="Imag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51" y="5157192"/>
            <a:ext cx="871534" cy="871534"/>
          </a:xfrm>
          <a:prstGeom prst="rect">
            <a:avLst/>
          </a:prstGeom>
        </p:spPr>
      </p:pic>
    </p:spTree>
    <p:extLst>
      <p:ext uri="{BB962C8B-B14F-4D97-AF65-F5344CB8AC3E}">
        <p14:creationId xmlns:p14="http://schemas.microsoft.com/office/powerpoint/2010/main" val="269805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ZoneTexte 19"/>
          <p:cNvSpPr txBox="1"/>
          <p:nvPr/>
        </p:nvSpPr>
        <p:spPr>
          <a:xfrm>
            <a:off x="996593" y="324093"/>
            <a:ext cx="2133918" cy="4708981"/>
          </a:xfrm>
          <a:prstGeom prst="rect">
            <a:avLst/>
          </a:prstGeom>
          <a:noFill/>
        </p:spPr>
        <p:txBody>
          <a:bodyPr wrap="none" rtlCol="0">
            <a:spAutoFit/>
          </a:bodyPr>
          <a:lstStyle/>
          <a:p>
            <a:r>
              <a:rPr lang="fr-FR" sz="30000" dirty="0" smtClean="0">
                <a:solidFill>
                  <a:schemeClr val="bg1">
                    <a:lumMod val="95000"/>
                  </a:schemeClr>
                </a:solidFill>
              </a:rPr>
              <a:t>3</a:t>
            </a:r>
            <a:endParaRPr lang="fr-FR" sz="30000" dirty="0">
              <a:solidFill>
                <a:schemeClr val="bg1">
                  <a:lumMod val="95000"/>
                </a:schemeClr>
              </a:solidFill>
            </a:endParaRPr>
          </a:p>
        </p:txBody>
      </p:sp>
      <p:sp>
        <p:nvSpPr>
          <p:cNvPr id="4" name="Titre 3"/>
          <p:cNvSpPr>
            <a:spLocks noGrp="1"/>
          </p:cNvSpPr>
          <p:nvPr>
            <p:ph type="ctrTitle" idx="4294967295"/>
          </p:nvPr>
        </p:nvSpPr>
        <p:spPr>
          <a:xfrm>
            <a:off x="2063552" y="1548877"/>
            <a:ext cx="9144000" cy="2387600"/>
          </a:xfrm>
        </p:spPr>
        <p:txBody>
          <a:bodyPr>
            <a:normAutofit/>
          </a:bodyPr>
          <a:lstStyle/>
          <a:p>
            <a:pPr algn="l"/>
            <a:r>
              <a:rPr lang="fr-FR" sz="5400" dirty="0" smtClean="0">
                <a:solidFill>
                  <a:srgbClr val="223D79"/>
                </a:solidFill>
                <a:latin typeface="+mn-lt"/>
              </a:rPr>
              <a:t>Quelles précautions face aux arnaques?</a:t>
            </a:r>
            <a:endParaRPr lang="fr-FR" sz="5400" dirty="0">
              <a:solidFill>
                <a:srgbClr val="223D79"/>
              </a:solidFill>
              <a:latin typeface="+mn-lt"/>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4312" y="4035139"/>
            <a:ext cx="997935" cy="997935"/>
          </a:xfrm>
          <a:prstGeom prst="rect">
            <a:avLst/>
          </a:prstGeom>
        </p:spPr>
      </p:pic>
      <p:pic>
        <p:nvPicPr>
          <p:cNvPr id="18" name="Imag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0038" y="5021659"/>
            <a:ext cx="946965" cy="946965"/>
          </a:xfrm>
          <a:prstGeom prst="rect">
            <a:avLst/>
          </a:prstGeom>
        </p:spPr>
      </p:pic>
      <p:pic>
        <p:nvPicPr>
          <p:cNvPr id="21" name="Imag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50038" y="3346614"/>
            <a:ext cx="1377050" cy="1377050"/>
          </a:xfrm>
          <a:prstGeom prst="rect">
            <a:avLst/>
          </a:prstGeom>
        </p:spPr>
      </p:pic>
      <p:pic>
        <p:nvPicPr>
          <p:cNvPr id="22" name="Imag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77200" y="5163695"/>
            <a:ext cx="854224" cy="854224"/>
          </a:xfrm>
          <a:prstGeom prst="rect">
            <a:avLst/>
          </a:prstGeom>
        </p:spPr>
      </p:pic>
    </p:spTree>
    <p:extLst>
      <p:ext uri="{BB962C8B-B14F-4D97-AF65-F5344CB8AC3E}">
        <p14:creationId xmlns:p14="http://schemas.microsoft.com/office/powerpoint/2010/main" val="7241323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sées 1"/>
          <p:cNvSpPr/>
          <p:nvPr/>
        </p:nvSpPr>
        <p:spPr>
          <a:xfrm>
            <a:off x="6213266" y="1951010"/>
            <a:ext cx="5695747" cy="2966846"/>
          </a:xfrm>
          <a:prstGeom prst="cloudCallout">
            <a:avLst>
              <a:gd name="adj1" fmla="val 26456"/>
              <a:gd name="adj2" fmla="val 63043"/>
            </a:avLst>
          </a:prstGeom>
          <a:solidFill>
            <a:srgbClr val="D2D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6452" y="4625006"/>
            <a:ext cx="1662196" cy="1662196"/>
          </a:xfrm>
          <a:prstGeom prst="rect">
            <a:avLst/>
          </a:prstGeom>
        </p:spPr>
      </p:pic>
      <p:grpSp>
        <p:nvGrpSpPr>
          <p:cNvPr id="4" name="Groupe 3"/>
          <p:cNvGrpSpPr/>
          <p:nvPr/>
        </p:nvGrpSpPr>
        <p:grpSpPr>
          <a:xfrm>
            <a:off x="8403146" y="3569762"/>
            <a:ext cx="933076" cy="926149"/>
            <a:chOff x="5959688" y="3535654"/>
            <a:chExt cx="1115080" cy="1123828"/>
          </a:xfrm>
        </p:grpSpPr>
        <p:sp>
          <p:nvSpPr>
            <p:cNvPr id="5" name="Rectangle 4"/>
            <p:cNvSpPr/>
            <p:nvPr/>
          </p:nvSpPr>
          <p:spPr>
            <a:xfrm>
              <a:off x="5959688" y="4211319"/>
              <a:ext cx="1115080" cy="448163"/>
            </a:xfrm>
            <a:prstGeom prst="rect">
              <a:avLst/>
            </a:prstGeom>
          </p:spPr>
          <p:txBody>
            <a:bodyPr wrap="none">
              <a:spAutoFit/>
            </a:bodyPr>
            <a:lstStyle/>
            <a:p>
              <a:r>
                <a:rPr lang="fr-FR" b="1" dirty="0" smtClean="0">
                  <a:solidFill>
                    <a:srgbClr val="203B73"/>
                  </a:solidFill>
                </a:rPr>
                <a:t>Respect</a:t>
              </a:r>
              <a:endParaRPr lang="fr-FR" b="1" dirty="0">
                <a:solidFill>
                  <a:srgbClr val="203B73"/>
                </a:solidFill>
              </a:endParaRP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3083" y="3535654"/>
              <a:ext cx="648202" cy="648202"/>
            </a:xfrm>
            <a:prstGeom prst="rect">
              <a:avLst/>
            </a:prstGeom>
          </p:spPr>
        </p:pic>
      </p:grpSp>
      <p:grpSp>
        <p:nvGrpSpPr>
          <p:cNvPr id="7" name="Groupe 6"/>
          <p:cNvGrpSpPr/>
          <p:nvPr/>
        </p:nvGrpSpPr>
        <p:grpSpPr>
          <a:xfrm>
            <a:off x="7420542" y="3691459"/>
            <a:ext cx="659697" cy="922029"/>
            <a:chOff x="3528798" y="1239383"/>
            <a:chExt cx="788374" cy="1118829"/>
          </a:xfrm>
        </p:grpSpPr>
        <p:sp>
          <p:nvSpPr>
            <p:cNvPr id="8" name="Rectangle 7"/>
            <p:cNvSpPr/>
            <p:nvPr/>
          </p:nvSpPr>
          <p:spPr>
            <a:xfrm>
              <a:off x="3528798" y="1910049"/>
              <a:ext cx="746884" cy="448163"/>
            </a:xfrm>
            <a:prstGeom prst="rect">
              <a:avLst/>
            </a:prstGeom>
          </p:spPr>
          <p:txBody>
            <a:bodyPr wrap="none">
              <a:spAutoFit/>
            </a:bodyPr>
            <a:lstStyle/>
            <a:p>
              <a:r>
                <a:rPr lang="fr-FR" b="1" dirty="0" smtClean="0">
                  <a:solidFill>
                    <a:srgbClr val="C92360"/>
                  </a:solidFill>
                </a:rPr>
                <a:t>Peur</a:t>
              </a:r>
              <a:endParaRPr lang="fr-FR" b="1" dirty="0">
                <a:solidFill>
                  <a:srgbClr val="C92360"/>
                </a:solidFill>
              </a:endParaRPr>
            </a:p>
          </p:txBody>
        </p:sp>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5561" y="1239383"/>
              <a:ext cx="761611" cy="761611"/>
            </a:xfrm>
            <a:prstGeom prst="rect">
              <a:avLst/>
            </a:prstGeom>
          </p:spPr>
        </p:pic>
      </p:grpSp>
      <p:grpSp>
        <p:nvGrpSpPr>
          <p:cNvPr id="10" name="Groupe 9"/>
          <p:cNvGrpSpPr/>
          <p:nvPr/>
        </p:nvGrpSpPr>
        <p:grpSpPr>
          <a:xfrm>
            <a:off x="9721053" y="3474176"/>
            <a:ext cx="1031051" cy="794155"/>
            <a:chOff x="6629350" y="2276871"/>
            <a:chExt cx="1232163" cy="963661"/>
          </a:xfrm>
        </p:grpSpPr>
        <p:sp>
          <p:nvSpPr>
            <p:cNvPr id="11" name="Rectangle 10"/>
            <p:cNvSpPr/>
            <p:nvPr/>
          </p:nvSpPr>
          <p:spPr>
            <a:xfrm>
              <a:off x="6629350" y="2792369"/>
              <a:ext cx="1232163" cy="448163"/>
            </a:xfrm>
            <a:prstGeom prst="rect">
              <a:avLst/>
            </a:prstGeom>
          </p:spPr>
          <p:txBody>
            <a:bodyPr wrap="none">
              <a:spAutoFit/>
            </a:bodyPr>
            <a:lstStyle/>
            <a:p>
              <a:r>
                <a:rPr lang="fr-FR" b="1" dirty="0" smtClean="0">
                  <a:solidFill>
                    <a:srgbClr val="E06F17"/>
                  </a:solidFill>
                </a:rPr>
                <a:t>Bon plan</a:t>
              </a:r>
              <a:endParaRPr lang="fr-FR" b="1" dirty="0"/>
            </a:p>
          </p:txBody>
        </p:sp>
        <p:pic>
          <p:nvPicPr>
            <p:cNvPr id="12" name="Imag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01170" y="2276871"/>
              <a:ext cx="534063" cy="534063"/>
            </a:xfrm>
            <a:prstGeom prst="rect">
              <a:avLst/>
            </a:prstGeom>
          </p:spPr>
        </p:pic>
      </p:grpSp>
      <p:grpSp>
        <p:nvGrpSpPr>
          <p:cNvPr id="13" name="Groupe 12"/>
          <p:cNvGrpSpPr/>
          <p:nvPr/>
        </p:nvGrpSpPr>
        <p:grpSpPr>
          <a:xfrm>
            <a:off x="7865373" y="2442010"/>
            <a:ext cx="971356" cy="843642"/>
            <a:chOff x="5143034" y="1452350"/>
            <a:chExt cx="1160823" cy="1023710"/>
          </a:xfrm>
        </p:grpSpPr>
        <p:sp>
          <p:nvSpPr>
            <p:cNvPr id="14" name="Rectangle 13"/>
            <p:cNvSpPr/>
            <p:nvPr/>
          </p:nvSpPr>
          <p:spPr>
            <a:xfrm>
              <a:off x="5143034" y="2027897"/>
              <a:ext cx="1160823" cy="448163"/>
            </a:xfrm>
            <a:prstGeom prst="rect">
              <a:avLst/>
            </a:prstGeom>
          </p:spPr>
          <p:txBody>
            <a:bodyPr wrap="none">
              <a:spAutoFit/>
            </a:bodyPr>
            <a:lstStyle/>
            <a:p>
              <a:r>
                <a:rPr lang="fr-FR" b="1" dirty="0" smtClean="0">
                  <a:solidFill>
                    <a:srgbClr val="E06F17"/>
                  </a:solidFill>
                </a:rPr>
                <a:t>Urgence</a:t>
              </a:r>
              <a:endParaRPr lang="fr-FR" b="1" dirty="0"/>
            </a:p>
          </p:txBody>
        </p:sp>
        <p:pic>
          <p:nvPicPr>
            <p:cNvPr id="15" name="Imag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80563" y="1452350"/>
              <a:ext cx="622640" cy="622640"/>
            </a:xfrm>
            <a:prstGeom prst="rect">
              <a:avLst/>
            </a:prstGeom>
          </p:spPr>
        </p:pic>
      </p:grpSp>
      <p:grpSp>
        <p:nvGrpSpPr>
          <p:cNvPr id="16" name="Groupe 15"/>
          <p:cNvGrpSpPr/>
          <p:nvPr/>
        </p:nvGrpSpPr>
        <p:grpSpPr>
          <a:xfrm>
            <a:off x="6681414" y="2683909"/>
            <a:ext cx="1062278" cy="935190"/>
            <a:chOff x="1674404" y="3712104"/>
            <a:chExt cx="1269480" cy="1134798"/>
          </a:xfrm>
        </p:grpSpPr>
        <p:sp>
          <p:nvSpPr>
            <p:cNvPr id="17" name="Rectangle 16"/>
            <p:cNvSpPr/>
            <p:nvPr/>
          </p:nvSpPr>
          <p:spPr>
            <a:xfrm>
              <a:off x="1674404" y="4398739"/>
              <a:ext cx="1269480" cy="448163"/>
            </a:xfrm>
            <a:prstGeom prst="rect">
              <a:avLst/>
            </a:prstGeom>
          </p:spPr>
          <p:txBody>
            <a:bodyPr wrap="none">
              <a:spAutoFit/>
            </a:bodyPr>
            <a:lstStyle/>
            <a:p>
              <a:r>
                <a:rPr lang="fr-FR" b="1" dirty="0" smtClean="0">
                  <a:solidFill>
                    <a:srgbClr val="203B73"/>
                  </a:solidFill>
                </a:rPr>
                <a:t>Affection</a:t>
              </a:r>
              <a:endParaRPr lang="fr-FR" b="1" dirty="0">
                <a:solidFill>
                  <a:srgbClr val="203B73"/>
                </a:solidFill>
              </a:endParaRPr>
            </a:p>
          </p:txBody>
        </p:sp>
        <p:pic>
          <p:nvPicPr>
            <p:cNvPr id="18" name="Imag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30879" y="3712104"/>
              <a:ext cx="818493" cy="818493"/>
            </a:xfrm>
            <a:prstGeom prst="rect">
              <a:avLst/>
            </a:prstGeom>
          </p:spPr>
        </p:pic>
      </p:grpSp>
      <p:grpSp>
        <p:nvGrpSpPr>
          <p:cNvPr id="19" name="Groupe 18"/>
          <p:cNvGrpSpPr/>
          <p:nvPr/>
        </p:nvGrpSpPr>
        <p:grpSpPr>
          <a:xfrm>
            <a:off x="8999936" y="2172652"/>
            <a:ext cx="1513876" cy="929894"/>
            <a:chOff x="3399556" y="4803555"/>
            <a:chExt cx="1809165" cy="1128373"/>
          </a:xfrm>
        </p:grpSpPr>
        <p:sp>
          <p:nvSpPr>
            <p:cNvPr id="20" name="Rectangle 19"/>
            <p:cNvSpPr/>
            <p:nvPr/>
          </p:nvSpPr>
          <p:spPr>
            <a:xfrm>
              <a:off x="3399556" y="5483765"/>
              <a:ext cx="1809165" cy="448163"/>
            </a:xfrm>
            <a:prstGeom prst="rect">
              <a:avLst/>
            </a:prstGeom>
          </p:spPr>
          <p:txBody>
            <a:bodyPr wrap="none">
              <a:spAutoFit/>
            </a:bodyPr>
            <a:lstStyle/>
            <a:p>
              <a:r>
                <a:rPr lang="fr-FR" b="1" dirty="0" smtClean="0">
                  <a:solidFill>
                    <a:srgbClr val="CA2260"/>
                  </a:solidFill>
                </a:rPr>
                <a:t>Appât du gain</a:t>
              </a:r>
              <a:endParaRPr lang="fr-FR" b="1" dirty="0">
                <a:solidFill>
                  <a:srgbClr val="CA2260"/>
                </a:solidFill>
              </a:endParaRPr>
            </a:p>
          </p:txBody>
        </p:sp>
        <p:pic>
          <p:nvPicPr>
            <p:cNvPr id="21" name="Imag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91385" y="4803555"/>
              <a:ext cx="683580" cy="683580"/>
            </a:xfrm>
            <a:prstGeom prst="rect">
              <a:avLst/>
            </a:prstGeom>
          </p:spPr>
        </p:pic>
      </p:grpSp>
      <p:sp>
        <p:nvSpPr>
          <p:cNvPr id="24" name="Rectangle à coins arrondis 23"/>
          <p:cNvSpPr/>
          <p:nvPr/>
        </p:nvSpPr>
        <p:spPr>
          <a:xfrm>
            <a:off x="139066" y="1200419"/>
            <a:ext cx="3765515" cy="5760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dirty="0" smtClean="0">
                <a:solidFill>
                  <a:srgbClr val="CB2361"/>
                </a:solidFill>
                <a:cs typeface="Arial" panose="020B0604020202020204" pitchFamily="34" charset="0"/>
              </a:rPr>
              <a:t>De technique</a:t>
            </a:r>
            <a:endParaRPr lang="fr-FR" sz="3200" dirty="0">
              <a:solidFill>
                <a:srgbClr val="CB2361"/>
              </a:solidFill>
              <a:cs typeface="Arial" panose="020B0604020202020204" pitchFamily="34" charset="0"/>
            </a:endParaRPr>
          </a:p>
        </p:txBody>
      </p:sp>
      <p:sp>
        <p:nvSpPr>
          <p:cNvPr id="25" name="Rectangle à coins arrondis 24"/>
          <p:cNvSpPr/>
          <p:nvPr/>
        </p:nvSpPr>
        <p:spPr>
          <a:xfrm>
            <a:off x="5623421" y="1162658"/>
            <a:ext cx="4012920" cy="5760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dirty="0" smtClean="0">
                <a:solidFill>
                  <a:srgbClr val="223D79"/>
                </a:solidFill>
                <a:cs typeface="Arial" panose="020B0604020202020204" pitchFamily="34" charset="0"/>
              </a:rPr>
              <a:t>De psychologie </a:t>
            </a:r>
            <a:endParaRPr lang="fr-FR" sz="3200" dirty="0">
              <a:solidFill>
                <a:srgbClr val="223D79"/>
              </a:solidFill>
              <a:cs typeface="Arial" panose="020B0604020202020204" pitchFamily="34" charset="0"/>
            </a:endParaRPr>
          </a:p>
        </p:txBody>
      </p:sp>
      <p:sp>
        <p:nvSpPr>
          <p:cNvPr id="27" name="Rectangle 26"/>
          <p:cNvSpPr/>
          <p:nvPr/>
        </p:nvSpPr>
        <p:spPr>
          <a:xfrm>
            <a:off x="2276378" y="5528482"/>
            <a:ext cx="673582" cy="369332"/>
          </a:xfrm>
          <a:prstGeom prst="rect">
            <a:avLst/>
          </a:prstGeom>
        </p:spPr>
        <p:txBody>
          <a:bodyPr wrap="none">
            <a:spAutoFit/>
          </a:bodyPr>
          <a:lstStyle/>
          <a:p>
            <a:pPr algn="ctr"/>
            <a:r>
              <a:rPr lang="fr-FR" b="1" dirty="0" smtClean="0">
                <a:solidFill>
                  <a:srgbClr val="E06F17"/>
                </a:solidFill>
              </a:rPr>
              <a:t>Virus</a:t>
            </a:r>
            <a:endParaRPr lang="fr-FR" b="1" dirty="0">
              <a:solidFill>
                <a:srgbClr val="E06F17"/>
              </a:solidFill>
            </a:endParaRPr>
          </a:p>
        </p:txBody>
      </p:sp>
      <p:sp>
        <p:nvSpPr>
          <p:cNvPr id="29" name="Rectangle 28"/>
          <p:cNvSpPr/>
          <p:nvPr/>
        </p:nvSpPr>
        <p:spPr>
          <a:xfrm>
            <a:off x="2897603" y="3021235"/>
            <a:ext cx="1485214" cy="646331"/>
          </a:xfrm>
          <a:prstGeom prst="rect">
            <a:avLst/>
          </a:prstGeom>
        </p:spPr>
        <p:txBody>
          <a:bodyPr wrap="none">
            <a:spAutoFit/>
          </a:bodyPr>
          <a:lstStyle/>
          <a:p>
            <a:pPr algn="ctr"/>
            <a:r>
              <a:rPr lang="fr-FR" b="1" dirty="0">
                <a:solidFill>
                  <a:srgbClr val="E06F17"/>
                </a:solidFill>
              </a:rPr>
              <a:t>Faux numéro </a:t>
            </a:r>
          </a:p>
          <a:p>
            <a:pPr algn="ctr"/>
            <a:r>
              <a:rPr lang="fr-FR" b="1" dirty="0">
                <a:solidFill>
                  <a:srgbClr val="E06F17"/>
                </a:solidFill>
              </a:rPr>
              <a:t>d’appelant</a:t>
            </a:r>
          </a:p>
        </p:txBody>
      </p:sp>
      <p:sp>
        <p:nvSpPr>
          <p:cNvPr id="31" name="Rectangle 30"/>
          <p:cNvSpPr/>
          <p:nvPr/>
        </p:nvSpPr>
        <p:spPr>
          <a:xfrm>
            <a:off x="800581" y="3011097"/>
            <a:ext cx="1630703" cy="369332"/>
          </a:xfrm>
          <a:prstGeom prst="rect">
            <a:avLst/>
          </a:prstGeom>
        </p:spPr>
        <p:txBody>
          <a:bodyPr wrap="none">
            <a:spAutoFit/>
          </a:bodyPr>
          <a:lstStyle/>
          <a:p>
            <a:r>
              <a:rPr lang="fr-FR" b="1" dirty="0" smtClean="0">
                <a:solidFill>
                  <a:srgbClr val="CB2361"/>
                </a:solidFill>
              </a:rPr>
              <a:t>Site frauduleux</a:t>
            </a:r>
            <a:endParaRPr lang="fr-FR" b="1" dirty="0">
              <a:solidFill>
                <a:srgbClr val="CB2361"/>
              </a:solidFill>
            </a:endParaRPr>
          </a:p>
        </p:txBody>
      </p:sp>
      <p:sp>
        <p:nvSpPr>
          <p:cNvPr id="33" name="Rectangle 32"/>
          <p:cNvSpPr/>
          <p:nvPr/>
        </p:nvSpPr>
        <p:spPr>
          <a:xfrm>
            <a:off x="863950" y="4355494"/>
            <a:ext cx="1381147" cy="646331"/>
          </a:xfrm>
          <a:prstGeom prst="rect">
            <a:avLst/>
          </a:prstGeom>
        </p:spPr>
        <p:txBody>
          <a:bodyPr wrap="none">
            <a:spAutoFit/>
          </a:bodyPr>
          <a:lstStyle/>
          <a:p>
            <a:pPr algn="ctr"/>
            <a:r>
              <a:rPr lang="fr-FR" b="1" dirty="0" smtClean="0">
                <a:solidFill>
                  <a:srgbClr val="203B73"/>
                </a:solidFill>
              </a:rPr>
              <a:t>Fausse</a:t>
            </a:r>
          </a:p>
          <a:p>
            <a:pPr algn="ctr"/>
            <a:r>
              <a:rPr lang="fr-FR" b="1" dirty="0" smtClean="0">
                <a:solidFill>
                  <a:srgbClr val="203B73"/>
                </a:solidFill>
              </a:rPr>
              <a:t>adresse mail</a:t>
            </a:r>
            <a:endParaRPr lang="fr-FR" b="1" dirty="0">
              <a:solidFill>
                <a:srgbClr val="203B73"/>
              </a:solidFill>
            </a:endParaRPr>
          </a:p>
        </p:txBody>
      </p:sp>
      <p:sp>
        <p:nvSpPr>
          <p:cNvPr id="35" name="Rectangle 34"/>
          <p:cNvSpPr/>
          <p:nvPr/>
        </p:nvSpPr>
        <p:spPr>
          <a:xfrm>
            <a:off x="3186741" y="4831654"/>
            <a:ext cx="1570238" cy="369332"/>
          </a:xfrm>
          <a:prstGeom prst="rect">
            <a:avLst/>
          </a:prstGeom>
        </p:spPr>
        <p:txBody>
          <a:bodyPr wrap="none">
            <a:spAutoFit/>
          </a:bodyPr>
          <a:lstStyle/>
          <a:p>
            <a:r>
              <a:rPr lang="fr-FR" b="1" dirty="0" smtClean="0">
                <a:solidFill>
                  <a:srgbClr val="203B73"/>
                </a:solidFill>
              </a:rPr>
              <a:t>Faux QR codes</a:t>
            </a:r>
            <a:endParaRPr lang="fr-FR" b="1" dirty="0">
              <a:solidFill>
                <a:srgbClr val="203B73"/>
              </a:solidFill>
            </a:endParaRPr>
          </a:p>
        </p:txBody>
      </p:sp>
      <p:pic>
        <p:nvPicPr>
          <p:cNvPr id="37" name="Image 3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33016" y="3860589"/>
            <a:ext cx="972062" cy="972062"/>
          </a:xfrm>
          <a:prstGeom prst="rect">
            <a:avLst/>
          </a:prstGeom>
        </p:spPr>
      </p:pic>
      <p:pic>
        <p:nvPicPr>
          <p:cNvPr id="38" name="Image 3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66005" y="4867441"/>
            <a:ext cx="656563" cy="656563"/>
          </a:xfrm>
          <a:prstGeom prst="rect">
            <a:avLst/>
          </a:prstGeom>
        </p:spPr>
      </p:pic>
      <p:pic>
        <p:nvPicPr>
          <p:cNvPr id="39" name="Image 3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78082" y="2342181"/>
            <a:ext cx="683453" cy="683453"/>
          </a:xfrm>
          <a:prstGeom prst="rect">
            <a:avLst/>
          </a:prstGeom>
        </p:spPr>
      </p:pic>
      <p:pic>
        <p:nvPicPr>
          <p:cNvPr id="40" name="Image 3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17766" y="3692085"/>
            <a:ext cx="680871" cy="680871"/>
          </a:xfrm>
          <a:prstGeom prst="rect">
            <a:avLst/>
          </a:prstGeom>
        </p:spPr>
      </p:pic>
      <p:pic>
        <p:nvPicPr>
          <p:cNvPr id="41" name="Image 4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29426" y="2257199"/>
            <a:ext cx="794097" cy="794097"/>
          </a:xfrm>
          <a:prstGeom prst="rect">
            <a:avLst/>
          </a:prstGeom>
        </p:spPr>
      </p:pic>
      <p:sp>
        <p:nvSpPr>
          <p:cNvPr id="42" name="Titre 41"/>
          <p:cNvSpPr>
            <a:spLocks noGrp="1"/>
          </p:cNvSpPr>
          <p:nvPr>
            <p:ph type="title"/>
          </p:nvPr>
        </p:nvSpPr>
        <p:spPr/>
        <p:txBody>
          <a:bodyPr/>
          <a:lstStyle/>
          <a:p>
            <a:r>
              <a:rPr lang="fr-FR" dirty="0" smtClean="0">
                <a:latin typeface="+mn-lt"/>
              </a:rPr>
              <a:t>De quoi sont faites les arnaques ?</a:t>
            </a:r>
            <a:endParaRPr lang="fr-FR" dirty="0">
              <a:latin typeface="+mn-lt"/>
            </a:endParaRPr>
          </a:p>
        </p:txBody>
      </p:sp>
      <p:sp>
        <p:nvSpPr>
          <p:cNvPr id="43" name="Rectangle 42"/>
          <p:cNvSpPr/>
          <p:nvPr/>
        </p:nvSpPr>
        <p:spPr>
          <a:xfrm>
            <a:off x="203519" y="1134175"/>
            <a:ext cx="360000" cy="4680000"/>
          </a:xfrm>
          <a:prstGeom prst="rect">
            <a:avLst/>
          </a:prstGeom>
          <a:solidFill>
            <a:srgbClr val="C92260">
              <a:alpha val="20000"/>
            </a:srgbClr>
          </a:solidFill>
          <a:ln w="12700" cap="flat" cmpd="sng" algn="ctr">
            <a:noFill/>
            <a:prstDash val="solid"/>
            <a:miter lim="800000"/>
          </a:ln>
          <a:effectLst/>
        </p:spPr>
        <p:txBody>
          <a:bodyPr rtlCol="0" anchor="ctr"/>
          <a:lstStyle/>
          <a:p>
            <a:pPr algn="ctr"/>
            <a:endParaRPr lang="fr-FR" kern="0">
              <a:solidFill>
                <a:srgbClr val="C92360"/>
              </a:solidFill>
              <a:cs typeface="Arial" panose="020B0604020202020204" pitchFamily="34" charset="0"/>
            </a:endParaRPr>
          </a:p>
        </p:txBody>
      </p:sp>
      <p:sp>
        <p:nvSpPr>
          <p:cNvPr id="44" name="Rectangle 43"/>
          <p:cNvSpPr/>
          <p:nvPr/>
        </p:nvSpPr>
        <p:spPr>
          <a:xfrm>
            <a:off x="5701895" y="1094433"/>
            <a:ext cx="360000" cy="4680000"/>
          </a:xfrm>
          <a:prstGeom prst="rect">
            <a:avLst/>
          </a:prstGeom>
          <a:solidFill>
            <a:srgbClr val="1C3C73">
              <a:alpha val="20000"/>
            </a:srgbClr>
          </a:solidFill>
          <a:ln w="12700" cap="flat" cmpd="sng" algn="ctr">
            <a:noFill/>
            <a:prstDash val="solid"/>
            <a:miter lim="800000"/>
          </a:ln>
          <a:effectLst/>
        </p:spPr>
        <p:txBody>
          <a:bodyPr rtlCol="0" anchor="ctr"/>
          <a:lstStyle/>
          <a:p>
            <a:pPr algn="ctr"/>
            <a:endParaRPr lang="fr-FR" kern="0">
              <a:solidFill>
                <a:srgbClr val="213B76"/>
              </a:solidFill>
              <a:cs typeface="Arial" panose="020B0604020202020204" pitchFamily="34" charset="0"/>
            </a:endParaRPr>
          </a:p>
        </p:txBody>
      </p:sp>
      <p:pic>
        <p:nvPicPr>
          <p:cNvPr id="45" name="Image 4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880886" y="2441764"/>
            <a:ext cx="800986" cy="800986"/>
          </a:xfrm>
          <a:prstGeom prst="rect">
            <a:avLst/>
          </a:prstGeom>
        </p:spPr>
      </p:pic>
      <p:sp>
        <p:nvSpPr>
          <p:cNvPr id="46" name="Rectangle 45"/>
          <p:cNvSpPr/>
          <p:nvPr/>
        </p:nvSpPr>
        <p:spPr>
          <a:xfrm>
            <a:off x="10618475" y="3132589"/>
            <a:ext cx="1130822" cy="369332"/>
          </a:xfrm>
          <a:prstGeom prst="rect">
            <a:avLst/>
          </a:prstGeom>
        </p:spPr>
        <p:txBody>
          <a:bodyPr wrap="none">
            <a:spAutoFit/>
          </a:bodyPr>
          <a:lstStyle/>
          <a:p>
            <a:r>
              <a:rPr lang="fr-FR" b="1" dirty="0" smtClean="0">
                <a:solidFill>
                  <a:srgbClr val="203B73"/>
                </a:solidFill>
              </a:rPr>
              <a:t>Confiance</a:t>
            </a:r>
            <a:endParaRPr lang="fr-FR" b="1" dirty="0">
              <a:solidFill>
                <a:srgbClr val="203B73"/>
              </a:solidFill>
            </a:endParaRPr>
          </a:p>
        </p:txBody>
      </p:sp>
    </p:spTree>
    <p:extLst>
      <p:ext uri="{BB962C8B-B14F-4D97-AF65-F5344CB8AC3E}">
        <p14:creationId xmlns:p14="http://schemas.microsoft.com/office/powerpoint/2010/main" val="1009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p:bldP spid="25" grpId="0"/>
      <p:bldP spid="27" grpId="0"/>
      <p:bldP spid="29" grpId="0"/>
      <p:bldP spid="31" grpId="0"/>
      <p:bldP spid="33" grpId="0"/>
      <p:bldP spid="35" grpId="0"/>
      <p:bldP spid="43" grpId="0" animBg="1"/>
      <p:bldP spid="44" grpId="0" animBg="1"/>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p:cNvSpPr>
            <a:spLocks noGrp="1"/>
          </p:cNvSpPr>
          <p:nvPr>
            <p:ph type="title"/>
          </p:nvPr>
        </p:nvSpPr>
        <p:spPr/>
        <p:txBody>
          <a:bodyPr/>
          <a:lstStyle/>
          <a:p>
            <a:r>
              <a:rPr lang="fr-FR" dirty="0" smtClean="0">
                <a:latin typeface="+mn-lt"/>
              </a:rPr>
              <a:t>Protégez vos équipements !</a:t>
            </a:r>
            <a:endParaRPr lang="fr-FR" dirty="0">
              <a:latin typeface="+mn-lt"/>
            </a:endParaRPr>
          </a:p>
        </p:txBody>
      </p:sp>
      <p:sp>
        <p:nvSpPr>
          <p:cNvPr id="10" name="ZoneTexte 9"/>
          <p:cNvSpPr txBox="1"/>
          <p:nvPr/>
        </p:nvSpPr>
        <p:spPr>
          <a:xfrm>
            <a:off x="3450449" y="1171976"/>
            <a:ext cx="5421036" cy="523220"/>
          </a:xfrm>
          <a:prstGeom prst="rect">
            <a:avLst/>
          </a:prstGeom>
          <a:noFill/>
        </p:spPr>
        <p:txBody>
          <a:bodyPr wrap="none" rtlCol="0">
            <a:spAutoFit/>
          </a:bodyPr>
          <a:lstStyle>
            <a:defPPr>
              <a:defRPr lang="fr-FR"/>
            </a:defPPr>
            <a:lvl1pPr>
              <a:defRPr sz="2800">
                <a:solidFill>
                  <a:srgbClr val="213B76"/>
                </a:solidFill>
                <a:latin typeface="Myriad Pro" panose="020B0503030403020204" pitchFamily="34" charset="0"/>
              </a:defRPr>
            </a:lvl1pPr>
          </a:lstStyle>
          <a:p>
            <a:r>
              <a:rPr lang="fr-FR" dirty="0">
                <a:latin typeface="+mn-lt"/>
              </a:rPr>
              <a:t>Faites régulièrement la </a:t>
            </a:r>
            <a:r>
              <a:rPr lang="fr-FR" b="1" dirty="0">
                <a:solidFill>
                  <a:srgbClr val="CB2361"/>
                </a:solidFill>
                <a:latin typeface="+mn-lt"/>
              </a:rPr>
              <a:t>mise à jour </a:t>
            </a:r>
            <a:r>
              <a:rPr lang="fr-FR" dirty="0">
                <a:latin typeface="+mn-lt"/>
              </a:rPr>
              <a:t>:</a:t>
            </a:r>
          </a:p>
        </p:txBody>
      </p:sp>
      <p:sp>
        <p:nvSpPr>
          <p:cNvPr id="20" name="Rectangle à coins arrondis 19"/>
          <p:cNvSpPr/>
          <p:nvPr/>
        </p:nvSpPr>
        <p:spPr>
          <a:xfrm>
            <a:off x="8588696" y="2756487"/>
            <a:ext cx="2691880" cy="1104561"/>
          </a:xfrm>
          <a:prstGeom prst="roundRect">
            <a:avLst/>
          </a:prstGeom>
          <a:solidFill>
            <a:srgbClr val="203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bg1"/>
                </a:solidFill>
              </a:rPr>
              <a:t>Bref, de tous vos logiciels... y compris  </a:t>
            </a:r>
            <a:r>
              <a:rPr lang="fr-FR" sz="2000" dirty="0">
                <a:solidFill>
                  <a:schemeClr val="bg1"/>
                </a:solidFill>
              </a:rPr>
              <a:t>l</a:t>
            </a:r>
            <a:r>
              <a:rPr lang="fr-FR" sz="2000" dirty="0" smtClean="0">
                <a:solidFill>
                  <a:schemeClr val="bg1"/>
                </a:solidFill>
              </a:rPr>
              <a:t>es jeux !</a:t>
            </a:r>
            <a:endParaRPr lang="fr-FR" sz="2000" dirty="0">
              <a:solidFill>
                <a:schemeClr val="bg1"/>
              </a:solidFill>
            </a:endParaRPr>
          </a:p>
        </p:txBody>
      </p:sp>
      <p:sp>
        <p:nvSpPr>
          <p:cNvPr id="16" name="Rectangle à coins arrondis 15"/>
          <p:cNvSpPr/>
          <p:nvPr/>
        </p:nvSpPr>
        <p:spPr>
          <a:xfrm>
            <a:off x="4596304" y="2756487"/>
            <a:ext cx="1635076" cy="1104561"/>
          </a:xfrm>
          <a:prstGeom prst="roundRect">
            <a:avLst/>
          </a:prstGeom>
          <a:solidFill>
            <a:srgbClr val="203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a:solidFill>
                  <a:schemeClr val="bg1"/>
                </a:solidFill>
              </a:rPr>
              <a:t>De votre logiciel antivirus</a:t>
            </a:r>
            <a:endParaRPr lang="fr-FR" sz="2000" dirty="0">
              <a:solidFill>
                <a:schemeClr val="bg1"/>
              </a:solidFill>
            </a:endParaRPr>
          </a:p>
        </p:txBody>
      </p:sp>
      <p:sp>
        <p:nvSpPr>
          <p:cNvPr id="18" name="Rectangle à coins arrondis 17"/>
          <p:cNvSpPr/>
          <p:nvPr/>
        </p:nvSpPr>
        <p:spPr>
          <a:xfrm>
            <a:off x="6615566" y="2756487"/>
            <a:ext cx="1570434" cy="1104561"/>
          </a:xfrm>
          <a:prstGeom prst="roundRect">
            <a:avLst/>
          </a:prstGeom>
          <a:solidFill>
            <a:srgbClr val="203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bg1"/>
                </a:solidFill>
              </a:rPr>
              <a:t>De votre navigateur Web</a:t>
            </a:r>
          </a:p>
        </p:txBody>
      </p:sp>
      <p:sp>
        <p:nvSpPr>
          <p:cNvPr id="12" name="Rectangle à coins arrondis 11"/>
          <p:cNvSpPr/>
          <p:nvPr/>
        </p:nvSpPr>
        <p:spPr>
          <a:xfrm>
            <a:off x="883841" y="2756487"/>
            <a:ext cx="3384376" cy="1104561"/>
          </a:xfrm>
          <a:prstGeom prst="roundRect">
            <a:avLst/>
          </a:prstGeom>
          <a:solidFill>
            <a:srgbClr val="203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bg1"/>
                </a:solidFill>
              </a:rPr>
              <a:t>Du système d’exploitation de votre </a:t>
            </a:r>
            <a:r>
              <a:rPr lang="fr-FR" sz="2000" dirty="0" smtClean="0">
                <a:solidFill>
                  <a:schemeClr val="bg1"/>
                </a:solidFill>
              </a:rPr>
              <a:t>ordinateur</a:t>
            </a:r>
            <a:r>
              <a:rPr lang="fr-FR" sz="2000" dirty="0">
                <a:solidFill>
                  <a:schemeClr val="bg1"/>
                </a:solidFill>
              </a:rPr>
              <a:t>, </a:t>
            </a:r>
            <a:r>
              <a:rPr lang="fr-FR" sz="2000" dirty="0" smtClean="0">
                <a:solidFill>
                  <a:schemeClr val="bg1"/>
                </a:solidFill>
              </a:rPr>
              <a:t>téléphone ou </a:t>
            </a:r>
            <a:r>
              <a:rPr lang="fr-FR" sz="2000" dirty="0">
                <a:solidFill>
                  <a:schemeClr val="bg1"/>
                </a:solidFill>
              </a:rPr>
              <a:t>tablette</a:t>
            </a: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0885" y="1776839"/>
            <a:ext cx="887501" cy="887501"/>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7281" y="1853140"/>
            <a:ext cx="847005" cy="847005"/>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3943" y="1848444"/>
            <a:ext cx="815896" cy="815896"/>
          </a:xfrm>
          <a:prstGeom prst="rect">
            <a:avLst/>
          </a:prstGeom>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67122" y="1933903"/>
            <a:ext cx="723508" cy="723508"/>
          </a:xfrm>
          <a:prstGeom prst="rect">
            <a:avLst/>
          </a:prstGeom>
        </p:spPr>
      </p:pic>
      <p:pic>
        <p:nvPicPr>
          <p:cNvPr id="11" name="Imag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495279" y="1724157"/>
            <a:ext cx="802670" cy="802670"/>
          </a:xfrm>
          <a:prstGeom prst="rect">
            <a:avLst/>
          </a:prstGeom>
        </p:spPr>
      </p:pic>
      <p:sp>
        <p:nvSpPr>
          <p:cNvPr id="41" name="ZoneTexte 40"/>
          <p:cNvSpPr txBox="1"/>
          <p:nvPr/>
        </p:nvSpPr>
        <p:spPr>
          <a:xfrm>
            <a:off x="824344" y="5063131"/>
            <a:ext cx="2633670" cy="954107"/>
          </a:xfrm>
          <a:prstGeom prst="rect">
            <a:avLst/>
          </a:prstGeom>
          <a:noFill/>
        </p:spPr>
        <p:txBody>
          <a:bodyPr wrap="none" rtlCol="0">
            <a:spAutoFit/>
          </a:bodyPr>
          <a:lstStyle/>
          <a:p>
            <a:r>
              <a:rPr lang="fr-FR" sz="2800" dirty="0" smtClean="0">
                <a:solidFill>
                  <a:srgbClr val="213B76"/>
                </a:solidFill>
              </a:rPr>
              <a:t>Méfiez-vous des </a:t>
            </a:r>
          </a:p>
          <a:p>
            <a:r>
              <a:rPr lang="fr-FR" sz="2800" b="1" dirty="0" smtClean="0">
                <a:solidFill>
                  <a:srgbClr val="CB2361"/>
                </a:solidFill>
              </a:rPr>
              <a:t>WI-FI publics</a:t>
            </a:r>
            <a:r>
              <a:rPr lang="fr-FR" sz="2800" dirty="0" smtClean="0">
                <a:solidFill>
                  <a:srgbClr val="CB2361"/>
                </a:solidFill>
              </a:rPr>
              <a:t> ! </a:t>
            </a:r>
            <a:endParaRPr lang="fr-FR" sz="2800" dirty="0">
              <a:solidFill>
                <a:srgbClr val="CB2361"/>
              </a:solidFill>
            </a:endParaRPr>
          </a:p>
        </p:txBody>
      </p:sp>
      <p:pic>
        <p:nvPicPr>
          <p:cNvPr id="15" name="Imag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25563" y="4710098"/>
            <a:ext cx="1893660" cy="1893660"/>
          </a:xfrm>
          <a:prstGeom prst="rect">
            <a:avLst/>
          </a:prstGeom>
        </p:spPr>
      </p:pic>
      <p:grpSp>
        <p:nvGrpSpPr>
          <p:cNvPr id="44" name="Groupe 43"/>
          <p:cNvGrpSpPr/>
          <p:nvPr/>
        </p:nvGrpSpPr>
        <p:grpSpPr>
          <a:xfrm>
            <a:off x="3857341" y="4518243"/>
            <a:ext cx="2718467" cy="2085515"/>
            <a:chOff x="5397591" y="4398611"/>
            <a:chExt cx="2718467" cy="2085515"/>
          </a:xfrm>
        </p:grpSpPr>
        <p:grpSp>
          <p:nvGrpSpPr>
            <p:cNvPr id="25" name="Groupe 24"/>
            <p:cNvGrpSpPr/>
            <p:nvPr/>
          </p:nvGrpSpPr>
          <p:grpSpPr>
            <a:xfrm>
              <a:off x="5397591" y="4398611"/>
              <a:ext cx="2718467" cy="2085515"/>
              <a:chOff x="2906642" y="4604123"/>
              <a:chExt cx="2718467" cy="2085515"/>
            </a:xfrm>
          </p:grpSpPr>
          <p:pic>
            <p:nvPicPr>
              <p:cNvPr id="23" name="Imag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06642" y="4604123"/>
                <a:ext cx="2085515" cy="2085515"/>
              </a:xfrm>
              <a:prstGeom prst="rect">
                <a:avLst/>
              </a:prstGeom>
            </p:spPr>
          </p:pic>
          <p:sp>
            <p:nvSpPr>
              <p:cNvPr id="24" name="Rectangle 23"/>
              <p:cNvSpPr/>
              <p:nvPr/>
            </p:nvSpPr>
            <p:spPr>
              <a:xfrm>
                <a:off x="3181517" y="5205164"/>
                <a:ext cx="1474323" cy="869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246821">
                <a:off x="4814193" y="5222822"/>
                <a:ext cx="810916" cy="810916"/>
              </a:xfrm>
              <a:prstGeom prst="rect">
                <a:avLst/>
              </a:prstGeom>
            </p:spPr>
          </p:pic>
        </p:grpSp>
        <p:pic>
          <p:nvPicPr>
            <p:cNvPr id="43" name="Image 4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42587" y="5056074"/>
              <a:ext cx="733387" cy="733387"/>
            </a:xfrm>
            <a:prstGeom prst="rect">
              <a:avLst/>
            </a:prstGeom>
          </p:spPr>
        </p:pic>
      </p:grpSp>
      <p:grpSp>
        <p:nvGrpSpPr>
          <p:cNvPr id="50" name="Groupe 49"/>
          <p:cNvGrpSpPr/>
          <p:nvPr/>
        </p:nvGrpSpPr>
        <p:grpSpPr>
          <a:xfrm>
            <a:off x="9699054" y="5001201"/>
            <a:ext cx="1252266" cy="1252266"/>
            <a:chOff x="9837552" y="5133708"/>
            <a:chExt cx="1252266" cy="1252266"/>
          </a:xfrm>
        </p:grpSpPr>
        <p:pic>
          <p:nvPicPr>
            <p:cNvPr id="42" name="Image 4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837552" y="5133708"/>
              <a:ext cx="1252266" cy="1252266"/>
            </a:xfrm>
            <a:prstGeom prst="rect">
              <a:avLst/>
            </a:prstGeom>
          </p:spPr>
        </p:pic>
        <p:pic>
          <p:nvPicPr>
            <p:cNvPr id="48" name="Image 4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301027" y="5942912"/>
              <a:ext cx="335666" cy="335666"/>
            </a:xfrm>
            <a:prstGeom prst="rect">
              <a:avLst/>
            </a:prstGeom>
          </p:spPr>
        </p:pic>
      </p:grpSp>
      <p:pic>
        <p:nvPicPr>
          <p:cNvPr id="49" name="Image 4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a:off x="7143929" y="5138364"/>
            <a:ext cx="810916" cy="810916"/>
          </a:xfrm>
          <a:prstGeom prst="rect">
            <a:avLst/>
          </a:prstGeom>
        </p:spPr>
      </p:pic>
    </p:spTree>
    <p:extLst>
      <p:ext uri="{BB962C8B-B14F-4D97-AF65-F5344CB8AC3E}">
        <p14:creationId xmlns:p14="http://schemas.microsoft.com/office/powerpoint/2010/main" val="165451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animBg="1"/>
      <p:bldP spid="16" grpId="0" animBg="1"/>
      <p:bldP spid="18" grpId="0" animBg="1"/>
      <p:bldP spid="12" grpId="0" animBg="1"/>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1544" y="3717032"/>
            <a:ext cx="9001000" cy="2831544"/>
          </a:xfrm>
          <a:prstGeom prst="rect">
            <a:avLst/>
          </a:prstGeom>
        </p:spPr>
        <p:txBody>
          <a:bodyPr wrap="square">
            <a:spAutoFit/>
          </a:bodyPr>
          <a:lstStyle/>
          <a:p>
            <a:pPr marL="342900" indent="-342900">
              <a:spcBef>
                <a:spcPts val="600"/>
              </a:spcBef>
              <a:buFont typeface="Arial" panose="020B0604020202020204" pitchFamily="34" charset="0"/>
              <a:buChar char="•"/>
            </a:pPr>
            <a:r>
              <a:rPr lang="fr-FR" sz="2800" b="1" dirty="0" smtClean="0">
                <a:solidFill>
                  <a:srgbClr val="CA2260"/>
                </a:solidFill>
              </a:rPr>
              <a:t>N’agissez jamais avec </a:t>
            </a:r>
            <a:r>
              <a:rPr lang="fr-FR" sz="2800" b="1" dirty="0">
                <a:solidFill>
                  <a:srgbClr val="CA2260"/>
                </a:solidFill>
              </a:rPr>
              <a:t>empressement ou sous le coup de l’émotion </a:t>
            </a:r>
          </a:p>
          <a:p>
            <a:pPr marL="342900" indent="-342900">
              <a:spcBef>
                <a:spcPts val="600"/>
              </a:spcBef>
              <a:buFont typeface="Arial" panose="020B0604020202020204" pitchFamily="34" charset="0"/>
              <a:buChar char="•"/>
            </a:pPr>
            <a:r>
              <a:rPr lang="fr-FR" sz="2800" b="1" dirty="0" smtClean="0">
                <a:solidFill>
                  <a:srgbClr val="203B73"/>
                </a:solidFill>
              </a:rPr>
              <a:t>Ne communiquez pas d’informations personnelles à des inconnus</a:t>
            </a:r>
            <a:endParaRPr lang="fr-FR" sz="2800" b="1" dirty="0">
              <a:solidFill>
                <a:srgbClr val="203B73"/>
              </a:solidFill>
            </a:endParaRPr>
          </a:p>
          <a:p>
            <a:pPr marL="342900" indent="-342900">
              <a:spcBef>
                <a:spcPts val="600"/>
              </a:spcBef>
              <a:buFont typeface="Arial" panose="020B0604020202020204" pitchFamily="34" charset="0"/>
              <a:buChar char="•"/>
            </a:pPr>
            <a:r>
              <a:rPr lang="fr-FR" sz="2800" b="1" dirty="0" smtClean="0">
                <a:solidFill>
                  <a:srgbClr val="E06F17"/>
                </a:solidFill>
              </a:rPr>
              <a:t>Appelez toujours </a:t>
            </a:r>
            <a:r>
              <a:rPr lang="fr-FR" sz="2800" b="1" dirty="0">
                <a:solidFill>
                  <a:srgbClr val="E06F17"/>
                </a:solidFill>
              </a:rPr>
              <a:t>le numéro de téléphone officiel de la banque, de l’administration…</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400" y="276381"/>
            <a:ext cx="4044429" cy="3038672"/>
          </a:xfrm>
          <a:prstGeom prst="rect">
            <a:avLst/>
          </a:prstGeom>
        </p:spPr>
      </p:pic>
      <p:sp>
        <p:nvSpPr>
          <p:cNvPr id="8" name="Rectangle à coins arrondis 7"/>
          <p:cNvSpPr/>
          <p:nvPr/>
        </p:nvSpPr>
        <p:spPr>
          <a:xfrm>
            <a:off x="4978285" y="1507685"/>
            <a:ext cx="6638328" cy="5760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dirty="0" smtClean="0">
                <a:solidFill>
                  <a:srgbClr val="223D79"/>
                </a:solidFill>
                <a:cs typeface="Arial" panose="020B0604020202020204" pitchFamily="34" charset="0"/>
              </a:rPr>
              <a:t>Les pirates </a:t>
            </a:r>
            <a:r>
              <a:rPr lang="fr-FR" sz="3200" dirty="0" smtClean="0">
                <a:solidFill>
                  <a:srgbClr val="CB2361"/>
                </a:solidFill>
                <a:cs typeface="Arial" panose="020B0604020202020204" pitchFamily="34" charset="0"/>
              </a:rPr>
              <a:t>jouent avec vos émotions </a:t>
            </a:r>
            <a:r>
              <a:rPr lang="fr-FR" sz="3200" dirty="0" smtClean="0">
                <a:solidFill>
                  <a:srgbClr val="223D79"/>
                </a:solidFill>
                <a:cs typeface="Arial" panose="020B0604020202020204" pitchFamily="34" charset="0"/>
              </a:rPr>
              <a:t>pour vous </a:t>
            </a:r>
            <a:r>
              <a:rPr lang="fr-FR" sz="3200" dirty="0" smtClean="0">
                <a:solidFill>
                  <a:srgbClr val="E06F17"/>
                </a:solidFill>
                <a:cs typeface="Arial" panose="020B0604020202020204" pitchFamily="34" charset="0"/>
              </a:rPr>
              <a:t>empêcher de réfléchir</a:t>
            </a:r>
            <a:endParaRPr lang="fr-FR" sz="3200" dirty="0">
              <a:solidFill>
                <a:srgbClr val="E06F17"/>
              </a:solidFill>
              <a:cs typeface="Arial" panose="020B0604020202020204" pitchFamily="34" charset="0"/>
            </a:endParaRP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416" y="4437112"/>
            <a:ext cx="854464" cy="854464"/>
          </a:xfrm>
          <a:prstGeom prst="rect">
            <a:avLst/>
          </a:prstGeom>
        </p:spPr>
      </p:pic>
    </p:spTree>
    <p:extLst>
      <p:ext uri="{BB962C8B-B14F-4D97-AF65-F5344CB8AC3E}">
        <p14:creationId xmlns:p14="http://schemas.microsoft.com/office/powerpoint/2010/main" val="191902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ZoneTexte 29"/>
          <p:cNvSpPr txBox="1"/>
          <p:nvPr/>
        </p:nvSpPr>
        <p:spPr>
          <a:xfrm>
            <a:off x="996593" y="324093"/>
            <a:ext cx="2133918" cy="4708981"/>
          </a:xfrm>
          <a:prstGeom prst="rect">
            <a:avLst/>
          </a:prstGeom>
          <a:noFill/>
        </p:spPr>
        <p:txBody>
          <a:bodyPr wrap="none" rtlCol="0">
            <a:spAutoFit/>
          </a:bodyPr>
          <a:lstStyle/>
          <a:p>
            <a:r>
              <a:rPr lang="fr-FR" sz="30000" dirty="0" smtClean="0">
                <a:solidFill>
                  <a:schemeClr val="bg1">
                    <a:lumMod val="95000"/>
                  </a:schemeClr>
                </a:solidFill>
              </a:rPr>
              <a:t>4</a:t>
            </a:r>
            <a:endParaRPr lang="fr-FR" sz="30000" dirty="0">
              <a:solidFill>
                <a:schemeClr val="bg1">
                  <a:lumMod val="95000"/>
                </a:schemeClr>
              </a:solidFill>
            </a:endParaRPr>
          </a:p>
        </p:txBody>
      </p:sp>
      <p:sp>
        <p:nvSpPr>
          <p:cNvPr id="4" name="Titre 3"/>
          <p:cNvSpPr>
            <a:spLocks noGrp="1"/>
          </p:cNvSpPr>
          <p:nvPr>
            <p:ph type="ctrTitle" idx="4294967295"/>
          </p:nvPr>
        </p:nvSpPr>
        <p:spPr>
          <a:xfrm>
            <a:off x="2063552" y="1548877"/>
            <a:ext cx="9144000" cy="2387600"/>
          </a:xfrm>
        </p:spPr>
        <p:txBody>
          <a:bodyPr>
            <a:normAutofit/>
          </a:bodyPr>
          <a:lstStyle/>
          <a:p>
            <a:pPr algn="l"/>
            <a:r>
              <a:rPr lang="fr-FR" sz="5400" dirty="0" smtClean="0">
                <a:solidFill>
                  <a:srgbClr val="CB2361"/>
                </a:solidFill>
                <a:latin typeface="+mn-lt"/>
              </a:rPr>
              <a:t>Arnaques : Avez-vous </a:t>
            </a:r>
            <a:br>
              <a:rPr lang="fr-FR" sz="5400" dirty="0" smtClean="0">
                <a:solidFill>
                  <a:srgbClr val="CB2361"/>
                </a:solidFill>
                <a:latin typeface="+mn-lt"/>
              </a:rPr>
            </a:br>
            <a:r>
              <a:rPr lang="fr-FR" sz="5400" dirty="0" smtClean="0">
                <a:solidFill>
                  <a:srgbClr val="CB2361"/>
                </a:solidFill>
                <a:latin typeface="+mn-lt"/>
              </a:rPr>
              <a:t>le coup d’œil ?</a:t>
            </a:r>
            <a:endParaRPr lang="fr-FR" sz="5400" dirty="0">
              <a:solidFill>
                <a:srgbClr val="CB2361"/>
              </a:solidFill>
              <a:latin typeface="+mn-lt"/>
            </a:endParaRP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8288" y="4687992"/>
            <a:ext cx="946538" cy="946538"/>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1459" y="3849252"/>
            <a:ext cx="1213959" cy="1213959"/>
          </a:xfrm>
          <a:prstGeom prst="rect">
            <a:avLst/>
          </a:prstGeom>
        </p:spPr>
      </p:pic>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68408" y="5031834"/>
            <a:ext cx="1017010" cy="1017010"/>
          </a:xfrm>
          <a:prstGeom prst="rect">
            <a:avLst/>
          </a:prstGeom>
        </p:spPr>
      </p:pic>
    </p:spTree>
    <p:extLst>
      <p:ext uri="{BB962C8B-B14F-4D97-AF65-F5344CB8AC3E}">
        <p14:creationId xmlns:p14="http://schemas.microsoft.com/office/powerpoint/2010/main" val="24852970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e 41"/>
          <p:cNvGrpSpPr/>
          <p:nvPr/>
        </p:nvGrpSpPr>
        <p:grpSpPr>
          <a:xfrm>
            <a:off x="3282975" y="1127423"/>
            <a:ext cx="5736699" cy="5427403"/>
            <a:chOff x="1014723" y="1127423"/>
            <a:chExt cx="5736699" cy="5427403"/>
          </a:xfrm>
        </p:grpSpPr>
        <p:grpSp>
          <p:nvGrpSpPr>
            <p:cNvPr id="40" name="Groupe 39"/>
            <p:cNvGrpSpPr/>
            <p:nvPr/>
          </p:nvGrpSpPr>
          <p:grpSpPr>
            <a:xfrm>
              <a:off x="1014723" y="1127423"/>
              <a:ext cx="5736699" cy="5427403"/>
              <a:chOff x="1014723" y="1127423"/>
              <a:chExt cx="5736699" cy="5427403"/>
            </a:xfrm>
          </p:grpSpPr>
          <p:pic>
            <p:nvPicPr>
              <p:cNvPr id="37" name="Imag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23" y="1127423"/>
                <a:ext cx="5736699" cy="5427403"/>
              </a:xfrm>
              <a:prstGeom prst="rect">
                <a:avLst/>
              </a:prstGeom>
            </p:spPr>
          </p:pic>
          <p:pic>
            <p:nvPicPr>
              <p:cNvPr id="38" name="Image 37"/>
              <p:cNvPicPr>
                <a:picLocks noChangeAspect="1"/>
              </p:cNvPicPr>
              <p:nvPr/>
            </p:nvPicPr>
            <p:blipFill rotWithShape="1">
              <a:blip r:embed="rId4" cstate="print">
                <a:extLst>
                  <a:ext uri="{28A0092B-C50C-407E-A947-70E740481C1C}">
                    <a14:useLocalDpi xmlns:a14="http://schemas.microsoft.com/office/drawing/2010/main" val="0"/>
                  </a:ext>
                </a:extLst>
              </a:blip>
              <a:srcRect r="-1375"/>
              <a:stretch/>
            </p:blipFill>
            <p:spPr>
              <a:xfrm>
                <a:off x="1064419" y="1678694"/>
                <a:ext cx="662359" cy="546192"/>
              </a:xfrm>
              <a:prstGeom prst="rect">
                <a:avLst/>
              </a:prstGeom>
            </p:spPr>
          </p:pic>
        </p:grpSp>
        <p:sp>
          <p:nvSpPr>
            <p:cNvPr id="39" name="Rectangle 38"/>
            <p:cNvSpPr/>
            <p:nvPr/>
          </p:nvSpPr>
          <p:spPr>
            <a:xfrm>
              <a:off x="1169911" y="2260675"/>
              <a:ext cx="1505709" cy="105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fr-FR" sz="900" dirty="0" smtClean="0">
                  <a:solidFill>
                    <a:schemeClr val="bg1">
                      <a:lumMod val="50000"/>
                    </a:schemeClr>
                  </a:solidFill>
                </a:rPr>
                <a:t>Moi-même</a:t>
              </a:r>
              <a:endParaRPr lang="fr-FR" sz="900" dirty="0">
                <a:solidFill>
                  <a:schemeClr val="bg1">
                    <a:lumMod val="50000"/>
                  </a:schemeClr>
                </a:solidFill>
              </a:endParaRPr>
            </a:p>
          </p:txBody>
        </p:sp>
        <p:sp>
          <p:nvSpPr>
            <p:cNvPr id="41" name="Rectangle 40"/>
            <p:cNvSpPr/>
            <p:nvPr/>
          </p:nvSpPr>
          <p:spPr>
            <a:xfrm>
              <a:off x="1772435" y="1783414"/>
              <a:ext cx="3315453" cy="253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fr-FR" sz="1200" dirty="0" err="1">
                  <a:solidFill>
                    <a:schemeClr val="bg1">
                      <a:lumMod val="50000"/>
                    </a:schemeClr>
                  </a:solidFill>
                </a:rPr>
                <a:t>MaBanque</a:t>
              </a:r>
              <a:r>
                <a:rPr lang="fr-FR" sz="1200" dirty="0">
                  <a:solidFill>
                    <a:schemeClr val="bg1">
                      <a:lumMod val="50000"/>
                    </a:schemeClr>
                  </a:solidFill>
                </a:rPr>
                <a:t>  &lt;securpass.MaBanque@orange.fr&gt;</a:t>
              </a:r>
            </a:p>
          </p:txBody>
        </p:sp>
      </p:grpSp>
      <p:sp>
        <p:nvSpPr>
          <p:cNvPr id="2" name="Titre 1"/>
          <p:cNvSpPr>
            <a:spLocks noGrp="1"/>
          </p:cNvSpPr>
          <p:nvPr>
            <p:ph type="title"/>
          </p:nvPr>
        </p:nvSpPr>
        <p:spPr/>
        <p:txBody>
          <a:bodyPr>
            <a:normAutofit/>
          </a:bodyPr>
          <a:lstStyle/>
          <a:p>
            <a:r>
              <a:rPr lang="fr-FR" dirty="0"/>
              <a:t>Il a l’air très bien ce message, non </a:t>
            </a:r>
            <a:r>
              <a:rPr lang="fr-FR" dirty="0" smtClean="0"/>
              <a:t>?</a:t>
            </a:r>
            <a:endParaRPr lang="fr-FR" dirty="0"/>
          </a:p>
        </p:txBody>
      </p:sp>
      <p:sp>
        <p:nvSpPr>
          <p:cNvPr id="10" name="Rectangle 9"/>
          <p:cNvSpPr/>
          <p:nvPr/>
        </p:nvSpPr>
        <p:spPr>
          <a:xfrm>
            <a:off x="4016233" y="1801391"/>
            <a:ext cx="3057207" cy="238019"/>
          </a:xfrm>
          <a:prstGeom prst="rect">
            <a:avLst/>
          </a:prstGeom>
          <a:noFill/>
          <a:ln>
            <a:solidFill>
              <a:srgbClr val="E06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a:endParaRPr>
          </a:p>
        </p:txBody>
      </p:sp>
      <p:sp>
        <p:nvSpPr>
          <p:cNvPr id="11" name="ZoneTexte 10"/>
          <p:cNvSpPr txBox="1"/>
          <p:nvPr/>
        </p:nvSpPr>
        <p:spPr>
          <a:xfrm>
            <a:off x="9516380" y="1964322"/>
            <a:ext cx="2484276" cy="300082"/>
          </a:xfrm>
          <a:prstGeom prst="rect">
            <a:avLst/>
          </a:prstGeom>
          <a:noFill/>
        </p:spPr>
        <p:txBody>
          <a:bodyPr wrap="square" rtlCol="0">
            <a:spAutoFit/>
          </a:bodyPr>
          <a:lstStyle/>
          <a:p>
            <a:pPr defTabSz="685800"/>
            <a:r>
              <a:rPr lang="fr-FR" sz="1350" dirty="0" smtClean="0">
                <a:solidFill>
                  <a:srgbClr val="E06F17"/>
                </a:solidFill>
                <a:latin typeface="Calibri"/>
              </a:rPr>
              <a:t>Attention </a:t>
            </a:r>
            <a:r>
              <a:rPr lang="fr-FR" sz="1350" dirty="0">
                <a:solidFill>
                  <a:srgbClr val="E06F17"/>
                </a:solidFill>
                <a:latin typeface="Calibri"/>
              </a:rPr>
              <a:t>à l’adresse mail !</a:t>
            </a:r>
          </a:p>
        </p:txBody>
      </p:sp>
      <p:pic>
        <p:nvPicPr>
          <p:cNvPr id="12" name="Imag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9097" y="1830194"/>
            <a:ext cx="224706" cy="224706"/>
          </a:xfrm>
          <a:prstGeom prst="rect">
            <a:avLst/>
          </a:prstGeom>
        </p:spPr>
      </p:pic>
      <p:cxnSp>
        <p:nvCxnSpPr>
          <p:cNvPr id="14" name="Connecteur droit 13"/>
          <p:cNvCxnSpPr>
            <a:stCxn id="12" idx="3"/>
            <a:endCxn id="11" idx="1"/>
          </p:cNvCxnSpPr>
          <p:nvPr/>
        </p:nvCxnSpPr>
        <p:spPr>
          <a:xfrm>
            <a:off x="7343803" y="1942547"/>
            <a:ext cx="2172577" cy="171816"/>
          </a:xfrm>
          <a:prstGeom prst="line">
            <a:avLst/>
          </a:prstGeom>
          <a:ln>
            <a:solidFill>
              <a:srgbClr val="E06F17"/>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336720" y="3789039"/>
            <a:ext cx="5485565" cy="2020937"/>
          </a:xfrm>
          <a:prstGeom prst="rect">
            <a:avLst/>
          </a:prstGeom>
          <a:noFill/>
          <a:ln>
            <a:solidFill>
              <a:srgbClr val="E06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a:endParaRPr>
          </a:p>
        </p:txBody>
      </p:sp>
      <p:pic>
        <p:nvPicPr>
          <p:cNvPr id="18" name="Imag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7321" y="4126710"/>
            <a:ext cx="224706" cy="224706"/>
          </a:xfrm>
          <a:prstGeom prst="rect">
            <a:avLst/>
          </a:prstGeom>
        </p:spPr>
      </p:pic>
      <p:sp>
        <p:nvSpPr>
          <p:cNvPr id="19" name="ZoneTexte 18"/>
          <p:cNvSpPr txBox="1"/>
          <p:nvPr/>
        </p:nvSpPr>
        <p:spPr>
          <a:xfrm>
            <a:off x="9768408" y="3881273"/>
            <a:ext cx="2145333" cy="715581"/>
          </a:xfrm>
          <a:prstGeom prst="rect">
            <a:avLst/>
          </a:prstGeom>
          <a:solidFill>
            <a:schemeClr val="bg1"/>
          </a:solidFill>
        </p:spPr>
        <p:txBody>
          <a:bodyPr wrap="square" rtlCol="0">
            <a:spAutoFit/>
          </a:bodyPr>
          <a:lstStyle/>
          <a:p>
            <a:pPr defTabSz="685800"/>
            <a:r>
              <a:rPr lang="fr-FR" sz="1350" dirty="0">
                <a:solidFill>
                  <a:srgbClr val="E06F17"/>
                </a:solidFill>
                <a:latin typeface="Calibri"/>
              </a:rPr>
              <a:t>Même s’il n’y a pas de fautes, le niveau de langage du mail </a:t>
            </a:r>
            <a:r>
              <a:rPr lang="fr-FR" sz="1350" dirty="0" smtClean="0">
                <a:solidFill>
                  <a:srgbClr val="E06F17"/>
                </a:solidFill>
                <a:latin typeface="Calibri"/>
              </a:rPr>
              <a:t>peut </a:t>
            </a:r>
            <a:r>
              <a:rPr lang="fr-FR" sz="1350" dirty="0">
                <a:solidFill>
                  <a:srgbClr val="E06F17"/>
                </a:solidFill>
                <a:latin typeface="Calibri"/>
              </a:rPr>
              <a:t>vous alerter</a:t>
            </a:r>
          </a:p>
        </p:txBody>
      </p:sp>
      <p:sp>
        <p:nvSpPr>
          <p:cNvPr id="24" name="Rectangle 23"/>
          <p:cNvSpPr/>
          <p:nvPr/>
        </p:nvSpPr>
        <p:spPr>
          <a:xfrm>
            <a:off x="4017327" y="2042611"/>
            <a:ext cx="2643345" cy="204545"/>
          </a:xfrm>
          <a:prstGeom prst="rect">
            <a:avLst/>
          </a:prstGeom>
          <a:noFill/>
          <a:ln>
            <a:solidFill>
              <a:srgbClr val="E06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a:endParaRPr>
          </a:p>
        </p:txBody>
      </p:sp>
      <p:pic>
        <p:nvPicPr>
          <p:cNvPr id="25" name="Imag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5390" y="2060848"/>
            <a:ext cx="224706" cy="224706"/>
          </a:xfrm>
          <a:prstGeom prst="rect">
            <a:avLst/>
          </a:prstGeom>
        </p:spPr>
      </p:pic>
      <p:cxnSp>
        <p:nvCxnSpPr>
          <p:cNvPr id="26" name="Connecteur droit 25"/>
          <p:cNvCxnSpPr>
            <a:stCxn id="25" idx="3"/>
            <a:endCxn id="19" idx="1"/>
          </p:cNvCxnSpPr>
          <p:nvPr/>
        </p:nvCxnSpPr>
        <p:spPr>
          <a:xfrm>
            <a:off x="6960096" y="2173201"/>
            <a:ext cx="2808312" cy="2065863"/>
          </a:xfrm>
          <a:prstGeom prst="line">
            <a:avLst/>
          </a:prstGeom>
          <a:ln>
            <a:solidFill>
              <a:srgbClr val="E06F17"/>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a:stCxn id="18" idx="3"/>
            <a:endCxn id="19" idx="1"/>
          </p:cNvCxnSpPr>
          <p:nvPr/>
        </p:nvCxnSpPr>
        <p:spPr>
          <a:xfrm>
            <a:off x="9132027" y="4239063"/>
            <a:ext cx="636381" cy="1"/>
          </a:xfrm>
          <a:prstGeom prst="line">
            <a:avLst/>
          </a:prstGeom>
          <a:ln>
            <a:solidFill>
              <a:srgbClr val="E06F17"/>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399344" y="4927576"/>
            <a:ext cx="1134126" cy="252579"/>
          </a:xfrm>
          <a:prstGeom prst="rect">
            <a:avLst/>
          </a:prstGeom>
          <a:noFill/>
          <a:ln>
            <a:solidFill>
              <a:srgbClr val="C923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a:endParaRPr>
          </a:p>
        </p:txBody>
      </p:sp>
      <p:sp>
        <p:nvSpPr>
          <p:cNvPr id="45" name="ZoneTexte 44"/>
          <p:cNvSpPr txBox="1"/>
          <p:nvPr/>
        </p:nvSpPr>
        <p:spPr>
          <a:xfrm>
            <a:off x="4874232" y="4797856"/>
            <a:ext cx="3670040" cy="507831"/>
          </a:xfrm>
          <a:prstGeom prst="rect">
            <a:avLst/>
          </a:prstGeom>
          <a:noFill/>
        </p:spPr>
        <p:txBody>
          <a:bodyPr wrap="square" rtlCol="0">
            <a:spAutoFit/>
          </a:bodyPr>
          <a:lstStyle/>
          <a:p>
            <a:pPr defTabSz="685800"/>
            <a:r>
              <a:rPr lang="fr-FR" sz="1350" dirty="0">
                <a:solidFill>
                  <a:srgbClr val="C92360"/>
                </a:solidFill>
                <a:latin typeface="Calibri"/>
              </a:rPr>
              <a:t>Attention aux liens (Faire apparaître l’adresse en </a:t>
            </a:r>
            <a:r>
              <a:rPr lang="fr-FR" sz="1350" dirty="0" smtClean="0">
                <a:solidFill>
                  <a:srgbClr val="C92360"/>
                </a:solidFill>
                <a:latin typeface="Calibri"/>
              </a:rPr>
              <a:t>passant  </a:t>
            </a:r>
            <a:r>
              <a:rPr lang="fr-FR" sz="1350" dirty="0">
                <a:solidFill>
                  <a:srgbClr val="C92360"/>
                </a:solidFill>
                <a:latin typeface="Calibri"/>
              </a:rPr>
              <a:t>le curseur sur le lien SANS CLIQUER !)</a:t>
            </a:r>
          </a:p>
        </p:txBody>
      </p:sp>
      <p:pic>
        <p:nvPicPr>
          <p:cNvPr id="46" name="Imag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03286" y="4903156"/>
            <a:ext cx="295985" cy="295985"/>
          </a:xfrm>
          <a:prstGeom prst="rect">
            <a:avLst/>
          </a:prstGeom>
        </p:spPr>
      </p:pic>
      <p:sp>
        <p:nvSpPr>
          <p:cNvPr id="47" name="ZoneTexte 46"/>
          <p:cNvSpPr txBox="1"/>
          <p:nvPr/>
        </p:nvSpPr>
        <p:spPr>
          <a:xfrm>
            <a:off x="798699" y="2303063"/>
            <a:ext cx="2484276" cy="300082"/>
          </a:xfrm>
          <a:prstGeom prst="rect">
            <a:avLst/>
          </a:prstGeom>
          <a:noFill/>
        </p:spPr>
        <p:txBody>
          <a:bodyPr wrap="square" rtlCol="0">
            <a:spAutoFit/>
          </a:bodyPr>
          <a:lstStyle>
            <a:defPPr>
              <a:defRPr lang="fr-FR"/>
            </a:defPPr>
            <a:lvl1pPr>
              <a:defRPr>
                <a:solidFill>
                  <a:srgbClr val="C92360"/>
                </a:solidFill>
              </a:defRPr>
            </a:lvl1pPr>
          </a:lstStyle>
          <a:p>
            <a:pPr defTabSz="685800"/>
            <a:r>
              <a:rPr lang="fr-FR" sz="1350" dirty="0">
                <a:latin typeface="Calibri"/>
              </a:rPr>
              <a:t>Attention aux pièces jointes</a:t>
            </a:r>
          </a:p>
        </p:txBody>
      </p:sp>
      <p:pic>
        <p:nvPicPr>
          <p:cNvPr id="48" name="Image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94078" y="2436635"/>
            <a:ext cx="295985" cy="295985"/>
          </a:xfrm>
          <a:prstGeom prst="rect">
            <a:avLst/>
          </a:prstGeom>
        </p:spPr>
      </p:pic>
      <p:sp>
        <p:nvSpPr>
          <p:cNvPr id="49" name="Rectangle 48"/>
          <p:cNvSpPr/>
          <p:nvPr/>
        </p:nvSpPr>
        <p:spPr>
          <a:xfrm>
            <a:off x="3331124" y="2453104"/>
            <a:ext cx="1543108" cy="408003"/>
          </a:xfrm>
          <a:prstGeom prst="rect">
            <a:avLst/>
          </a:prstGeom>
          <a:noFill/>
          <a:ln>
            <a:solidFill>
              <a:srgbClr val="C923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a:endParaRPr>
          </a:p>
        </p:txBody>
      </p:sp>
    </p:spTree>
    <p:extLst>
      <p:ext uri="{BB962C8B-B14F-4D97-AF65-F5344CB8AC3E}">
        <p14:creationId xmlns:p14="http://schemas.microsoft.com/office/powerpoint/2010/main" val="45489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7" grpId="0" animBg="1"/>
      <p:bldP spid="19" grpId="0" animBg="1"/>
      <p:bldP spid="24" grpId="0" animBg="1"/>
      <p:bldP spid="44" grpId="0" animBg="1"/>
      <p:bldP spid="45" grpId="0"/>
      <p:bldP spid="47" grpId="0"/>
      <p:bldP spid="47" grpId="1"/>
      <p:bldP spid="4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344" y="-15577"/>
            <a:ext cx="11377264" cy="1143000"/>
          </a:xfrm>
        </p:spPr>
        <p:txBody>
          <a:bodyPr>
            <a:normAutofit/>
          </a:bodyPr>
          <a:lstStyle/>
          <a:p>
            <a:r>
              <a:rPr lang="fr-FR" dirty="0" err="1" smtClean="0"/>
              <a:t>Pfff</a:t>
            </a:r>
            <a:r>
              <a:rPr lang="fr-FR" dirty="0" smtClean="0"/>
              <a:t>, encore une contravention !</a:t>
            </a:r>
            <a:endParaRPr lang="fr-FR" dirty="0"/>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3552" y="1300957"/>
            <a:ext cx="2857481" cy="5082505"/>
          </a:xfrm>
          <a:prstGeom prst="rect">
            <a:avLst/>
          </a:prstGeom>
          <a:ln>
            <a:solidFill>
              <a:schemeClr val="tx2">
                <a:lumMod val="75000"/>
              </a:schemeClr>
            </a:solidFill>
          </a:ln>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2144" y="1293306"/>
            <a:ext cx="2868193" cy="5101558"/>
          </a:xfrm>
          <a:prstGeom prst="rect">
            <a:avLst/>
          </a:prstGeom>
          <a:ln>
            <a:solidFill>
              <a:schemeClr val="tx2">
                <a:lumMod val="75000"/>
              </a:schemeClr>
            </a:solidFill>
          </a:ln>
        </p:spPr>
      </p:pic>
      <p:sp>
        <p:nvSpPr>
          <p:cNvPr id="5" name="Rectangle 4"/>
          <p:cNvSpPr/>
          <p:nvPr/>
        </p:nvSpPr>
        <p:spPr>
          <a:xfrm>
            <a:off x="2927649" y="1844824"/>
            <a:ext cx="1080120" cy="238019"/>
          </a:xfrm>
          <a:prstGeom prst="rect">
            <a:avLst/>
          </a:prstGeom>
          <a:noFill/>
          <a:ln>
            <a:solidFill>
              <a:srgbClr val="E06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a:endParaRPr>
          </a:p>
        </p:txBody>
      </p:sp>
      <p:sp>
        <p:nvSpPr>
          <p:cNvPr id="6" name="ZoneTexte 5"/>
          <p:cNvSpPr txBox="1"/>
          <p:nvPr/>
        </p:nvSpPr>
        <p:spPr>
          <a:xfrm>
            <a:off x="5081751" y="1844824"/>
            <a:ext cx="2037257" cy="507831"/>
          </a:xfrm>
          <a:prstGeom prst="rect">
            <a:avLst/>
          </a:prstGeom>
          <a:noFill/>
        </p:spPr>
        <p:txBody>
          <a:bodyPr wrap="square" rtlCol="0">
            <a:spAutoFit/>
          </a:bodyPr>
          <a:lstStyle/>
          <a:p>
            <a:pPr defTabSz="685800"/>
            <a:r>
              <a:rPr lang="fr-FR" sz="1350" dirty="0" smtClean="0">
                <a:solidFill>
                  <a:srgbClr val="E06F17"/>
                </a:solidFill>
                <a:latin typeface="Calibri"/>
              </a:rPr>
              <a:t>L’état n’envoie pas de SMS à partir d’un téléphone !</a:t>
            </a:r>
            <a:endParaRPr lang="fr-FR" sz="1350" dirty="0">
              <a:solidFill>
                <a:srgbClr val="E06F17"/>
              </a:solidFill>
              <a:latin typeface="Calibri"/>
            </a:endParaRPr>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8930" y="1865642"/>
            <a:ext cx="224706" cy="224706"/>
          </a:xfrm>
          <a:prstGeom prst="rect">
            <a:avLst/>
          </a:prstGeom>
        </p:spPr>
      </p:pic>
      <p:sp>
        <p:nvSpPr>
          <p:cNvPr id="8" name="Rectangle 7"/>
          <p:cNvSpPr/>
          <p:nvPr/>
        </p:nvSpPr>
        <p:spPr>
          <a:xfrm>
            <a:off x="8286180" y="1844824"/>
            <a:ext cx="1080120" cy="238019"/>
          </a:xfrm>
          <a:prstGeom prst="rect">
            <a:avLst/>
          </a:prstGeom>
          <a:noFill/>
          <a:ln>
            <a:solidFill>
              <a:srgbClr val="E06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a:endParaRPr>
          </a:p>
        </p:txBody>
      </p:sp>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3045" y="1865642"/>
            <a:ext cx="224706" cy="224706"/>
          </a:xfrm>
          <a:prstGeom prst="rect">
            <a:avLst/>
          </a:prstGeom>
        </p:spPr>
      </p:pic>
      <p:cxnSp>
        <p:nvCxnSpPr>
          <p:cNvPr id="10" name="Connecteur droit 9"/>
          <p:cNvCxnSpPr>
            <a:stCxn id="7" idx="3"/>
            <a:endCxn id="6" idx="1"/>
          </p:cNvCxnSpPr>
          <p:nvPr/>
        </p:nvCxnSpPr>
        <p:spPr>
          <a:xfrm>
            <a:off x="4333636" y="1977995"/>
            <a:ext cx="748115" cy="120745"/>
          </a:xfrm>
          <a:prstGeom prst="line">
            <a:avLst/>
          </a:prstGeom>
          <a:ln>
            <a:solidFill>
              <a:srgbClr val="E06F17"/>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a:stCxn id="6" idx="3"/>
            <a:endCxn id="9" idx="1"/>
          </p:cNvCxnSpPr>
          <p:nvPr/>
        </p:nvCxnSpPr>
        <p:spPr>
          <a:xfrm flipV="1">
            <a:off x="7119008" y="1977995"/>
            <a:ext cx="894037" cy="120745"/>
          </a:xfrm>
          <a:prstGeom prst="line">
            <a:avLst/>
          </a:prstGeom>
          <a:ln>
            <a:solidFill>
              <a:srgbClr val="E06F17"/>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228564" y="3053968"/>
            <a:ext cx="1707196" cy="519048"/>
          </a:xfrm>
          <a:prstGeom prst="rect">
            <a:avLst/>
          </a:prstGeom>
          <a:noFill/>
          <a:ln>
            <a:solidFill>
              <a:srgbClr val="E06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a:endParaRPr>
          </a:p>
        </p:txBody>
      </p:sp>
      <p:sp>
        <p:nvSpPr>
          <p:cNvPr id="19" name="ZoneTexte 18"/>
          <p:cNvSpPr txBox="1"/>
          <p:nvPr/>
        </p:nvSpPr>
        <p:spPr>
          <a:xfrm>
            <a:off x="4942067" y="3015868"/>
            <a:ext cx="1535006" cy="300082"/>
          </a:xfrm>
          <a:prstGeom prst="rect">
            <a:avLst/>
          </a:prstGeom>
          <a:noFill/>
        </p:spPr>
        <p:txBody>
          <a:bodyPr wrap="square" rtlCol="0">
            <a:spAutoFit/>
          </a:bodyPr>
          <a:lstStyle/>
          <a:p>
            <a:pPr algn="ctr" defTabSz="685800"/>
            <a:r>
              <a:rPr lang="fr-FR" sz="1350" dirty="0" smtClean="0">
                <a:solidFill>
                  <a:srgbClr val="E06F17"/>
                </a:solidFill>
                <a:latin typeface="Calibri"/>
              </a:rPr>
              <a:t>Toujours l’urgence</a:t>
            </a:r>
            <a:endParaRPr lang="fr-FR" sz="1350" dirty="0">
              <a:solidFill>
                <a:srgbClr val="E06F17"/>
              </a:solidFill>
              <a:latin typeface="Calibri"/>
            </a:endParaRPr>
          </a:p>
        </p:txBody>
      </p:sp>
      <p:sp>
        <p:nvSpPr>
          <p:cNvPr id="20" name="Rectangle 19"/>
          <p:cNvSpPr/>
          <p:nvPr/>
        </p:nvSpPr>
        <p:spPr>
          <a:xfrm>
            <a:off x="8371681" y="2434442"/>
            <a:ext cx="1080120" cy="238019"/>
          </a:xfrm>
          <a:prstGeom prst="rect">
            <a:avLst/>
          </a:prstGeom>
          <a:noFill/>
          <a:ln>
            <a:solidFill>
              <a:srgbClr val="E06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a:endParaRPr>
          </a:p>
        </p:txBody>
      </p:sp>
      <p:pic>
        <p:nvPicPr>
          <p:cNvPr id="21" name="Imag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3045" y="2434442"/>
            <a:ext cx="224706" cy="224706"/>
          </a:xfrm>
          <a:prstGeom prst="rect">
            <a:avLst/>
          </a:prstGeom>
        </p:spPr>
      </p:pic>
      <p:cxnSp>
        <p:nvCxnSpPr>
          <p:cNvPr id="22" name="Connecteur droit 21"/>
          <p:cNvCxnSpPr>
            <a:stCxn id="30" idx="3"/>
            <a:endCxn id="19" idx="1"/>
          </p:cNvCxnSpPr>
          <p:nvPr/>
        </p:nvCxnSpPr>
        <p:spPr>
          <a:xfrm flipV="1">
            <a:off x="4208896" y="3165909"/>
            <a:ext cx="733171" cy="119858"/>
          </a:xfrm>
          <a:prstGeom prst="line">
            <a:avLst/>
          </a:prstGeom>
          <a:ln>
            <a:solidFill>
              <a:srgbClr val="E06F17"/>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a:stCxn id="19" idx="3"/>
            <a:endCxn id="21" idx="1"/>
          </p:cNvCxnSpPr>
          <p:nvPr/>
        </p:nvCxnSpPr>
        <p:spPr>
          <a:xfrm flipV="1">
            <a:off x="6477073" y="2546795"/>
            <a:ext cx="1535972" cy="619114"/>
          </a:xfrm>
          <a:prstGeom prst="line">
            <a:avLst/>
          </a:prstGeom>
          <a:ln>
            <a:solidFill>
              <a:srgbClr val="E06F17"/>
            </a:solidFill>
          </a:ln>
        </p:spPr>
        <p:style>
          <a:lnRef idx="1">
            <a:schemeClr val="accent1"/>
          </a:lnRef>
          <a:fillRef idx="0">
            <a:schemeClr val="accent1"/>
          </a:fillRef>
          <a:effectRef idx="0">
            <a:schemeClr val="accent1"/>
          </a:effectRef>
          <a:fontRef idx="minor">
            <a:schemeClr val="tx1"/>
          </a:fontRef>
        </p:style>
      </p:cxnSp>
      <p:pic>
        <p:nvPicPr>
          <p:cNvPr id="30" name="Imag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4190" y="3173414"/>
            <a:ext cx="224706" cy="224706"/>
          </a:xfrm>
          <a:prstGeom prst="rect">
            <a:avLst/>
          </a:prstGeom>
        </p:spPr>
      </p:pic>
      <p:sp>
        <p:nvSpPr>
          <p:cNvPr id="32" name="Rectangle 31"/>
          <p:cNvSpPr/>
          <p:nvPr/>
        </p:nvSpPr>
        <p:spPr>
          <a:xfrm>
            <a:off x="2228564" y="3665640"/>
            <a:ext cx="1491172" cy="238019"/>
          </a:xfrm>
          <a:prstGeom prst="rect">
            <a:avLst/>
          </a:prstGeom>
          <a:noFill/>
          <a:ln>
            <a:solidFill>
              <a:srgbClr val="E06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a:endParaRPr>
          </a:p>
        </p:txBody>
      </p:sp>
      <p:sp>
        <p:nvSpPr>
          <p:cNvPr id="33" name="ZoneTexte 32"/>
          <p:cNvSpPr txBox="1"/>
          <p:nvPr/>
        </p:nvSpPr>
        <p:spPr>
          <a:xfrm>
            <a:off x="4861347" y="3829122"/>
            <a:ext cx="2037257" cy="300082"/>
          </a:xfrm>
          <a:prstGeom prst="rect">
            <a:avLst/>
          </a:prstGeom>
          <a:noFill/>
        </p:spPr>
        <p:txBody>
          <a:bodyPr wrap="square" rtlCol="0">
            <a:spAutoFit/>
          </a:bodyPr>
          <a:lstStyle/>
          <a:p>
            <a:pPr defTabSz="685800"/>
            <a:r>
              <a:rPr lang="fr-FR" sz="1350" dirty="0" smtClean="0">
                <a:solidFill>
                  <a:srgbClr val="E06F17"/>
                </a:solidFill>
                <a:latin typeface="Calibri"/>
              </a:rPr>
              <a:t>Bizarres ces sites…</a:t>
            </a:r>
            <a:endParaRPr lang="fr-FR" sz="1350" dirty="0">
              <a:solidFill>
                <a:srgbClr val="E06F17"/>
              </a:solidFill>
              <a:latin typeface="Calibri"/>
            </a:endParaRPr>
          </a:p>
        </p:txBody>
      </p:sp>
      <p:sp>
        <p:nvSpPr>
          <p:cNvPr id="34" name="Rectangle 33"/>
          <p:cNvSpPr/>
          <p:nvPr/>
        </p:nvSpPr>
        <p:spPr>
          <a:xfrm>
            <a:off x="7847996" y="2765223"/>
            <a:ext cx="1344348" cy="238019"/>
          </a:xfrm>
          <a:prstGeom prst="rect">
            <a:avLst/>
          </a:prstGeom>
          <a:noFill/>
          <a:ln>
            <a:solidFill>
              <a:srgbClr val="E06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a:endParaRPr>
          </a:p>
        </p:txBody>
      </p:sp>
      <p:pic>
        <p:nvPicPr>
          <p:cNvPr id="35" name="Imag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7226" y="2887451"/>
            <a:ext cx="240770" cy="240770"/>
          </a:xfrm>
          <a:prstGeom prst="rect">
            <a:avLst/>
          </a:prstGeom>
        </p:spPr>
      </p:pic>
      <p:cxnSp>
        <p:nvCxnSpPr>
          <p:cNvPr id="36" name="Connecteur droit 35"/>
          <p:cNvCxnSpPr>
            <a:stCxn id="39" idx="3"/>
            <a:endCxn id="33" idx="1"/>
          </p:cNvCxnSpPr>
          <p:nvPr/>
        </p:nvCxnSpPr>
        <p:spPr>
          <a:xfrm>
            <a:off x="3984190" y="3844691"/>
            <a:ext cx="877157" cy="134472"/>
          </a:xfrm>
          <a:prstGeom prst="line">
            <a:avLst/>
          </a:prstGeom>
          <a:ln>
            <a:solidFill>
              <a:srgbClr val="E06F17"/>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a:stCxn id="33" idx="3"/>
            <a:endCxn id="35" idx="1"/>
          </p:cNvCxnSpPr>
          <p:nvPr/>
        </p:nvCxnSpPr>
        <p:spPr>
          <a:xfrm flipV="1">
            <a:off x="6898604" y="3007836"/>
            <a:ext cx="708622" cy="971327"/>
          </a:xfrm>
          <a:prstGeom prst="line">
            <a:avLst/>
          </a:prstGeom>
          <a:ln>
            <a:solidFill>
              <a:srgbClr val="E06F17"/>
            </a:solidFill>
          </a:ln>
        </p:spPr>
        <p:style>
          <a:lnRef idx="1">
            <a:schemeClr val="accent1"/>
          </a:lnRef>
          <a:fillRef idx="0">
            <a:schemeClr val="accent1"/>
          </a:fillRef>
          <a:effectRef idx="0">
            <a:schemeClr val="accent1"/>
          </a:effectRef>
          <a:fontRef idx="minor">
            <a:schemeClr val="tx1"/>
          </a:fontRef>
        </p:style>
      </p:cxnSp>
      <p:pic>
        <p:nvPicPr>
          <p:cNvPr id="39" name="Imag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9484" y="3732338"/>
            <a:ext cx="224706" cy="224706"/>
          </a:xfrm>
          <a:prstGeom prst="rect">
            <a:avLst/>
          </a:prstGeom>
        </p:spPr>
      </p:pic>
      <p:sp>
        <p:nvSpPr>
          <p:cNvPr id="11" name="Rectangle 10"/>
          <p:cNvSpPr/>
          <p:nvPr/>
        </p:nvSpPr>
        <p:spPr>
          <a:xfrm>
            <a:off x="2266876" y="1305347"/>
            <a:ext cx="632198" cy="14133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fr-FR" sz="700" dirty="0" err="1" smtClean="0">
                <a:solidFill>
                  <a:schemeClr val="tx1"/>
                </a:solidFill>
              </a:rPr>
              <a:t>MonOpé</a:t>
            </a:r>
            <a:r>
              <a:rPr lang="fr-FR" sz="700" dirty="0" smtClean="0">
                <a:solidFill>
                  <a:schemeClr val="tx1"/>
                </a:solidFill>
              </a:rPr>
              <a:t> 5G</a:t>
            </a:r>
            <a:endParaRPr lang="fr-FR" sz="700" dirty="0">
              <a:solidFill>
                <a:schemeClr val="tx1"/>
              </a:solidFill>
            </a:endParaRPr>
          </a:p>
        </p:txBody>
      </p:sp>
      <p:sp>
        <p:nvSpPr>
          <p:cNvPr id="27" name="Rectangle 26"/>
          <p:cNvSpPr/>
          <p:nvPr/>
        </p:nvSpPr>
        <p:spPr>
          <a:xfrm>
            <a:off x="7595468" y="1299062"/>
            <a:ext cx="632198" cy="14133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fr-FR" sz="700" dirty="0" err="1" smtClean="0">
                <a:solidFill>
                  <a:schemeClr val="tx1"/>
                </a:solidFill>
              </a:rPr>
              <a:t>MonOpé</a:t>
            </a:r>
            <a:r>
              <a:rPr lang="fr-FR" sz="700" dirty="0" smtClean="0">
                <a:solidFill>
                  <a:schemeClr val="tx1"/>
                </a:solidFill>
              </a:rPr>
              <a:t> 5G</a:t>
            </a:r>
            <a:endParaRPr lang="fr-FR" sz="700" dirty="0">
              <a:solidFill>
                <a:schemeClr val="tx1"/>
              </a:solidFill>
            </a:endParaRPr>
          </a:p>
        </p:txBody>
      </p:sp>
    </p:spTree>
    <p:extLst>
      <p:ext uri="{BB962C8B-B14F-4D97-AF65-F5344CB8AC3E}">
        <p14:creationId xmlns:p14="http://schemas.microsoft.com/office/powerpoint/2010/main" val="244293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18" grpId="0" animBg="1"/>
      <p:bldP spid="19" grpId="0"/>
      <p:bldP spid="20" grpId="0" animBg="1"/>
      <p:bldP spid="32" grpId="0" animBg="1"/>
      <p:bldP spid="33" grpId="0"/>
      <p:bldP spid="3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Mon colis vient d’arriver !</a:t>
            </a:r>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6415" y="1268760"/>
            <a:ext cx="3061408" cy="5445224"/>
          </a:xfrm>
          <a:prstGeom prst="rect">
            <a:avLst/>
          </a:prstGeom>
          <a:ln>
            <a:solidFill>
              <a:schemeClr val="tx2">
                <a:lumMod val="75000"/>
              </a:schemeClr>
            </a:solidFill>
          </a:ln>
        </p:spPr>
      </p:pic>
      <p:sp>
        <p:nvSpPr>
          <p:cNvPr id="5" name="Rectangle 4"/>
          <p:cNvSpPr/>
          <p:nvPr/>
        </p:nvSpPr>
        <p:spPr>
          <a:xfrm>
            <a:off x="5963945" y="1844824"/>
            <a:ext cx="1080120" cy="238019"/>
          </a:xfrm>
          <a:prstGeom prst="rect">
            <a:avLst/>
          </a:prstGeom>
          <a:noFill/>
          <a:ln>
            <a:solidFill>
              <a:srgbClr val="E06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a:endParaRPr>
          </a:p>
        </p:txBody>
      </p:sp>
      <p:sp>
        <p:nvSpPr>
          <p:cNvPr id="6" name="ZoneTexte 5"/>
          <p:cNvSpPr txBox="1"/>
          <p:nvPr/>
        </p:nvSpPr>
        <p:spPr>
          <a:xfrm>
            <a:off x="8118047" y="1844824"/>
            <a:ext cx="2037257" cy="507831"/>
          </a:xfrm>
          <a:prstGeom prst="rect">
            <a:avLst/>
          </a:prstGeom>
          <a:noFill/>
        </p:spPr>
        <p:txBody>
          <a:bodyPr wrap="square" rtlCol="0">
            <a:spAutoFit/>
          </a:bodyPr>
          <a:lstStyle/>
          <a:p>
            <a:pPr defTabSz="685800"/>
            <a:r>
              <a:rPr lang="fr-FR" sz="1350" dirty="0" smtClean="0">
                <a:solidFill>
                  <a:srgbClr val="E06F17"/>
                </a:solidFill>
                <a:latin typeface="Calibri"/>
              </a:rPr>
              <a:t>Pas sûr que ce soit le numéro de </a:t>
            </a:r>
            <a:r>
              <a:rPr lang="fr-FR" sz="1350" dirty="0">
                <a:solidFill>
                  <a:srgbClr val="E06F17"/>
                </a:solidFill>
                <a:latin typeface="Calibri"/>
              </a:rPr>
              <a:t>C</a:t>
            </a:r>
            <a:r>
              <a:rPr lang="fr-FR" sz="1350" dirty="0" smtClean="0">
                <a:solidFill>
                  <a:srgbClr val="E06F17"/>
                </a:solidFill>
                <a:latin typeface="Calibri"/>
              </a:rPr>
              <a:t>hronopost…</a:t>
            </a:r>
            <a:endParaRPr lang="fr-FR" sz="1350" dirty="0">
              <a:solidFill>
                <a:srgbClr val="E06F17"/>
              </a:solidFill>
              <a:latin typeface="Calibri"/>
            </a:endParaRP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5226" y="1865642"/>
            <a:ext cx="224706" cy="224706"/>
          </a:xfrm>
          <a:prstGeom prst="rect">
            <a:avLst/>
          </a:prstGeom>
        </p:spPr>
      </p:pic>
      <p:cxnSp>
        <p:nvCxnSpPr>
          <p:cNvPr id="8" name="Connecteur droit 7"/>
          <p:cNvCxnSpPr>
            <a:stCxn id="7" idx="3"/>
            <a:endCxn id="6" idx="1"/>
          </p:cNvCxnSpPr>
          <p:nvPr/>
        </p:nvCxnSpPr>
        <p:spPr>
          <a:xfrm>
            <a:off x="7369932" y="1977995"/>
            <a:ext cx="748115" cy="120745"/>
          </a:xfrm>
          <a:prstGeom prst="line">
            <a:avLst/>
          </a:prstGeom>
          <a:ln>
            <a:solidFill>
              <a:srgbClr val="E06F17"/>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993668" y="2463230"/>
            <a:ext cx="2151558" cy="749746"/>
          </a:xfrm>
          <a:prstGeom prst="rect">
            <a:avLst/>
          </a:prstGeom>
          <a:noFill/>
          <a:ln>
            <a:solidFill>
              <a:srgbClr val="E06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a:endParaRPr>
          </a:p>
        </p:txBody>
      </p:sp>
      <p:sp>
        <p:nvSpPr>
          <p:cNvPr id="10" name="ZoneTexte 9"/>
          <p:cNvSpPr txBox="1"/>
          <p:nvPr/>
        </p:nvSpPr>
        <p:spPr>
          <a:xfrm>
            <a:off x="8163199" y="2758143"/>
            <a:ext cx="2037257" cy="507831"/>
          </a:xfrm>
          <a:prstGeom prst="rect">
            <a:avLst/>
          </a:prstGeom>
          <a:noFill/>
        </p:spPr>
        <p:txBody>
          <a:bodyPr wrap="square" rtlCol="0">
            <a:spAutoFit/>
          </a:bodyPr>
          <a:lstStyle/>
          <a:p>
            <a:pPr defTabSz="685800"/>
            <a:r>
              <a:rPr lang="fr-FR" sz="1350" dirty="0" smtClean="0">
                <a:solidFill>
                  <a:srgbClr val="E06F17"/>
                </a:solidFill>
                <a:latin typeface="Calibri"/>
              </a:rPr>
              <a:t>Un peu bizarre cette phrase…</a:t>
            </a:r>
            <a:endParaRPr lang="fr-FR" sz="1350" dirty="0">
              <a:solidFill>
                <a:srgbClr val="E06F17"/>
              </a:solidFill>
              <a:latin typeface="Calibri"/>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0378" y="2778961"/>
            <a:ext cx="224706" cy="224706"/>
          </a:xfrm>
          <a:prstGeom prst="rect">
            <a:avLst/>
          </a:prstGeom>
        </p:spPr>
      </p:pic>
      <p:cxnSp>
        <p:nvCxnSpPr>
          <p:cNvPr id="12" name="Connecteur droit 11"/>
          <p:cNvCxnSpPr>
            <a:stCxn id="11" idx="3"/>
            <a:endCxn id="10" idx="1"/>
          </p:cNvCxnSpPr>
          <p:nvPr/>
        </p:nvCxnSpPr>
        <p:spPr>
          <a:xfrm>
            <a:off x="7415084" y="2891314"/>
            <a:ext cx="748115" cy="120745"/>
          </a:xfrm>
          <a:prstGeom prst="line">
            <a:avLst/>
          </a:prstGeom>
          <a:ln>
            <a:solidFill>
              <a:srgbClr val="E06F17"/>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993668" y="3216102"/>
            <a:ext cx="2151558" cy="348686"/>
          </a:xfrm>
          <a:prstGeom prst="rect">
            <a:avLst/>
          </a:prstGeom>
          <a:noFill/>
          <a:ln>
            <a:solidFill>
              <a:srgbClr val="E06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a:endParaRPr>
          </a:p>
        </p:txBody>
      </p:sp>
      <p:sp>
        <p:nvSpPr>
          <p:cNvPr id="14" name="ZoneTexte 13"/>
          <p:cNvSpPr txBox="1"/>
          <p:nvPr/>
        </p:nvSpPr>
        <p:spPr>
          <a:xfrm>
            <a:off x="8163199" y="3490354"/>
            <a:ext cx="2037257" cy="507831"/>
          </a:xfrm>
          <a:prstGeom prst="rect">
            <a:avLst/>
          </a:prstGeom>
          <a:noFill/>
        </p:spPr>
        <p:txBody>
          <a:bodyPr wrap="square" rtlCol="0">
            <a:spAutoFit/>
          </a:bodyPr>
          <a:lstStyle/>
          <a:p>
            <a:pPr defTabSz="685800"/>
            <a:r>
              <a:rPr lang="fr-FR" sz="1350" dirty="0" smtClean="0">
                <a:solidFill>
                  <a:srgbClr val="E06F17"/>
                </a:solidFill>
                <a:latin typeface="Calibri"/>
              </a:rPr>
              <a:t>Chronopost a une adresse en « .</a:t>
            </a:r>
            <a:r>
              <a:rPr lang="fr-FR" sz="1350" dirty="0" err="1" smtClean="0">
                <a:solidFill>
                  <a:srgbClr val="E06F17"/>
                </a:solidFill>
                <a:latin typeface="Calibri"/>
              </a:rPr>
              <a:t>fr</a:t>
            </a:r>
            <a:r>
              <a:rPr lang="fr-FR" sz="1350" dirty="0" smtClean="0">
                <a:solidFill>
                  <a:srgbClr val="E06F17"/>
                </a:solidFill>
                <a:latin typeface="Calibri"/>
              </a:rPr>
              <a:t> »</a:t>
            </a:r>
            <a:endParaRPr lang="fr-FR" sz="1350" dirty="0">
              <a:solidFill>
                <a:srgbClr val="E06F17"/>
              </a:solidFill>
              <a:latin typeface="Calibri"/>
            </a:endParaRPr>
          </a:p>
        </p:txBody>
      </p:sp>
      <p:pic>
        <p:nvPicPr>
          <p:cNvPr id="15" name="Imag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0378" y="3511172"/>
            <a:ext cx="224706" cy="224706"/>
          </a:xfrm>
          <a:prstGeom prst="rect">
            <a:avLst/>
          </a:prstGeom>
        </p:spPr>
      </p:pic>
      <p:cxnSp>
        <p:nvCxnSpPr>
          <p:cNvPr id="16" name="Connecteur droit 15"/>
          <p:cNvCxnSpPr>
            <a:stCxn id="15" idx="3"/>
            <a:endCxn id="14" idx="1"/>
          </p:cNvCxnSpPr>
          <p:nvPr/>
        </p:nvCxnSpPr>
        <p:spPr>
          <a:xfrm>
            <a:off x="7415084" y="3623525"/>
            <a:ext cx="748115" cy="120745"/>
          </a:xfrm>
          <a:prstGeom prst="line">
            <a:avLst/>
          </a:prstGeom>
          <a:ln>
            <a:solidFill>
              <a:srgbClr val="E06F17"/>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150371" y="1284405"/>
            <a:ext cx="632198" cy="14133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fr-FR" sz="700" dirty="0" err="1" smtClean="0">
                <a:solidFill>
                  <a:schemeClr val="tx1"/>
                </a:solidFill>
              </a:rPr>
              <a:t>MonOpé</a:t>
            </a:r>
            <a:r>
              <a:rPr lang="fr-FR" sz="700" dirty="0" smtClean="0">
                <a:solidFill>
                  <a:schemeClr val="tx1"/>
                </a:solidFill>
              </a:rPr>
              <a:t> 5G</a:t>
            </a:r>
            <a:endParaRPr lang="fr-FR" sz="700" dirty="0">
              <a:solidFill>
                <a:schemeClr val="tx1"/>
              </a:solidFill>
            </a:endParaRPr>
          </a:p>
        </p:txBody>
      </p:sp>
    </p:spTree>
    <p:extLst>
      <p:ext uri="{BB962C8B-B14F-4D97-AF65-F5344CB8AC3E}">
        <p14:creationId xmlns:p14="http://schemas.microsoft.com/office/powerpoint/2010/main" val="407130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animBg="1"/>
      <p:bldP spid="10" grpId="0"/>
      <p:bldP spid="13"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996593" y="324093"/>
            <a:ext cx="2133918" cy="4708981"/>
          </a:xfrm>
          <a:prstGeom prst="rect">
            <a:avLst/>
          </a:prstGeom>
          <a:noFill/>
        </p:spPr>
        <p:txBody>
          <a:bodyPr wrap="none" rtlCol="0">
            <a:spAutoFit/>
          </a:bodyPr>
          <a:lstStyle/>
          <a:p>
            <a:r>
              <a:rPr lang="fr-FR" sz="30000" dirty="0" smtClean="0">
                <a:solidFill>
                  <a:schemeClr val="bg1">
                    <a:lumMod val="95000"/>
                  </a:schemeClr>
                </a:solidFill>
              </a:rPr>
              <a:t>1</a:t>
            </a:r>
            <a:endParaRPr lang="fr-FR" sz="30000" dirty="0">
              <a:solidFill>
                <a:schemeClr val="bg1">
                  <a:lumMod val="95000"/>
                </a:schemeClr>
              </a:solidFill>
            </a:endParaRPr>
          </a:p>
        </p:txBody>
      </p:sp>
      <p:sp>
        <p:nvSpPr>
          <p:cNvPr id="4" name="Titre 3"/>
          <p:cNvSpPr>
            <a:spLocks noGrp="1"/>
          </p:cNvSpPr>
          <p:nvPr>
            <p:ph type="ctrTitle" idx="4294967295"/>
          </p:nvPr>
        </p:nvSpPr>
        <p:spPr>
          <a:xfrm>
            <a:off x="1856036" y="1484783"/>
            <a:ext cx="7272338" cy="2387600"/>
          </a:xfrm>
        </p:spPr>
        <p:txBody>
          <a:bodyPr>
            <a:normAutofit/>
          </a:bodyPr>
          <a:lstStyle/>
          <a:p>
            <a:pPr algn="l"/>
            <a:r>
              <a:rPr lang="fr-FR" sz="5400" dirty="0" smtClean="0">
                <a:solidFill>
                  <a:srgbClr val="CB2361"/>
                </a:solidFill>
                <a:latin typeface="+mn-lt"/>
              </a:rPr>
              <a:t>Quelques quiz…</a:t>
            </a:r>
            <a:endParaRPr lang="fr-FR" sz="5400" dirty="0">
              <a:solidFill>
                <a:srgbClr val="CB2361"/>
              </a:solidFill>
              <a:latin typeface="+mn-lt"/>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8288" y="3501008"/>
            <a:ext cx="2601920" cy="2601920"/>
          </a:xfrm>
          <a:prstGeom prst="rect">
            <a:avLst/>
          </a:prstGeom>
        </p:spPr>
      </p:pic>
    </p:spTree>
    <p:extLst>
      <p:ext uri="{BB962C8B-B14F-4D97-AF65-F5344CB8AC3E}">
        <p14:creationId xmlns:p14="http://schemas.microsoft.com/office/powerpoint/2010/main" val="20156973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7608" y="1700808"/>
            <a:ext cx="6346326" cy="4138908"/>
          </a:xfrm>
          <a:prstGeom prst="rect">
            <a:avLst/>
          </a:prstGeom>
        </p:spPr>
      </p:pic>
      <p:sp>
        <p:nvSpPr>
          <p:cNvPr id="4" name="Titre 3"/>
          <p:cNvSpPr>
            <a:spLocks noGrp="1"/>
          </p:cNvSpPr>
          <p:nvPr>
            <p:ph type="title"/>
          </p:nvPr>
        </p:nvSpPr>
        <p:spPr/>
        <p:txBody>
          <a:bodyPr/>
          <a:lstStyle/>
          <a:p>
            <a:r>
              <a:rPr lang="fr-FR" dirty="0" smtClean="0"/>
              <a:t>Très alléchant ce placement !</a:t>
            </a:r>
            <a:endParaRPr lang="fr-FR" dirty="0"/>
          </a:p>
        </p:txBody>
      </p:sp>
      <p:sp>
        <p:nvSpPr>
          <p:cNvPr id="9" name="Rectangle 8"/>
          <p:cNvSpPr/>
          <p:nvPr/>
        </p:nvSpPr>
        <p:spPr>
          <a:xfrm>
            <a:off x="2638535" y="2605519"/>
            <a:ext cx="6192688" cy="3157254"/>
          </a:xfrm>
          <a:prstGeom prst="rect">
            <a:avLst/>
          </a:prstGeom>
          <a:solidFill>
            <a:srgbClr val="1C3C7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FR" dirty="0"/>
          </a:p>
        </p:txBody>
      </p:sp>
      <p:pic>
        <p:nvPicPr>
          <p:cNvPr id="10" name="Image 9" descr="jeune couple et son conseiller"/>
          <p:cNvPicPr/>
          <p:nvPr/>
        </p:nvPicPr>
        <p:blipFill>
          <a:blip r:embed="rId4">
            <a:extLst>
              <a:ext uri="{28A0092B-C50C-407E-A947-70E740481C1C}">
                <a14:useLocalDpi xmlns:a14="http://schemas.microsoft.com/office/drawing/2010/main" val="0"/>
              </a:ext>
            </a:extLst>
          </a:blip>
          <a:srcRect/>
          <a:stretch>
            <a:fillRect/>
          </a:stretch>
        </p:blipFill>
        <p:spPr bwMode="auto">
          <a:xfrm>
            <a:off x="6481656" y="2778656"/>
            <a:ext cx="2234686" cy="1248925"/>
          </a:xfrm>
          <a:prstGeom prst="rect">
            <a:avLst/>
          </a:prstGeom>
          <a:noFill/>
          <a:ln>
            <a:noFill/>
          </a:ln>
        </p:spPr>
      </p:pic>
      <p:sp>
        <p:nvSpPr>
          <p:cNvPr id="11" name="ZoneTexte 10"/>
          <p:cNvSpPr txBox="1"/>
          <p:nvPr/>
        </p:nvSpPr>
        <p:spPr>
          <a:xfrm>
            <a:off x="2754120" y="2780928"/>
            <a:ext cx="3644652" cy="1138773"/>
          </a:xfrm>
          <a:prstGeom prst="rect">
            <a:avLst/>
          </a:prstGeom>
          <a:noFill/>
        </p:spPr>
        <p:txBody>
          <a:bodyPr wrap="none" rtlCol="0">
            <a:spAutoFit/>
          </a:bodyPr>
          <a:lstStyle/>
          <a:p>
            <a:r>
              <a:rPr lang="fr-FR" sz="2400" dirty="0" smtClean="0">
                <a:solidFill>
                  <a:schemeClr val="bg1"/>
                </a:solidFill>
              </a:rPr>
              <a:t>Votre épargne </a:t>
            </a:r>
          </a:p>
          <a:p>
            <a:r>
              <a:rPr lang="fr-FR" sz="2400" dirty="0" smtClean="0">
                <a:solidFill>
                  <a:schemeClr val="bg1"/>
                </a:solidFill>
              </a:rPr>
              <a:t>mérite le meilleur :</a:t>
            </a:r>
          </a:p>
          <a:p>
            <a:r>
              <a:rPr lang="fr-FR" sz="1600" u="sng" dirty="0" smtClean="0">
                <a:solidFill>
                  <a:srgbClr val="00B0F0"/>
                </a:solidFill>
              </a:rPr>
              <a:t>Un rendement minimum de </a:t>
            </a:r>
            <a:r>
              <a:rPr lang="fr-FR" sz="2000" b="1" u="sng" dirty="0" smtClean="0">
                <a:solidFill>
                  <a:schemeClr val="bg1"/>
                </a:solidFill>
              </a:rPr>
              <a:t>10,43%</a:t>
            </a:r>
            <a:r>
              <a:rPr lang="fr-FR" sz="1600" u="sng" dirty="0" smtClean="0">
                <a:solidFill>
                  <a:srgbClr val="00B0F0"/>
                </a:solidFill>
              </a:rPr>
              <a:t> net</a:t>
            </a:r>
            <a:endParaRPr lang="fr-FR" sz="1600" u="sng" dirty="0">
              <a:solidFill>
                <a:srgbClr val="00B0F0"/>
              </a:solidFill>
            </a:endParaRPr>
          </a:p>
        </p:txBody>
      </p:sp>
      <p:sp>
        <p:nvSpPr>
          <p:cNvPr id="12" name="Rectangle 11"/>
          <p:cNvSpPr/>
          <p:nvPr/>
        </p:nvSpPr>
        <p:spPr>
          <a:xfrm>
            <a:off x="3071664" y="3998577"/>
            <a:ext cx="2160326" cy="15121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46800" rIns="0" rtlCol="0" anchor="t"/>
          <a:lstStyle/>
          <a:p>
            <a:pPr algn="ctr"/>
            <a:r>
              <a:rPr lang="fr-FR" sz="1100" dirty="0" smtClean="0">
                <a:solidFill>
                  <a:schemeClr val="tx1"/>
                </a:solidFill>
              </a:rPr>
              <a:t>SIMULATEUR Personnalisé</a:t>
            </a:r>
          </a:p>
          <a:p>
            <a:pPr algn="ctr"/>
            <a:r>
              <a:rPr lang="fr-FR" sz="1100" dirty="0" smtClean="0">
                <a:solidFill>
                  <a:schemeClr val="tx1"/>
                </a:solidFill>
              </a:rPr>
              <a:t> </a:t>
            </a:r>
            <a:r>
              <a:rPr lang="fr-FR" sz="1100" dirty="0" smtClean="0">
                <a:solidFill>
                  <a:schemeClr val="bg1">
                    <a:lumMod val="65000"/>
                  </a:schemeClr>
                </a:solidFill>
              </a:rPr>
              <a:t>Simulez votre investissement</a:t>
            </a:r>
          </a:p>
          <a:p>
            <a:pPr algn="ctr"/>
            <a:r>
              <a:rPr lang="fr-FR" sz="1100" u="sng" dirty="0" smtClean="0">
                <a:solidFill>
                  <a:schemeClr val="tx1"/>
                </a:solidFill>
              </a:rPr>
              <a:t>Saisissez vos coordonnées bancaires  ici pour lancer la simulation</a:t>
            </a:r>
            <a:endParaRPr lang="fr-FR" sz="1100" u="sng" dirty="0">
              <a:solidFill>
                <a:schemeClr val="tx1"/>
              </a:solidFill>
            </a:endParaRPr>
          </a:p>
        </p:txBody>
      </p:sp>
      <p:sp>
        <p:nvSpPr>
          <p:cNvPr id="13" name="Rectangle à coins arrondis 12"/>
          <p:cNvSpPr/>
          <p:nvPr/>
        </p:nvSpPr>
        <p:spPr>
          <a:xfrm>
            <a:off x="3971553" y="4777988"/>
            <a:ext cx="1080331" cy="23325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200" dirty="0" smtClean="0">
                <a:solidFill>
                  <a:schemeClr val="tx1"/>
                </a:solidFill>
              </a:rPr>
              <a:t>10 000,00€ </a:t>
            </a:r>
            <a:endParaRPr lang="fr-FR" sz="1200" dirty="0">
              <a:solidFill>
                <a:schemeClr val="tx1"/>
              </a:solidFill>
            </a:endParaRPr>
          </a:p>
        </p:txBody>
      </p:sp>
      <p:sp>
        <p:nvSpPr>
          <p:cNvPr id="14" name="ZoneTexte 13"/>
          <p:cNvSpPr txBox="1"/>
          <p:nvPr/>
        </p:nvSpPr>
        <p:spPr>
          <a:xfrm>
            <a:off x="3071664" y="4763808"/>
            <a:ext cx="928459" cy="261610"/>
          </a:xfrm>
          <a:prstGeom prst="rect">
            <a:avLst/>
          </a:prstGeom>
          <a:noFill/>
        </p:spPr>
        <p:txBody>
          <a:bodyPr wrap="none" rtlCol="0">
            <a:spAutoFit/>
          </a:bodyPr>
          <a:lstStyle/>
          <a:p>
            <a:r>
              <a:rPr lang="fr-FR" sz="1100" dirty="0" smtClean="0"/>
              <a:t>Vous placez :</a:t>
            </a:r>
            <a:endParaRPr lang="fr-FR" sz="1100" dirty="0"/>
          </a:p>
        </p:txBody>
      </p:sp>
      <p:sp>
        <p:nvSpPr>
          <p:cNvPr id="15" name="ZoneTexte 14"/>
          <p:cNvSpPr txBox="1"/>
          <p:nvPr/>
        </p:nvSpPr>
        <p:spPr>
          <a:xfrm>
            <a:off x="3075026" y="5039598"/>
            <a:ext cx="968535" cy="261610"/>
          </a:xfrm>
          <a:prstGeom prst="rect">
            <a:avLst/>
          </a:prstGeom>
          <a:noFill/>
        </p:spPr>
        <p:txBody>
          <a:bodyPr wrap="none" rtlCol="0">
            <a:spAutoFit/>
          </a:bodyPr>
          <a:lstStyle/>
          <a:p>
            <a:r>
              <a:rPr lang="fr-FR" sz="1100" dirty="0" smtClean="0"/>
              <a:t>Vous gagnez :</a:t>
            </a:r>
            <a:endParaRPr lang="fr-FR" sz="1100" dirty="0"/>
          </a:p>
        </p:txBody>
      </p:sp>
      <p:sp>
        <p:nvSpPr>
          <p:cNvPr id="16" name="Rectangle à coins arrondis 15"/>
          <p:cNvSpPr/>
          <p:nvPr/>
        </p:nvSpPr>
        <p:spPr>
          <a:xfrm>
            <a:off x="3974145" y="5067958"/>
            <a:ext cx="1080331" cy="2332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200" dirty="0" smtClean="0">
                <a:solidFill>
                  <a:schemeClr val="tx1"/>
                </a:solidFill>
              </a:rPr>
              <a:t>______ €/an</a:t>
            </a:r>
            <a:endParaRPr lang="fr-FR" sz="1200" dirty="0">
              <a:solidFill>
                <a:schemeClr val="tx1"/>
              </a:solidFill>
            </a:endParaRPr>
          </a:p>
        </p:txBody>
      </p:sp>
      <p:sp>
        <p:nvSpPr>
          <p:cNvPr id="17" name="ZoneTexte 16"/>
          <p:cNvSpPr txBox="1"/>
          <p:nvPr/>
        </p:nvSpPr>
        <p:spPr>
          <a:xfrm>
            <a:off x="3559293" y="5295301"/>
            <a:ext cx="1173719" cy="215444"/>
          </a:xfrm>
          <a:prstGeom prst="rect">
            <a:avLst/>
          </a:prstGeom>
          <a:noFill/>
        </p:spPr>
        <p:txBody>
          <a:bodyPr wrap="none" rtlCol="0">
            <a:spAutoFit/>
          </a:bodyPr>
          <a:lstStyle/>
          <a:p>
            <a:r>
              <a:rPr lang="fr-FR" sz="800" dirty="0" smtClean="0"/>
              <a:t>Confidentialité garantie</a:t>
            </a:r>
            <a:endParaRPr lang="fr-FR" sz="800" dirty="0"/>
          </a:p>
        </p:txBody>
      </p:sp>
      <p:sp>
        <p:nvSpPr>
          <p:cNvPr id="20" name="ZoneTexte 19"/>
          <p:cNvSpPr txBox="1"/>
          <p:nvPr/>
        </p:nvSpPr>
        <p:spPr>
          <a:xfrm>
            <a:off x="3791744" y="5517232"/>
            <a:ext cx="4496744" cy="215444"/>
          </a:xfrm>
          <a:prstGeom prst="rect">
            <a:avLst/>
          </a:prstGeom>
          <a:noFill/>
        </p:spPr>
        <p:txBody>
          <a:bodyPr wrap="none" rtlCol="0">
            <a:spAutoFit/>
          </a:bodyPr>
          <a:lstStyle/>
          <a:p>
            <a:r>
              <a:rPr lang="fr-FR" sz="800" dirty="0" smtClean="0">
                <a:solidFill>
                  <a:schemeClr val="tx2">
                    <a:lumMod val="20000"/>
                    <a:lumOff val="80000"/>
                  </a:schemeClr>
                </a:solidFill>
              </a:rPr>
              <a:t>GO ! GO! Invest est une entreprise d’investissement de Pigeon Bank Limited, supervisée par CERTITOUT</a:t>
            </a:r>
            <a:endParaRPr lang="fr-FR" sz="800" u="sng" dirty="0">
              <a:solidFill>
                <a:schemeClr val="tx2">
                  <a:lumMod val="20000"/>
                  <a:lumOff val="80000"/>
                </a:schemeClr>
              </a:solidFill>
            </a:endParaRPr>
          </a:p>
        </p:txBody>
      </p:sp>
      <p:sp>
        <p:nvSpPr>
          <p:cNvPr id="21" name="Rectangle 20"/>
          <p:cNvSpPr/>
          <p:nvPr/>
        </p:nvSpPr>
        <p:spPr>
          <a:xfrm>
            <a:off x="5270851" y="4314774"/>
            <a:ext cx="3423778" cy="307777"/>
          </a:xfrm>
          <a:prstGeom prst="rect">
            <a:avLst/>
          </a:prstGeom>
        </p:spPr>
        <p:txBody>
          <a:bodyPr wrap="square">
            <a:spAutoFit/>
          </a:bodyPr>
          <a:lstStyle/>
          <a:p>
            <a:r>
              <a:rPr lang="fr-FR" sz="1400" b="1" dirty="0" smtClean="0">
                <a:solidFill>
                  <a:schemeClr val="bg1"/>
                </a:solidFill>
              </a:rPr>
              <a:t>ATTENTION</a:t>
            </a:r>
            <a:r>
              <a:rPr lang="fr-FR" sz="1400" dirty="0" smtClean="0">
                <a:solidFill>
                  <a:schemeClr val="bg1"/>
                </a:solidFill>
              </a:rPr>
              <a:t> : cette offre prendra fin dans :</a:t>
            </a:r>
            <a:endParaRPr lang="fr-FR" sz="1400" dirty="0">
              <a:solidFill>
                <a:schemeClr val="bg1"/>
              </a:solidFill>
            </a:endParaRPr>
          </a:p>
        </p:txBody>
      </p:sp>
      <p:sp>
        <p:nvSpPr>
          <p:cNvPr id="22" name="Rectangle 21"/>
          <p:cNvSpPr/>
          <p:nvPr/>
        </p:nvSpPr>
        <p:spPr>
          <a:xfrm>
            <a:off x="5353562" y="4579507"/>
            <a:ext cx="3341067" cy="369332"/>
          </a:xfrm>
          <a:prstGeom prst="rect">
            <a:avLst/>
          </a:prstGeom>
        </p:spPr>
        <p:txBody>
          <a:bodyPr wrap="square">
            <a:spAutoFit/>
          </a:bodyPr>
          <a:lstStyle/>
          <a:p>
            <a:r>
              <a:rPr lang="fr-FR" dirty="0" smtClean="0">
                <a:solidFill>
                  <a:schemeClr val="bg1"/>
                </a:solidFill>
              </a:rPr>
              <a:t>     Jours,       Heures,       Minutes     </a:t>
            </a:r>
            <a:endParaRPr lang="fr-FR" dirty="0">
              <a:solidFill>
                <a:schemeClr val="bg1"/>
              </a:solidFill>
            </a:endParaRPr>
          </a:p>
        </p:txBody>
      </p:sp>
      <p:sp>
        <p:nvSpPr>
          <p:cNvPr id="23" name="Rectangle 22"/>
          <p:cNvSpPr/>
          <p:nvPr/>
        </p:nvSpPr>
        <p:spPr>
          <a:xfrm>
            <a:off x="5353562" y="4643029"/>
            <a:ext cx="310389" cy="2422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dirty="0" smtClean="0">
                <a:solidFill>
                  <a:schemeClr val="tx1"/>
                </a:solidFill>
              </a:rPr>
              <a:t>0</a:t>
            </a:r>
            <a:endParaRPr lang="fr-FR" dirty="0">
              <a:solidFill>
                <a:schemeClr val="tx1"/>
              </a:solidFill>
            </a:endParaRPr>
          </a:p>
        </p:txBody>
      </p:sp>
      <p:sp>
        <p:nvSpPr>
          <p:cNvPr id="24" name="Rectangle 23"/>
          <p:cNvSpPr/>
          <p:nvPr/>
        </p:nvSpPr>
        <p:spPr>
          <a:xfrm>
            <a:off x="6265495" y="4643029"/>
            <a:ext cx="310389" cy="2422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dirty="0" smtClean="0">
                <a:solidFill>
                  <a:schemeClr val="tx1"/>
                </a:solidFill>
              </a:rPr>
              <a:t>5</a:t>
            </a:r>
            <a:endParaRPr lang="fr-FR" dirty="0">
              <a:solidFill>
                <a:schemeClr val="tx1"/>
              </a:solidFill>
            </a:endParaRPr>
          </a:p>
        </p:txBody>
      </p:sp>
      <p:sp>
        <p:nvSpPr>
          <p:cNvPr id="25" name="Rectangle 24"/>
          <p:cNvSpPr/>
          <p:nvPr/>
        </p:nvSpPr>
        <p:spPr>
          <a:xfrm>
            <a:off x="7350735" y="4643029"/>
            <a:ext cx="310389" cy="2422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dirty="0" smtClean="0">
                <a:solidFill>
                  <a:schemeClr val="tx1"/>
                </a:solidFill>
              </a:rPr>
              <a:t>17</a:t>
            </a:r>
            <a:endParaRPr lang="fr-FR" dirty="0">
              <a:solidFill>
                <a:schemeClr val="tx1"/>
              </a:solidFill>
            </a:endParaRPr>
          </a:p>
        </p:txBody>
      </p:sp>
      <p:sp>
        <p:nvSpPr>
          <p:cNvPr id="27" name="Rectangle 26"/>
          <p:cNvSpPr/>
          <p:nvPr/>
        </p:nvSpPr>
        <p:spPr>
          <a:xfrm>
            <a:off x="2638535" y="2201091"/>
            <a:ext cx="6192688" cy="40442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FR" dirty="0"/>
          </a:p>
        </p:txBody>
      </p:sp>
      <p:sp>
        <p:nvSpPr>
          <p:cNvPr id="18" name="Secteurs 17"/>
          <p:cNvSpPr/>
          <p:nvPr/>
        </p:nvSpPr>
        <p:spPr>
          <a:xfrm>
            <a:off x="2783632" y="2299353"/>
            <a:ext cx="288032" cy="265551"/>
          </a:xfrm>
          <a:prstGeom prst="pi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9" name="ZoneTexte 18"/>
          <p:cNvSpPr txBox="1"/>
          <p:nvPr/>
        </p:nvSpPr>
        <p:spPr>
          <a:xfrm>
            <a:off x="2858564" y="2258712"/>
            <a:ext cx="833883" cy="215444"/>
          </a:xfrm>
          <a:prstGeom prst="rect">
            <a:avLst/>
          </a:prstGeom>
          <a:noFill/>
        </p:spPr>
        <p:txBody>
          <a:bodyPr wrap="none" rtlCol="0">
            <a:spAutoFit/>
          </a:bodyPr>
          <a:lstStyle/>
          <a:p>
            <a:r>
              <a:rPr lang="fr-FR" sz="800" dirty="0" smtClean="0">
                <a:solidFill>
                  <a:schemeClr val="tx2">
                    <a:lumMod val="20000"/>
                    <a:lumOff val="80000"/>
                  </a:schemeClr>
                </a:solidFill>
              </a:rPr>
              <a:t>GO ! GO! Invest</a:t>
            </a:r>
            <a:endParaRPr lang="fr-FR" sz="800" dirty="0">
              <a:solidFill>
                <a:schemeClr val="tx2">
                  <a:lumMod val="20000"/>
                  <a:lumOff val="80000"/>
                </a:schemeClr>
              </a:solidFill>
            </a:endParaRPr>
          </a:p>
        </p:txBody>
      </p:sp>
      <p:sp>
        <p:nvSpPr>
          <p:cNvPr id="26" name="Rectangle 25"/>
          <p:cNvSpPr/>
          <p:nvPr/>
        </p:nvSpPr>
        <p:spPr>
          <a:xfrm>
            <a:off x="3903111" y="2283720"/>
            <a:ext cx="4791517" cy="246221"/>
          </a:xfrm>
          <a:prstGeom prst="rect">
            <a:avLst/>
          </a:prstGeom>
        </p:spPr>
        <p:txBody>
          <a:bodyPr wrap="square">
            <a:spAutoFit/>
          </a:bodyPr>
          <a:lstStyle/>
          <a:p>
            <a:r>
              <a:rPr lang="fr-FR" sz="1000" b="1" dirty="0" smtClean="0">
                <a:solidFill>
                  <a:schemeClr val="bg1"/>
                </a:solidFill>
              </a:rPr>
              <a:t>Créer votre compte           Nos clients en parlent	      GO!GO!Invest dans la presse</a:t>
            </a:r>
            <a:endParaRPr lang="fr-FR" sz="1000" dirty="0">
              <a:solidFill>
                <a:schemeClr val="bg1"/>
              </a:solidFill>
            </a:endParaRPr>
          </a:p>
        </p:txBody>
      </p:sp>
      <p:sp>
        <p:nvSpPr>
          <p:cNvPr id="5" name="Rectangle 4"/>
          <p:cNvSpPr/>
          <p:nvPr/>
        </p:nvSpPr>
        <p:spPr>
          <a:xfrm>
            <a:off x="4075880" y="3565916"/>
            <a:ext cx="2049715" cy="313222"/>
          </a:xfrm>
          <a:prstGeom prst="rect">
            <a:avLst/>
          </a:prstGeom>
          <a:noFill/>
          <a:ln>
            <a:solidFill>
              <a:srgbClr val="E06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a:endParaRPr>
          </a:p>
        </p:txBody>
      </p:sp>
      <p:sp>
        <p:nvSpPr>
          <p:cNvPr id="6" name="ZoneTexte 5"/>
          <p:cNvSpPr txBox="1"/>
          <p:nvPr/>
        </p:nvSpPr>
        <p:spPr>
          <a:xfrm>
            <a:off x="270643" y="3312000"/>
            <a:ext cx="2037257" cy="715581"/>
          </a:xfrm>
          <a:prstGeom prst="rect">
            <a:avLst/>
          </a:prstGeom>
          <a:noFill/>
        </p:spPr>
        <p:txBody>
          <a:bodyPr wrap="square" rtlCol="0">
            <a:spAutoFit/>
          </a:bodyPr>
          <a:lstStyle/>
          <a:p>
            <a:pPr defTabSz="685800"/>
            <a:r>
              <a:rPr lang="fr-FR" sz="1350" dirty="0" smtClean="0">
                <a:solidFill>
                  <a:srgbClr val="E06F17"/>
                </a:solidFill>
                <a:latin typeface="Calibri"/>
              </a:rPr>
              <a:t>Un taux pareil sans risque, c’est trop beau pour être vrai…</a:t>
            </a:r>
            <a:endParaRPr lang="fr-FR" sz="1350" dirty="0">
              <a:solidFill>
                <a:srgbClr val="E06F17"/>
              </a:solidFill>
              <a:latin typeface="Calibri"/>
            </a:endParaRPr>
          </a:p>
        </p:txBody>
      </p:sp>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5428" y="3589955"/>
            <a:ext cx="224706" cy="224706"/>
          </a:xfrm>
          <a:prstGeom prst="rect">
            <a:avLst/>
          </a:prstGeom>
        </p:spPr>
      </p:pic>
      <p:cxnSp>
        <p:nvCxnSpPr>
          <p:cNvPr id="8" name="Connecteur droit 7"/>
          <p:cNvCxnSpPr/>
          <p:nvPr/>
        </p:nvCxnSpPr>
        <p:spPr>
          <a:xfrm flipH="1">
            <a:off x="2328392" y="3702308"/>
            <a:ext cx="1463352" cy="32863"/>
          </a:xfrm>
          <a:prstGeom prst="line">
            <a:avLst/>
          </a:prstGeom>
          <a:ln>
            <a:solidFill>
              <a:srgbClr val="E06F17"/>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097697" y="4416561"/>
            <a:ext cx="2134293" cy="331329"/>
          </a:xfrm>
          <a:prstGeom prst="rect">
            <a:avLst/>
          </a:prstGeom>
          <a:noFill/>
          <a:ln>
            <a:solidFill>
              <a:srgbClr val="E06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200">
              <a:solidFill>
                <a:prstClr val="white"/>
              </a:solidFill>
              <a:latin typeface="Calibri"/>
            </a:endParaRPr>
          </a:p>
        </p:txBody>
      </p:sp>
      <p:pic>
        <p:nvPicPr>
          <p:cNvPr id="32" name="Imag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5093" y="4412112"/>
            <a:ext cx="224706" cy="224706"/>
          </a:xfrm>
          <a:prstGeom prst="rect">
            <a:avLst/>
          </a:prstGeom>
        </p:spPr>
      </p:pic>
      <p:sp>
        <p:nvSpPr>
          <p:cNvPr id="34" name="ZoneTexte 33"/>
          <p:cNvSpPr txBox="1"/>
          <p:nvPr/>
        </p:nvSpPr>
        <p:spPr>
          <a:xfrm>
            <a:off x="458896" y="4676824"/>
            <a:ext cx="2037257" cy="923330"/>
          </a:xfrm>
          <a:prstGeom prst="rect">
            <a:avLst/>
          </a:prstGeom>
          <a:noFill/>
        </p:spPr>
        <p:txBody>
          <a:bodyPr wrap="square" rtlCol="0">
            <a:spAutoFit/>
          </a:bodyPr>
          <a:lstStyle/>
          <a:p>
            <a:pPr defTabSz="685800"/>
            <a:r>
              <a:rPr lang="fr-FR" sz="1350" dirty="0" smtClean="0">
                <a:solidFill>
                  <a:srgbClr val="E06F17"/>
                </a:solidFill>
                <a:latin typeface="Calibri"/>
              </a:rPr>
              <a:t>Pourquoi saisir des coordonnées bancaires pour une simple simulation ?</a:t>
            </a:r>
            <a:endParaRPr lang="fr-FR" sz="1350" dirty="0">
              <a:solidFill>
                <a:srgbClr val="E06F17"/>
              </a:solidFill>
              <a:latin typeface="Calibri"/>
            </a:endParaRPr>
          </a:p>
        </p:txBody>
      </p:sp>
      <p:cxnSp>
        <p:nvCxnSpPr>
          <p:cNvPr id="35" name="Connecteur droit 34"/>
          <p:cNvCxnSpPr>
            <a:stCxn id="32" idx="1"/>
          </p:cNvCxnSpPr>
          <p:nvPr/>
        </p:nvCxnSpPr>
        <p:spPr>
          <a:xfrm flipH="1">
            <a:off x="2354158" y="4524465"/>
            <a:ext cx="420935" cy="485318"/>
          </a:xfrm>
          <a:prstGeom prst="line">
            <a:avLst/>
          </a:prstGeom>
          <a:ln>
            <a:solidFill>
              <a:srgbClr val="E06F17"/>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5344232" y="4313985"/>
            <a:ext cx="3272048" cy="634854"/>
          </a:xfrm>
          <a:prstGeom prst="rect">
            <a:avLst/>
          </a:prstGeom>
          <a:noFill/>
          <a:ln>
            <a:solidFill>
              <a:srgbClr val="E06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200">
              <a:solidFill>
                <a:prstClr val="white"/>
              </a:solidFill>
              <a:latin typeface="Calibri"/>
            </a:endParaRPr>
          </a:p>
        </p:txBody>
      </p:sp>
      <p:pic>
        <p:nvPicPr>
          <p:cNvPr id="41" name="Imag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92590" y="4486860"/>
            <a:ext cx="224706" cy="224706"/>
          </a:xfrm>
          <a:prstGeom prst="rect">
            <a:avLst/>
          </a:prstGeom>
        </p:spPr>
      </p:pic>
      <p:sp>
        <p:nvSpPr>
          <p:cNvPr id="42" name="ZoneTexte 41"/>
          <p:cNvSpPr txBox="1"/>
          <p:nvPr/>
        </p:nvSpPr>
        <p:spPr>
          <a:xfrm>
            <a:off x="9572116" y="3702308"/>
            <a:ext cx="2037257" cy="1131079"/>
          </a:xfrm>
          <a:prstGeom prst="rect">
            <a:avLst/>
          </a:prstGeom>
          <a:noFill/>
        </p:spPr>
        <p:txBody>
          <a:bodyPr wrap="square" rtlCol="0">
            <a:spAutoFit/>
          </a:bodyPr>
          <a:lstStyle/>
          <a:p>
            <a:pPr defTabSz="685800"/>
            <a:r>
              <a:rPr lang="fr-FR" sz="1350" dirty="0" smtClean="0">
                <a:solidFill>
                  <a:srgbClr val="E06F17"/>
                </a:solidFill>
                <a:latin typeface="Calibri"/>
              </a:rPr>
              <a:t>On cherche à créer un sentiment d’urgence pour vous empêcher de réfléchir à l’investissement</a:t>
            </a:r>
            <a:endParaRPr lang="fr-FR" sz="1350" dirty="0">
              <a:solidFill>
                <a:srgbClr val="E06F17"/>
              </a:solidFill>
              <a:latin typeface="Calibri"/>
            </a:endParaRPr>
          </a:p>
        </p:txBody>
      </p:sp>
      <p:cxnSp>
        <p:nvCxnSpPr>
          <p:cNvPr id="43" name="Connecteur droit 42"/>
          <p:cNvCxnSpPr>
            <a:stCxn id="42" idx="1"/>
            <a:endCxn id="41" idx="3"/>
          </p:cNvCxnSpPr>
          <p:nvPr/>
        </p:nvCxnSpPr>
        <p:spPr>
          <a:xfrm flipH="1">
            <a:off x="8917296" y="4267848"/>
            <a:ext cx="654820" cy="331365"/>
          </a:xfrm>
          <a:prstGeom prst="line">
            <a:avLst/>
          </a:prstGeom>
          <a:ln>
            <a:solidFill>
              <a:srgbClr val="E06F17"/>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7639049" y="5508705"/>
            <a:ext cx="602951" cy="215820"/>
          </a:xfrm>
          <a:prstGeom prst="rect">
            <a:avLst/>
          </a:prstGeom>
          <a:noFill/>
          <a:ln>
            <a:solidFill>
              <a:srgbClr val="E06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200">
              <a:solidFill>
                <a:prstClr val="white"/>
              </a:solidFill>
              <a:latin typeface="Calibri"/>
            </a:endParaRPr>
          </a:p>
        </p:txBody>
      </p:sp>
      <p:pic>
        <p:nvPicPr>
          <p:cNvPr id="50" name="Image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11906" y="5531351"/>
            <a:ext cx="224706" cy="224706"/>
          </a:xfrm>
          <a:prstGeom prst="rect">
            <a:avLst/>
          </a:prstGeom>
        </p:spPr>
      </p:pic>
      <p:cxnSp>
        <p:nvCxnSpPr>
          <p:cNvPr id="51" name="Connecteur droit 50"/>
          <p:cNvCxnSpPr>
            <a:stCxn id="55" idx="1"/>
            <a:endCxn id="50" idx="3"/>
          </p:cNvCxnSpPr>
          <p:nvPr/>
        </p:nvCxnSpPr>
        <p:spPr>
          <a:xfrm flipH="1">
            <a:off x="8536612" y="5383209"/>
            <a:ext cx="1035504" cy="260495"/>
          </a:xfrm>
          <a:prstGeom prst="line">
            <a:avLst/>
          </a:prstGeom>
          <a:ln>
            <a:solidFill>
              <a:srgbClr val="E06F17"/>
            </a:solidFill>
          </a:ln>
        </p:spPr>
        <p:style>
          <a:lnRef idx="1">
            <a:schemeClr val="accent1"/>
          </a:lnRef>
          <a:fillRef idx="0">
            <a:schemeClr val="accent1"/>
          </a:fillRef>
          <a:effectRef idx="0">
            <a:schemeClr val="accent1"/>
          </a:effectRef>
          <a:fontRef idx="minor">
            <a:schemeClr val="tx1"/>
          </a:fontRef>
        </p:style>
      </p:cxnSp>
      <p:sp>
        <p:nvSpPr>
          <p:cNvPr id="55" name="ZoneTexte 54"/>
          <p:cNvSpPr txBox="1"/>
          <p:nvPr/>
        </p:nvSpPr>
        <p:spPr>
          <a:xfrm>
            <a:off x="9572116" y="5025418"/>
            <a:ext cx="2037257" cy="715581"/>
          </a:xfrm>
          <a:prstGeom prst="rect">
            <a:avLst/>
          </a:prstGeom>
          <a:noFill/>
        </p:spPr>
        <p:txBody>
          <a:bodyPr wrap="square" rtlCol="0">
            <a:spAutoFit/>
          </a:bodyPr>
          <a:lstStyle/>
          <a:p>
            <a:pPr defTabSz="685800"/>
            <a:r>
              <a:rPr lang="fr-FR" sz="1350" dirty="0" smtClean="0">
                <a:solidFill>
                  <a:srgbClr val="E06F17"/>
                </a:solidFill>
                <a:latin typeface="Calibri"/>
              </a:rPr>
              <a:t>En France, les entreprises d’investissement doivent être agrées par l’AMF</a:t>
            </a:r>
            <a:endParaRPr lang="fr-FR" sz="1350" dirty="0">
              <a:solidFill>
                <a:srgbClr val="E06F17"/>
              </a:solidFill>
              <a:latin typeface="Calibri"/>
            </a:endParaRPr>
          </a:p>
        </p:txBody>
      </p:sp>
    </p:spTree>
    <p:extLst>
      <p:ext uri="{BB962C8B-B14F-4D97-AF65-F5344CB8AC3E}">
        <p14:creationId xmlns:p14="http://schemas.microsoft.com/office/powerpoint/2010/main" val="173908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31" grpId="0" animBg="1"/>
      <p:bldP spid="34" grpId="0"/>
      <p:bldP spid="40" grpId="0" animBg="1"/>
      <p:bldP spid="42" grpId="0"/>
      <p:bldP spid="47" grpId="0" animBg="1"/>
      <p:bldP spid="5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99" y="2006557"/>
            <a:ext cx="7598428" cy="4536504"/>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2083" y="1052736"/>
            <a:ext cx="5277587" cy="4229690"/>
          </a:xfrm>
          <a:prstGeom prst="rect">
            <a:avLst/>
          </a:prstGeom>
        </p:spPr>
      </p:pic>
      <p:sp>
        <p:nvSpPr>
          <p:cNvPr id="3" name="Titre 2"/>
          <p:cNvSpPr>
            <a:spLocks noGrp="1"/>
          </p:cNvSpPr>
          <p:nvPr>
            <p:ph type="title"/>
          </p:nvPr>
        </p:nvSpPr>
        <p:spPr/>
        <p:txBody>
          <a:bodyPr>
            <a:normAutofit/>
          </a:bodyPr>
          <a:lstStyle/>
          <a:p>
            <a:r>
              <a:rPr lang="fr-FR" dirty="0" smtClean="0"/>
              <a:t>L’annonce est top et le vendeur a l’air </a:t>
            </a:r>
            <a:r>
              <a:rPr lang="fr-FR" dirty="0" smtClean="0">
                <a:latin typeface="+mn-lt"/>
              </a:rPr>
              <a:t>sympa</a:t>
            </a:r>
            <a:r>
              <a:rPr lang="fr-FR" dirty="0" smtClean="0"/>
              <a:t>…</a:t>
            </a:r>
            <a:endParaRPr lang="fr-FR" dirty="0"/>
          </a:p>
        </p:txBody>
      </p:sp>
      <p:sp>
        <p:nvSpPr>
          <p:cNvPr id="5" name="Rectangle 4"/>
          <p:cNvSpPr/>
          <p:nvPr/>
        </p:nvSpPr>
        <p:spPr>
          <a:xfrm>
            <a:off x="6760849" y="2493038"/>
            <a:ext cx="1768669" cy="168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fr-FR" sz="900" dirty="0" smtClean="0">
                <a:solidFill>
                  <a:schemeClr val="bg1">
                    <a:lumMod val="50000"/>
                  </a:schemeClr>
                </a:solidFill>
              </a:rPr>
              <a:t>Moi-même</a:t>
            </a:r>
            <a:endParaRPr lang="fr-FR" sz="900" dirty="0">
              <a:solidFill>
                <a:schemeClr val="bg1">
                  <a:lumMod val="50000"/>
                </a:schemeClr>
              </a:solidFill>
            </a:endParaRPr>
          </a:p>
        </p:txBody>
      </p:sp>
      <p:sp>
        <p:nvSpPr>
          <p:cNvPr id="6" name="Rectangle 5"/>
          <p:cNvSpPr/>
          <p:nvPr/>
        </p:nvSpPr>
        <p:spPr>
          <a:xfrm>
            <a:off x="7492956" y="1961109"/>
            <a:ext cx="3579527" cy="253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fr-FR" sz="1200" dirty="0" smtClean="0">
                <a:solidFill>
                  <a:schemeClr val="bg1">
                    <a:lumMod val="50000"/>
                  </a:schemeClr>
                </a:solidFill>
              </a:rPr>
              <a:t>De : &lt;garage-bmw@yahoo.fr</a:t>
            </a:r>
            <a:r>
              <a:rPr lang="fr-FR" sz="1200" dirty="0">
                <a:solidFill>
                  <a:schemeClr val="bg1">
                    <a:lumMod val="50000"/>
                  </a:schemeClr>
                </a:solidFill>
              </a:rPr>
              <a:t>&gt;</a:t>
            </a:r>
          </a:p>
        </p:txBody>
      </p:sp>
      <p:sp>
        <p:nvSpPr>
          <p:cNvPr id="7" name="Rectangle 6"/>
          <p:cNvSpPr/>
          <p:nvPr/>
        </p:nvSpPr>
        <p:spPr>
          <a:xfrm>
            <a:off x="4446231" y="2420888"/>
            <a:ext cx="1577762" cy="254336"/>
          </a:xfrm>
          <a:prstGeom prst="rect">
            <a:avLst/>
          </a:prstGeom>
          <a:noFill/>
          <a:ln>
            <a:solidFill>
              <a:srgbClr val="E06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a:endParaRPr>
          </a:p>
        </p:txBody>
      </p:sp>
      <p:sp>
        <p:nvSpPr>
          <p:cNvPr id="8" name="ZoneTexte 7"/>
          <p:cNvSpPr txBox="1"/>
          <p:nvPr/>
        </p:nvSpPr>
        <p:spPr>
          <a:xfrm>
            <a:off x="1808713" y="1750966"/>
            <a:ext cx="2037257" cy="507831"/>
          </a:xfrm>
          <a:prstGeom prst="rect">
            <a:avLst/>
          </a:prstGeom>
          <a:noFill/>
        </p:spPr>
        <p:txBody>
          <a:bodyPr wrap="square" rtlCol="0">
            <a:spAutoFit/>
          </a:bodyPr>
          <a:lstStyle/>
          <a:p>
            <a:pPr defTabSz="685800"/>
            <a:r>
              <a:rPr lang="fr-FR" sz="1350" dirty="0" smtClean="0">
                <a:solidFill>
                  <a:srgbClr val="E06F17"/>
                </a:solidFill>
                <a:latin typeface="Calibri"/>
              </a:rPr>
              <a:t>Une TRES bonne affaire… Trop bonne, même !</a:t>
            </a:r>
            <a:endParaRPr lang="fr-FR" sz="1350" dirty="0">
              <a:solidFill>
                <a:srgbClr val="E06F17"/>
              </a:solidFill>
              <a:latin typeface="Calibri"/>
            </a:endParaRPr>
          </a:p>
        </p:txBody>
      </p:sp>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1912" y="2380685"/>
            <a:ext cx="224706" cy="224706"/>
          </a:xfrm>
          <a:prstGeom prst="rect">
            <a:avLst/>
          </a:prstGeom>
        </p:spPr>
      </p:pic>
      <p:cxnSp>
        <p:nvCxnSpPr>
          <p:cNvPr id="10" name="Connecteur droit 9"/>
          <p:cNvCxnSpPr>
            <a:stCxn id="9" idx="1"/>
            <a:endCxn id="8" idx="3"/>
          </p:cNvCxnSpPr>
          <p:nvPr/>
        </p:nvCxnSpPr>
        <p:spPr>
          <a:xfrm flipH="1" flipV="1">
            <a:off x="3845970" y="2004882"/>
            <a:ext cx="345942" cy="488156"/>
          </a:xfrm>
          <a:prstGeom prst="line">
            <a:avLst/>
          </a:prstGeom>
          <a:ln>
            <a:solidFill>
              <a:srgbClr val="E06F17"/>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751534" y="1961109"/>
            <a:ext cx="1800200" cy="282338"/>
          </a:xfrm>
          <a:prstGeom prst="rect">
            <a:avLst/>
          </a:prstGeom>
          <a:noFill/>
          <a:ln>
            <a:solidFill>
              <a:srgbClr val="E06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a:endParaRPr>
          </a:p>
        </p:txBody>
      </p:sp>
      <p:sp>
        <p:nvSpPr>
          <p:cNvPr id="16" name="ZoneTexte 15"/>
          <p:cNvSpPr txBox="1"/>
          <p:nvPr/>
        </p:nvSpPr>
        <p:spPr>
          <a:xfrm>
            <a:off x="10292654" y="1780829"/>
            <a:ext cx="1364545" cy="507831"/>
          </a:xfrm>
          <a:prstGeom prst="rect">
            <a:avLst/>
          </a:prstGeom>
          <a:solidFill>
            <a:schemeClr val="bg1"/>
          </a:solidFill>
        </p:spPr>
        <p:txBody>
          <a:bodyPr wrap="square" rtlCol="0">
            <a:spAutoFit/>
          </a:bodyPr>
          <a:lstStyle/>
          <a:p>
            <a:pPr defTabSz="685800"/>
            <a:r>
              <a:rPr lang="fr-FR" sz="1350" dirty="0" smtClean="0">
                <a:solidFill>
                  <a:srgbClr val="E06F17"/>
                </a:solidFill>
                <a:latin typeface="Calibri"/>
              </a:rPr>
              <a:t>Drôle d’adresse pour un garage</a:t>
            </a:r>
            <a:endParaRPr lang="fr-FR" sz="1350" dirty="0">
              <a:solidFill>
                <a:srgbClr val="E06F17"/>
              </a:solidFill>
              <a:latin typeface="Calibri"/>
            </a:endParaRPr>
          </a:p>
        </p:txBody>
      </p:sp>
      <p:pic>
        <p:nvPicPr>
          <p:cNvPr id="17" name="Imag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8373" y="1975540"/>
            <a:ext cx="224706" cy="224706"/>
          </a:xfrm>
          <a:prstGeom prst="rect">
            <a:avLst/>
          </a:prstGeom>
        </p:spPr>
      </p:pic>
      <p:cxnSp>
        <p:nvCxnSpPr>
          <p:cNvPr id="18" name="Connecteur droit 17"/>
          <p:cNvCxnSpPr>
            <a:stCxn id="17" idx="3"/>
            <a:endCxn id="16" idx="1"/>
          </p:cNvCxnSpPr>
          <p:nvPr/>
        </p:nvCxnSpPr>
        <p:spPr>
          <a:xfrm flipV="1">
            <a:off x="9833079" y="2034745"/>
            <a:ext cx="459575" cy="53148"/>
          </a:xfrm>
          <a:prstGeom prst="line">
            <a:avLst/>
          </a:prstGeom>
          <a:ln>
            <a:solidFill>
              <a:srgbClr val="E06F17"/>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658220" y="3016752"/>
            <a:ext cx="4694364" cy="1492368"/>
          </a:xfrm>
          <a:prstGeom prst="rect">
            <a:avLst/>
          </a:prstGeom>
          <a:noFill/>
          <a:ln>
            <a:solidFill>
              <a:srgbClr val="E06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a:endParaRPr>
          </a:p>
        </p:txBody>
      </p:sp>
      <p:sp>
        <p:nvSpPr>
          <p:cNvPr id="25" name="ZoneTexte 24"/>
          <p:cNvSpPr txBox="1"/>
          <p:nvPr/>
        </p:nvSpPr>
        <p:spPr>
          <a:xfrm>
            <a:off x="4287497" y="4653136"/>
            <a:ext cx="2019529" cy="715581"/>
          </a:xfrm>
          <a:prstGeom prst="rect">
            <a:avLst/>
          </a:prstGeom>
          <a:solidFill>
            <a:schemeClr val="bg1"/>
          </a:solidFill>
        </p:spPr>
        <p:txBody>
          <a:bodyPr wrap="square" rtlCol="0">
            <a:spAutoFit/>
          </a:bodyPr>
          <a:lstStyle/>
          <a:p>
            <a:pPr defTabSz="685800"/>
            <a:r>
              <a:rPr lang="fr-FR" sz="1350" dirty="0" smtClean="0">
                <a:solidFill>
                  <a:srgbClr val="E06F17"/>
                </a:solidFill>
                <a:latin typeface="Calibri"/>
              </a:rPr>
              <a:t>L’orthographe n’est pas toujours un indice, mais là…</a:t>
            </a:r>
            <a:endParaRPr lang="fr-FR" sz="1350" dirty="0">
              <a:solidFill>
                <a:srgbClr val="E06F17"/>
              </a:solidFill>
              <a:latin typeface="Calibri"/>
            </a:endParaRPr>
          </a:p>
        </p:txBody>
      </p:sp>
      <p:pic>
        <p:nvPicPr>
          <p:cNvPr id="26" name="Imag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2530" y="4540783"/>
            <a:ext cx="224706" cy="224706"/>
          </a:xfrm>
          <a:prstGeom prst="rect">
            <a:avLst/>
          </a:prstGeom>
        </p:spPr>
      </p:pic>
      <p:cxnSp>
        <p:nvCxnSpPr>
          <p:cNvPr id="27" name="Connecteur droit 26"/>
          <p:cNvCxnSpPr>
            <a:stCxn id="26" idx="1"/>
            <a:endCxn id="25" idx="3"/>
          </p:cNvCxnSpPr>
          <p:nvPr/>
        </p:nvCxnSpPr>
        <p:spPr>
          <a:xfrm flipH="1">
            <a:off x="6307026" y="4653136"/>
            <a:ext cx="355504" cy="357791"/>
          </a:xfrm>
          <a:prstGeom prst="line">
            <a:avLst/>
          </a:prstGeom>
          <a:ln>
            <a:solidFill>
              <a:srgbClr val="E06F17"/>
            </a:solidFil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9264352" y="3915713"/>
            <a:ext cx="792088" cy="188293"/>
          </a:xfrm>
          <a:prstGeom prst="rect">
            <a:avLst/>
          </a:prstGeom>
          <a:noFill/>
          <a:ln>
            <a:solidFill>
              <a:srgbClr val="E06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a:endParaRPr>
          </a:p>
        </p:txBody>
      </p:sp>
      <p:sp>
        <p:nvSpPr>
          <p:cNvPr id="47" name="ZoneTexte 46"/>
          <p:cNvSpPr txBox="1"/>
          <p:nvPr/>
        </p:nvSpPr>
        <p:spPr>
          <a:xfrm>
            <a:off x="7345418" y="4482598"/>
            <a:ext cx="2019529" cy="300082"/>
          </a:xfrm>
          <a:prstGeom prst="rect">
            <a:avLst/>
          </a:prstGeom>
          <a:solidFill>
            <a:schemeClr val="bg1"/>
          </a:solidFill>
        </p:spPr>
        <p:txBody>
          <a:bodyPr wrap="square" rtlCol="0">
            <a:spAutoFit/>
          </a:bodyPr>
          <a:lstStyle/>
          <a:p>
            <a:pPr defTabSz="685800"/>
            <a:r>
              <a:rPr lang="fr-FR" sz="1350" dirty="0" smtClean="0">
                <a:solidFill>
                  <a:srgbClr val="E06F17"/>
                </a:solidFill>
                <a:latin typeface="Calibri"/>
              </a:rPr>
              <a:t>Toujours l’urgence…</a:t>
            </a:r>
            <a:endParaRPr lang="fr-FR" sz="1350" dirty="0">
              <a:solidFill>
                <a:srgbClr val="E06F17"/>
              </a:solidFill>
              <a:latin typeface="Calibri"/>
            </a:endParaRPr>
          </a:p>
        </p:txBody>
      </p:sp>
      <p:pic>
        <p:nvPicPr>
          <p:cNvPr id="48" name="Image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52594" y="4116459"/>
            <a:ext cx="224706" cy="224706"/>
          </a:xfrm>
          <a:prstGeom prst="rect">
            <a:avLst/>
          </a:prstGeom>
        </p:spPr>
      </p:pic>
      <p:cxnSp>
        <p:nvCxnSpPr>
          <p:cNvPr id="49" name="Connecteur droit 48"/>
          <p:cNvCxnSpPr>
            <a:stCxn id="48" idx="2"/>
          </p:cNvCxnSpPr>
          <p:nvPr/>
        </p:nvCxnSpPr>
        <p:spPr>
          <a:xfrm flipH="1">
            <a:off x="8898826" y="4341165"/>
            <a:ext cx="466121" cy="288483"/>
          </a:xfrm>
          <a:prstGeom prst="line">
            <a:avLst/>
          </a:prstGeom>
          <a:ln>
            <a:solidFill>
              <a:srgbClr val="E06F17"/>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7132676" y="3583756"/>
            <a:ext cx="2851756" cy="252243"/>
          </a:xfrm>
          <a:prstGeom prst="rect">
            <a:avLst/>
          </a:prstGeom>
          <a:noFill/>
          <a:ln>
            <a:solidFill>
              <a:srgbClr val="E06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a:endParaRPr>
          </a:p>
        </p:txBody>
      </p:sp>
      <p:sp>
        <p:nvSpPr>
          <p:cNvPr id="58" name="ZoneTexte 57"/>
          <p:cNvSpPr txBox="1"/>
          <p:nvPr/>
        </p:nvSpPr>
        <p:spPr>
          <a:xfrm>
            <a:off x="9408089" y="4695657"/>
            <a:ext cx="2350014" cy="923330"/>
          </a:xfrm>
          <a:prstGeom prst="rect">
            <a:avLst/>
          </a:prstGeom>
          <a:solidFill>
            <a:schemeClr val="bg1"/>
          </a:solidFill>
        </p:spPr>
        <p:txBody>
          <a:bodyPr wrap="square" rtlCol="0">
            <a:spAutoFit/>
          </a:bodyPr>
          <a:lstStyle/>
          <a:p>
            <a:pPr defTabSz="685800"/>
            <a:r>
              <a:rPr lang="fr-FR" sz="1350" dirty="0" smtClean="0">
                <a:solidFill>
                  <a:srgbClr val="E06F17"/>
                </a:solidFill>
                <a:latin typeface="Calibri"/>
              </a:rPr>
              <a:t>Ça ne ressemble pas du tout à un site de paiement… il n’y a même pas de https ! </a:t>
            </a:r>
            <a:r>
              <a:rPr lang="fr-FR" sz="1350" dirty="0">
                <a:solidFill>
                  <a:srgbClr val="E06F17"/>
                </a:solidFill>
              </a:rPr>
              <a:t>À </a:t>
            </a:r>
            <a:r>
              <a:rPr lang="fr-FR" sz="1350" dirty="0" smtClean="0">
                <a:solidFill>
                  <a:srgbClr val="E06F17"/>
                </a:solidFill>
                <a:latin typeface="Calibri"/>
              </a:rPr>
              <a:t>fuir, donc… </a:t>
            </a:r>
            <a:endParaRPr lang="fr-FR" sz="1350" dirty="0">
              <a:solidFill>
                <a:srgbClr val="E06F17"/>
              </a:solidFill>
              <a:latin typeface="Calibri"/>
            </a:endParaRPr>
          </a:p>
        </p:txBody>
      </p:sp>
      <p:pic>
        <p:nvPicPr>
          <p:cNvPr id="59" name="Image 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56605" y="3597524"/>
            <a:ext cx="224706" cy="224706"/>
          </a:xfrm>
          <a:prstGeom prst="rect">
            <a:avLst/>
          </a:prstGeom>
        </p:spPr>
      </p:pic>
      <p:cxnSp>
        <p:nvCxnSpPr>
          <p:cNvPr id="60" name="Connecteur droit 59"/>
          <p:cNvCxnSpPr>
            <a:stCxn id="59" idx="2"/>
            <a:endCxn id="58" idx="0"/>
          </p:cNvCxnSpPr>
          <p:nvPr/>
        </p:nvCxnSpPr>
        <p:spPr>
          <a:xfrm>
            <a:off x="10168958" y="3822230"/>
            <a:ext cx="414138" cy="873427"/>
          </a:xfrm>
          <a:prstGeom prst="line">
            <a:avLst/>
          </a:prstGeom>
          <a:ln>
            <a:solidFill>
              <a:srgbClr val="E06F17"/>
            </a:solidFill>
          </a:ln>
        </p:spPr>
        <p:style>
          <a:lnRef idx="1">
            <a:schemeClr val="accent1"/>
          </a:lnRef>
          <a:fillRef idx="0">
            <a:schemeClr val="accent1"/>
          </a:fillRef>
          <a:effectRef idx="0">
            <a:schemeClr val="accent1"/>
          </a:effectRef>
          <a:fontRef idx="minor">
            <a:schemeClr val="tx1"/>
          </a:fontRef>
        </p:style>
      </p:cxnSp>
      <p:pic>
        <p:nvPicPr>
          <p:cNvPr id="28" name="Image 27"/>
          <p:cNvPicPr>
            <a:picLocks noChangeAspect="1"/>
          </p:cNvPicPr>
          <p:nvPr/>
        </p:nvPicPr>
        <p:blipFill rotWithShape="1">
          <a:blip r:embed="rId6" cstate="print">
            <a:extLst>
              <a:ext uri="{28A0092B-C50C-407E-A947-70E740481C1C}">
                <a14:useLocalDpi xmlns:a14="http://schemas.microsoft.com/office/drawing/2010/main" val="0"/>
              </a:ext>
            </a:extLst>
          </a:blip>
          <a:srcRect r="-1375"/>
          <a:stretch/>
        </p:blipFill>
        <p:spPr>
          <a:xfrm>
            <a:off x="6560230" y="1770461"/>
            <a:ext cx="826376" cy="681443"/>
          </a:xfrm>
          <a:prstGeom prst="rect">
            <a:avLst/>
          </a:prstGeom>
        </p:spPr>
      </p:pic>
    </p:spTree>
    <p:extLst>
      <p:ext uri="{BB962C8B-B14F-4D97-AF65-F5344CB8AC3E}">
        <p14:creationId xmlns:p14="http://schemas.microsoft.com/office/powerpoint/2010/main" val="145780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5" grpId="0" animBg="1"/>
      <p:bldP spid="16" grpId="0" animBg="1"/>
      <p:bldP spid="24" grpId="0" animBg="1"/>
      <p:bldP spid="25" grpId="0" animBg="1"/>
      <p:bldP spid="46" grpId="0" animBg="1"/>
      <p:bldP spid="47"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439600" y="2503544"/>
            <a:ext cx="2425413" cy="2425413"/>
          </a:xfrm>
          <a:prstGeom prst="rect">
            <a:avLst/>
          </a:prstGeom>
        </p:spPr>
      </p:pic>
      <p:sp>
        <p:nvSpPr>
          <p:cNvPr id="6" name="Espace réservé du numéro de diapositive 5"/>
          <p:cNvSpPr>
            <a:spLocks noGrp="1"/>
          </p:cNvSpPr>
          <p:nvPr>
            <p:ph type="sldNum" sz="quarter" idx="12"/>
          </p:nvPr>
        </p:nvSpPr>
        <p:spPr/>
        <p:txBody>
          <a:bodyPr/>
          <a:lstStyle/>
          <a:p>
            <a:fld id="{4B01CA03-1D23-4BA0-8DCC-A6651863FB28}" type="slidenum">
              <a:rPr lang="fr-FR" smtClean="0"/>
              <a:t>32</a:t>
            </a:fld>
            <a:endParaRPr lang="fr-FR" dirty="0"/>
          </a:p>
        </p:txBody>
      </p:sp>
      <p:sp>
        <p:nvSpPr>
          <p:cNvPr id="10" name="ZoneTexte 9"/>
          <p:cNvSpPr txBox="1"/>
          <p:nvPr/>
        </p:nvSpPr>
        <p:spPr>
          <a:xfrm>
            <a:off x="6032982" y="3575925"/>
            <a:ext cx="3537956" cy="1569660"/>
          </a:xfrm>
          <a:prstGeom prst="rect">
            <a:avLst/>
          </a:prstGeom>
          <a:noFill/>
        </p:spPr>
        <p:txBody>
          <a:bodyPr wrap="none" rtlCol="0">
            <a:spAutoFit/>
          </a:bodyPr>
          <a:lstStyle/>
          <a:p>
            <a:r>
              <a:rPr lang="fr-FR" sz="9600" b="1" dirty="0">
                <a:solidFill>
                  <a:srgbClr val="CA2260"/>
                </a:solidFill>
              </a:rPr>
              <a:t>R</a:t>
            </a:r>
            <a:r>
              <a:rPr lang="fr-FR" sz="4800" dirty="0">
                <a:solidFill>
                  <a:srgbClr val="203B73"/>
                </a:solidFill>
              </a:rPr>
              <a:t>éfléchissez</a:t>
            </a:r>
          </a:p>
        </p:txBody>
      </p:sp>
      <p:sp>
        <p:nvSpPr>
          <p:cNvPr id="15" name="ZoneTexte 14"/>
          <p:cNvSpPr txBox="1"/>
          <p:nvPr/>
        </p:nvSpPr>
        <p:spPr>
          <a:xfrm>
            <a:off x="5097438" y="1250434"/>
            <a:ext cx="3285964" cy="1569660"/>
          </a:xfrm>
          <a:prstGeom prst="rect">
            <a:avLst/>
          </a:prstGeom>
          <a:noFill/>
        </p:spPr>
        <p:txBody>
          <a:bodyPr wrap="none" rtlCol="0">
            <a:spAutoFit/>
          </a:bodyPr>
          <a:lstStyle/>
          <a:p>
            <a:pPr lvl="0"/>
            <a:r>
              <a:rPr lang="fr-FR" sz="9600" b="1" dirty="0">
                <a:solidFill>
                  <a:srgbClr val="CA2260"/>
                </a:solidFill>
              </a:rPr>
              <a:t>R</a:t>
            </a:r>
            <a:r>
              <a:rPr lang="fr-FR" sz="4800" dirty="0">
                <a:solidFill>
                  <a:srgbClr val="203B73"/>
                </a:solidFill>
              </a:rPr>
              <a:t>alentissez</a:t>
            </a:r>
          </a:p>
        </p:txBody>
      </p:sp>
      <p:sp>
        <p:nvSpPr>
          <p:cNvPr id="23" name="ZoneTexte 22"/>
          <p:cNvSpPr txBox="1"/>
          <p:nvPr/>
        </p:nvSpPr>
        <p:spPr>
          <a:xfrm>
            <a:off x="5285342" y="4612404"/>
            <a:ext cx="2910156" cy="1569660"/>
          </a:xfrm>
          <a:prstGeom prst="rect">
            <a:avLst/>
          </a:prstGeom>
          <a:noFill/>
        </p:spPr>
        <p:txBody>
          <a:bodyPr wrap="none" rtlCol="0">
            <a:spAutoFit/>
          </a:bodyPr>
          <a:lstStyle/>
          <a:p>
            <a:pPr lvl="0"/>
            <a:r>
              <a:rPr lang="fr-FR" sz="9600" b="1" dirty="0">
                <a:solidFill>
                  <a:srgbClr val="CA2260"/>
                </a:solidFill>
              </a:rPr>
              <a:t>R</a:t>
            </a:r>
            <a:r>
              <a:rPr lang="fr-FR" sz="4800" dirty="0">
                <a:solidFill>
                  <a:srgbClr val="203B73"/>
                </a:solidFill>
              </a:rPr>
              <a:t>éagissez</a:t>
            </a:r>
          </a:p>
        </p:txBody>
      </p:sp>
      <p:sp>
        <p:nvSpPr>
          <p:cNvPr id="2" name="Rectangle 1"/>
          <p:cNvSpPr/>
          <p:nvPr/>
        </p:nvSpPr>
        <p:spPr>
          <a:xfrm>
            <a:off x="2013968" y="164012"/>
            <a:ext cx="5050550" cy="830997"/>
          </a:xfrm>
          <a:prstGeom prst="rect">
            <a:avLst/>
          </a:prstGeom>
        </p:spPr>
        <p:txBody>
          <a:bodyPr wrap="none" anchor="ctr">
            <a:spAutoFit/>
          </a:bodyPr>
          <a:lstStyle/>
          <a:p>
            <a:pPr algn="ctr">
              <a:lnSpc>
                <a:spcPct val="100000"/>
              </a:lnSpc>
            </a:pPr>
            <a:r>
              <a:rPr lang="fr-FR" sz="4800" b="1" dirty="0">
                <a:solidFill>
                  <a:srgbClr val="213B76"/>
                </a:solidFill>
                <a:latin typeface="+mj-lt"/>
                <a:cs typeface="Arial" panose="020B0604020202020204" pitchFamily="34" charset="0"/>
              </a:rPr>
              <a:t>Face aux arnaques,</a:t>
            </a:r>
            <a:endParaRPr lang="fr-FR" sz="4800" b="1" dirty="0">
              <a:solidFill>
                <a:srgbClr val="203B73"/>
              </a:solidFill>
              <a:latin typeface="+mj-lt"/>
              <a:cs typeface="Arial" panose="020B0604020202020204" pitchFamily="34" charset="0"/>
            </a:endParaRPr>
          </a:p>
        </p:txBody>
      </p:sp>
      <p:sp>
        <p:nvSpPr>
          <p:cNvPr id="7" name="Rectangle 6"/>
          <p:cNvSpPr/>
          <p:nvPr/>
        </p:nvSpPr>
        <p:spPr>
          <a:xfrm>
            <a:off x="2992910" y="234459"/>
            <a:ext cx="6069675" cy="1446550"/>
          </a:xfrm>
          <a:prstGeom prst="rect">
            <a:avLst/>
          </a:prstGeom>
        </p:spPr>
        <p:txBody>
          <a:bodyPr wrap="none" anchor="ctr">
            <a:spAutoFit/>
          </a:bodyPr>
          <a:lstStyle/>
          <a:p>
            <a:pPr algn="ctr">
              <a:lnSpc>
                <a:spcPct val="100000"/>
              </a:lnSpc>
            </a:pPr>
            <a:r>
              <a:rPr lang="fr-FR" sz="4800" b="1" dirty="0">
                <a:solidFill>
                  <a:srgbClr val="213B76"/>
                </a:solidFill>
                <a:latin typeface="+mj-lt"/>
                <a:cs typeface="Arial" panose="020B0604020202020204" pitchFamily="34" charset="0"/>
              </a:rPr>
              <a:t>ne manquez pas d’</a:t>
            </a:r>
            <a:r>
              <a:rPr lang="fr-FR" sz="8800" b="1" dirty="0">
                <a:solidFill>
                  <a:srgbClr val="CA2260"/>
                </a:solidFill>
                <a:latin typeface="+mj-lt"/>
                <a:cs typeface="Arial" panose="020B0604020202020204" pitchFamily="34" charset="0"/>
              </a:rPr>
              <a:t>R</a:t>
            </a:r>
            <a:r>
              <a:rPr lang="fr-FR" sz="4800" b="1" dirty="0">
                <a:solidFill>
                  <a:srgbClr val="213B76"/>
                </a:solidFill>
                <a:latin typeface="+mj-lt"/>
                <a:cs typeface="Arial" panose="020B0604020202020204" pitchFamily="34" charset="0"/>
              </a:rPr>
              <a:t> !</a:t>
            </a:r>
            <a:endParaRPr lang="fr-FR" sz="4800" b="1" dirty="0">
              <a:solidFill>
                <a:srgbClr val="203B73"/>
              </a:solidFill>
              <a:latin typeface="+mj-lt"/>
              <a:cs typeface="Arial" panose="020B0604020202020204" pitchFamily="34" charset="0"/>
            </a:endParaRPr>
          </a:p>
        </p:txBody>
      </p:sp>
      <p:sp>
        <p:nvSpPr>
          <p:cNvPr id="11" name="ZoneTexte 10"/>
          <p:cNvSpPr txBox="1"/>
          <p:nvPr/>
        </p:nvSpPr>
        <p:spPr>
          <a:xfrm>
            <a:off x="6027747" y="2311876"/>
            <a:ext cx="2831031" cy="1569660"/>
          </a:xfrm>
          <a:prstGeom prst="rect">
            <a:avLst/>
          </a:prstGeom>
          <a:noFill/>
        </p:spPr>
        <p:txBody>
          <a:bodyPr wrap="none" rtlCol="0">
            <a:spAutoFit/>
          </a:bodyPr>
          <a:lstStyle/>
          <a:p>
            <a:pPr lvl="0"/>
            <a:r>
              <a:rPr lang="fr-FR" sz="9600" b="1" dirty="0">
                <a:solidFill>
                  <a:srgbClr val="CA2260"/>
                </a:solidFill>
              </a:rPr>
              <a:t>R</a:t>
            </a:r>
            <a:r>
              <a:rPr lang="fr-FR" sz="4800" dirty="0">
                <a:solidFill>
                  <a:srgbClr val="203B73"/>
                </a:solidFill>
              </a:rPr>
              <a:t>egardez</a:t>
            </a:r>
          </a:p>
        </p:txBody>
      </p:sp>
    </p:spTree>
    <p:extLst>
      <p:ext uri="{BB962C8B-B14F-4D97-AF65-F5344CB8AC3E}">
        <p14:creationId xmlns:p14="http://schemas.microsoft.com/office/powerpoint/2010/main" val="12058487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1"/>
          <p:cNvSpPr>
            <a:spLocks noGrp="1"/>
          </p:cNvSpPr>
          <p:nvPr>
            <p:ph type="sldNum" sz="quarter" idx="4294967295"/>
          </p:nvPr>
        </p:nvSpPr>
        <p:spPr/>
        <p:txBody>
          <a:bodyPr/>
          <a:lstStyle/>
          <a:p>
            <a:r>
              <a:rPr lang="fr-FR" dirty="0" smtClean="0"/>
              <a:t> </a:t>
            </a:r>
            <a:endParaRPr lang="fr-FR" dirty="0"/>
          </a:p>
        </p:txBody>
      </p:sp>
      <p:sp>
        <p:nvSpPr>
          <p:cNvPr id="4" name="Triangle rectangle 3"/>
          <p:cNvSpPr/>
          <p:nvPr/>
        </p:nvSpPr>
        <p:spPr>
          <a:xfrm flipH="1">
            <a:off x="0" y="0"/>
            <a:ext cx="12192000" cy="6858000"/>
          </a:xfrm>
          <a:prstGeom prst="rtTriangle">
            <a:avLst/>
          </a:prstGeom>
          <a:solidFill>
            <a:srgbClr val="203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11"/>
          <p:cNvSpPr txBox="1">
            <a:spLocks/>
          </p:cNvSpPr>
          <p:nvPr/>
        </p:nvSpPr>
        <p:spPr>
          <a:xfrm>
            <a:off x="8017446" y="6356351"/>
            <a:ext cx="20574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t> </a:t>
            </a:r>
            <a:endParaRPr lang="fr-FR"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520" y="1023214"/>
            <a:ext cx="8139659" cy="5429154"/>
          </a:xfrm>
          <a:prstGeom prst="rect">
            <a:avLst/>
          </a:prstGeom>
        </p:spPr>
      </p:pic>
      <p:pic>
        <p:nvPicPr>
          <p:cNvPr id="7" name="Imag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76035" y="332656"/>
            <a:ext cx="6138628" cy="1151904"/>
          </a:xfrm>
          <a:prstGeom prst="rect">
            <a:avLst/>
          </a:prstGeom>
        </p:spPr>
      </p:pic>
      <p:sp>
        <p:nvSpPr>
          <p:cNvPr id="8" name="ZoneTexte 7"/>
          <p:cNvSpPr txBox="1"/>
          <p:nvPr/>
        </p:nvSpPr>
        <p:spPr>
          <a:xfrm>
            <a:off x="1559496" y="6265889"/>
            <a:ext cx="9144000" cy="461665"/>
          </a:xfrm>
          <a:prstGeom prst="rect">
            <a:avLst/>
          </a:prstGeom>
          <a:noFill/>
        </p:spPr>
        <p:txBody>
          <a:bodyPr wrap="square" rtlCol="0">
            <a:spAutoFit/>
          </a:bodyPr>
          <a:lstStyle/>
          <a:p>
            <a:pPr algn="ctr"/>
            <a:r>
              <a:rPr lang="fr-FR" sz="2400" dirty="0" smtClean="0">
                <a:solidFill>
                  <a:schemeClr val="bg1"/>
                </a:solidFill>
              </a:rPr>
              <a:t>Mesquestionsdargent.fr</a:t>
            </a:r>
            <a:endParaRPr lang="fr-FR" sz="2400" dirty="0">
              <a:solidFill>
                <a:schemeClr val="bg1"/>
              </a:solidFill>
            </a:endParaRPr>
          </a:p>
        </p:txBody>
      </p:sp>
    </p:spTree>
    <p:extLst>
      <p:ext uri="{BB962C8B-B14F-4D97-AF65-F5344CB8AC3E}">
        <p14:creationId xmlns:p14="http://schemas.microsoft.com/office/powerpoint/2010/main" val="1968110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dirty="0" smtClean="0"/>
              <a:t>La Banque de France à votre service : </a:t>
            </a:r>
            <a:endParaRPr lang="fr-FR" sz="2200" dirty="0">
              <a:solidFill>
                <a:srgbClr val="FF0000"/>
              </a:solidFill>
            </a:endParaRPr>
          </a:p>
        </p:txBody>
      </p:sp>
      <p:sp>
        <p:nvSpPr>
          <p:cNvPr id="2" name="Espace réservé du pied de page 1"/>
          <p:cNvSpPr>
            <a:spLocks noGrp="1"/>
          </p:cNvSpPr>
          <p:nvPr>
            <p:ph type="ftr" sz="quarter" idx="4294967295"/>
          </p:nvPr>
        </p:nvSpPr>
        <p:spPr>
          <a:xfrm>
            <a:off x="208811" y="6263248"/>
            <a:ext cx="4420072" cy="354562"/>
          </a:xfrm>
          <a:prstGeom prst="rect">
            <a:avLst/>
          </a:prstGeom>
        </p:spPr>
        <p:txBody>
          <a:bodyPr/>
          <a:lstStyle/>
          <a:p>
            <a:pPr>
              <a:defRPr/>
            </a:pPr>
            <a:r>
              <a:rPr lang="fr-FR" dirty="0">
                <a:solidFill>
                  <a:srgbClr val="223D79"/>
                </a:solidFill>
                <a:latin typeface="Calibri"/>
              </a:rPr>
              <a:t>Direction des services aux particuliers </a:t>
            </a:r>
          </a:p>
        </p:txBody>
      </p:sp>
      <p:sp>
        <p:nvSpPr>
          <p:cNvPr id="12" name="Espace réservé du contenu 11"/>
          <p:cNvSpPr>
            <a:spLocks noGrp="1"/>
          </p:cNvSpPr>
          <p:nvPr>
            <p:ph idx="4294967295"/>
          </p:nvPr>
        </p:nvSpPr>
        <p:spPr>
          <a:xfrm>
            <a:off x="4511824" y="1054646"/>
            <a:ext cx="7493894" cy="2152084"/>
          </a:xfrm>
        </p:spPr>
        <p:txBody>
          <a:bodyPr>
            <a:noAutofit/>
          </a:bodyPr>
          <a:lstStyle/>
          <a:p>
            <a:pPr marL="0" indent="0" algn="just">
              <a:lnSpc>
                <a:spcPct val="120000"/>
              </a:lnSpc>
              <a:spcBef>
                <a:spcPts val="0"/>
              </a:spcBef>
              <a:buNone/>
            </a:pPr>
            <a:r>
              <a:rPr lang="fr-FR" sz="1800" dirty="0" smtClean="0"/>
              <a:t>Pour toute question ou de besoin de contact sur des cas individuels relatifs à : </a:t>
            </a:r>
          </a:p>
          <a:p>
            <a:pPr lvl="1" algn="just">
              <a:lnSpc>
                <a:spcPct val="120000"/>
              </a:lnSpc>
              <a:spcBef>
                <a:spcPts val="0"/>
              </a:spcBef>
            </a:pPr>
            <a:r>
              <a:rPr lang="fr-FR" sz="1800" dirty="0" smtClean="0"/>
              <a:t>La </a:t>
            </a:r>
            <a:r>
              <a:rPr lang="fr-FR" sz="1800" dirty="0"/>
              <a:t>procédure de </a:t>
            </a:r>
            <a:r>
              <a:rPr lang="fr-FR" sz="1800" dirty="0" smtClean="0"/>
              <a:t>surendettement</a:t>
            </a:r>
          </a:p>
          <a:p>
            <a:pPr lvl="1" algn="just">
              <a:lnSpc>
                <a:spcPct val="120000"/>
              </a:lnSpc>
              <a:spcBef>
                <a:spcPts val="0"/>
              </a:spcBef>
            </a:pPr>
            <a:r>
              <a:rPr lang="fr-FR" sz="1800" dirty="0" smtClean="0"/>
              <a:t>La procédure de </a:t>
            </a:r>
            <a:r>
              <a:rPr lang="fr-FR" sz="1800" dirty="0"/>
              <a:t>droit au </a:t>
            </a:r>
            <a:r>
              <a:rPr lang="fr-FR" sz="1800" dirty="0" smtClean="0"/>
              <a:t>compte</a:t>
            </a:r>
          </a:p>
          <a:p>
            <a:pPr lvl="1" algn="just">
              <a:lnSpc>
                <a:spcPct val="120000"/>
              </a:lnSpc>
              <a:spcBef>
                <a:spcPts val="0"/>
              </a:spcBef>
            </a:pPr>
            <a:r>
              <a:rPr lang="fr-FR" sz="1800" dirty="0" smtClean="0"/>
              <a:t>Les fichiers d’incidents</a:t>
            </a:r>
          </a:p>
          <a:p>
            <a:pPr lvl="1" algn="just">
              <a:lnSpc>
                <a:spcPct val="120000"/>
              </a:lnSpc>
              <a:spcBef>
                <a:spcPts val="0"/>
              </a:spcBef>
            </a:pPr>
            <a:r>
              <a:rPr lang="fr-FR" sz="1800" dirty="0" smtClean="0"/>
              <a:t>Le plafonnement des frais bancaires ou l’offre clientèle fragile </a:t>
            </a:r>
          </a:p>
          <a:p>
            <a:pPr lvl="1" algn="just">
              <a:lnSpc>
                <a:spcPct val="120000"/>
              </a:lnSpc>
              <a:spcBef>
                <a:spcPts val="0"/>
              </a:spcBef>
            </a:pPr>
            <a:r>
              <a:rPr lang="fr-FR" sz="1800" dirty="0"/>
              <a:t>L</a:t>
            </a:r>
            <a:r>
              <a:rPr lang="fr-FR" sz="1800" dirty="0" smtClean="0"/>
              <a:t>es </a:t>
            </a:r>
            <a:r>
              <a:rPr lang="fr-FR" sz="1800" dirty="0"/>
              <a:t>questions de réglementation bancaire ou </a:t>
            </a:r>
            <a:r>
              <a:rPr lang="fr-FR" sz="1800" dirty="0" smtClean="0"/>
              <a:t>d’assurance</a:t>
            </a:r>
          </a:p>
          <a:p>
            <a:pPr lvl="1" algn="just">
              <a:lnSpc>
                <a:spcPct val="120000"/>
              </a:lnSpc>
              <a:spcBef>
                <a:spcPts val="0"/>
              </a:spcBef>
            </a:pPr>
            <a:r>
              <a:rPr lang="fr-FR" sz="1800" dirty="0"/>
              <a:t>L</a:t>
            </a:r>
            <a:r>
              <a:rPr lang="fr-FR" sz="1800" dirty="0" smtClean="0"/>
              <a:t>e microcrédit</a:t>
            </a:r>
          </a:p>
        </p:txBody>
      </p:sp>
      <p:pic>
        <p:nvPicPr>
          <p:cNvPr id="13" name="Imag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282" y="3483728"/>
            <a:ext cx="3018818" cy="1545969"/>
          </a:xfrm>
          <a:prstGeom prst="rect">
            <a:avLst/>
          </a:prstGeom>
        </p:spPr>
      </p:pic>
      <p:grpSp>
        <p:nvGrpSpPr>
          <p:cNvPr id="7" name="Groupe 6"/>
          <p:cNvGrpSpPr/>
          <p:nvPr/>
        </p:nvGrpSpPr>
        <p:grpSpPr>
          <a:xfrm>
            <a:off x="4988241" y="3869973"/>
            <a:ext cx="6541060" cy="2055436"/>
            <a:chOff x="5483611" y="3999473"/>
            <a:chExt cx="6541060" cy="2055436"/>
          </a:xfrm>
        </p:grpSpPr>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3611" y="3999473"/>
              <a:ext cx="3048087" cy="2055436"/>
            </a:xfrm>
            <a:prstGeom prst="rect">
              <a:avLst/>
            </a:prstGeom>
          </p:spPr>
        </p:pic>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9939" y="3999473"/>
              <a:ext cx="3514732" cy="2055436"/>
            </a:xfrm>
            <a:prstGeom prst="rect">
              <a:avLst/>
            </a:prstGeom>
          </p:spPr>
        </p:pic>
      </p:grpSp>
      <p:sp>
        <p:nvSpPr>
          <p:cNvPr id="9" name="Espace réservé du contenu 11"/>
          <p:cNvSpPr txBox="1">
            <a:spLocks/>
          </p:cNvSpPr>
          <p:nvPr/>
        </p:nvSpPr>
        <p:spPr>
          <a:xfrm>
            <a:off x="2351584" y="5949280"/>
            <a:ext cx="8229600" cy="2598648"/>
          </a:xfrm>
          <a:prstGeom prst="rect">
            <a:avLst/>
          </a:prstGeom>
        </p:spPr>
        <p:txBody>
          <a:bodyPr vert="horz" lIns="91440" tIns="45720" rIns="91440" bIns="45720" rtlCol="0">
            <a:normAutofit/>
          </a:bodyPr>
          <a:lstStyle>
            <a:lvl1pPr marL="252000" indent="-252000" algn="l" defTabSz="914400" rtl="0" eaLnBrk="1" latinLnBrk="0" hangingPunct="1">
              <a:spcBef>
                <a:spcPct val="20000"/>
              </a:spcBef>
              <a:buFont typeface="Wingdings" panose="05000000000000000000" pitchFamily="2" charset="2"/>
              <a:buChar char="§"/>
              <a:defRPr sz="2600" kern="1200">
                <a:solidFill>
                  <a:srgbClr val="205AA7"/>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205AA7"/>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lgn="just">
              <a:buNone/>
              <a:defRPr/>
            </a:pPr>
            <a:endParaRPr lang="fr-FR" dirty="0">
              <a:latin typeface="Calibri"/>
            </a:endParaRPr>
          </a:p>
        </p:txBody>
      </p:sp>
      <p:sp>
        <p:nvSpPr>
          <p:cNvPr id="4" name="Rectangle 3"/>
          <p:cNvSpPr/>
          <p:nvPr/>
        </p:nvSpPr>
        <p:spPr>
          <a:xfrm>
            <a:off x="191344" y="6032962"/>
            <a:ext cx="9142246" cy="369332"/>
          </a:xfrm>
          <a:prstGeom prst="rect">
            <a:avLst/>
          </a:prstGeom>
        </p:spPr>
        <p:txBody>
          <a:bodyPr wrap="none">
            <a:spAutoFit/>
          </a:bodyPr>
          <a:lstStyle/>
          <a:p>
            <a:pPr>
              <a:defRPr/>
            </a:pPr>
            <a:r>
              <a:rPr lang="fr-FR" dirty="0">
                <a:solidFill>
                  <a:srgbClr val="223D79"/>
                </a:solidFill>
                <a:latin typeface="Calibri"/>
              </a:rPr>
              <a:t>Retrouvez ces informations sur notre site Internet</a:t>
            </a:r>
            <a:r>
              <a:rPr lang="fr-FR" dirty="0">
                <a:solidFill>
                  <a:srgbClr val="205AA7"/>
                </a:solidFill>
                <a:latin typeface="Calibri"/>
              </a:rPr>
              <a:t> : </a:t>
            </a:r>
            <a:r>
              <a:rPr lang="fr-FR" dirty="0">
                <a:solidFill>
                  <a:prstClr val="black"/>
                </a:solidFill>
                <a:latin typeface="Calibri"/>
                <a:hlinkClick r:id="rId5"/>
              </a:rPr>
              <a:t>www.banque-france.fr (Espace particuliers)</a:t>
            </a:r>
            <a:r>
              <a:rPr lang="fr-FR" dirty="0">
                <a:solidFill>
                  <a:prstClr val="black"/>
                </a:solidFill>
                <a:latin typeface="Calibri"/>
              </a:rPr>
              <a:t> </a:t>
            </a:r>
          </a:p>
        </p:txBody>
      </p:sp>
      <p:sp>
        <p:nvSpPr>
          <p:cNvPr id="6" name="Rectangle 5"/>
          <p:cNvSpPr/>
          <p:nvPr/>
        </p:nvSpPr>
        <p:spPr>
          <a:xfrm>
            <a:off x="-96688" y="1868447"/>
            <a:ext cx="4448386" cy="1384995"/>
          </a:xfrm>
          <a:prstGeom prst="rect">
            <a:avLst/>
          </a:prstGeom>
        </p:spPr>
        <p:txBody>
          <a:bodyPr wrap="square">
            <a:spAutoFit/>
          </a:bodyPr>
          <a:lstStyle/>
          <a:p>
            <a:pPr algn="ctr"/>
            <a:r>
              <a:rPr lang="fr-FR" sz="2800" dirty="0" smtClean="0">
                <a:solidFill>
                  <a:srgbClr val="CB2361"/>
                </a:solidFill>
              </a:rPr>
              <a:t>Un </a:t>
            </a:r>
            <a:r>
              <a:rPr lang="fr-FR" sz="2800" dirty="0">
                <a:solidFill>
                  <a:srgbClr val="CB2361"/>
                </a:solidFill>
              </a:rPr>
              <a:t>correspondant inclusion financière (CORIF) </a:t>
            </a:r>
            <a:br>
              <a:rPr lang="fr-FR" sz="2800" dirty="0">
                <a:solidFill>
                  <a:srgbClr val="CB2361"/>
                </a:solidFill>
              </a:rPr>
            </a:br>
            <a:r>
              <a:rPr lang="fr-FR" sz="2800" dirty="0" smtClean="0">
                <a:solidFill>
                  <a:srgbClr val="CB2361"/>
                </a:solidFill>
              </a:rPr>
              <a:t>Dans </a:t>
            </a:r>
            <a:r>
              <a:rPr lang="fr-FR" sz="2800" dirty="0">
                <a:solidFill>
                  <a:srgbClr val="CB2361"/>
                </a:solidFill>
              </a:rPr>
              <a:t>chaque département </a:t>
            </a:r>
          </a:p>
        </p:txBody>
      </p:sp>
      <p:sp>
        <p:nvSpPr>
          <p:cNvPr id="8" name="Rectangle 7"/>
          <p:cNvSpPr/>
          <p:nvPr/>
        </p:nvSpPr>
        <p:spPr>
          <a:xfrm>
            <a:off x="101869" y="1899552"/>
            <a:ext cx="360040" cy="3168352"/>
          </a:xfrm>
          <a:prstGeom prst="rect">
            <a:avLst/>
          </a:prstGeom>
          <a:solidFill>
            <a:srgbClr val="CB236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rot="5400000">
            <a:off x="3008461" y="2377547"/>
            <a:ext cx="3161252" cy="366795"/>
          </a:xfrm>
          <a:prstGeom prst="rect">
            <a:avLst/>
          </a:prstGeom>
          <a:solidFill>
            <a:srgbClr val="223D7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391902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9637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ChangeArrowheads="1"/>
          </p:cNvSpPr>
          <p:nvPr/>
        </p:nvSpPr>
        <p:spPr bwMode="auto">
          <a:xfrm>
            <a:off x="1919288" y="0"/>
            <a:ext cx="87487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lnSpc>
                <a:spcPct val="130000"/>
              </a:lnSpc>
              <a:spcBef>
                <a:spcPct val="0"/>
              </a:spcBef>
              <a:spcAft>
                <a:spcPct val="0"/>
              </a:spcAft>
              <a:defRPr/>
            </a:pPr>
            <a:r>
              <a:rPr lang="fr-FR" altLang="fr-FR" sz="4000" b="1">
                <a:solidFill>
                  <a:srgbClr val="000000"/>
                </a:solidFill>
                <a:latin typeface="+mn-lt"/>
              </a:rPr>
              <a:t>    </a:t>
            </a:r>
          </a:p>
        </p:txBody>
      </p:sp>
      <p:sp>
        <p:nvSpPr>
          <p:cNvPr id="6" name="Rectangle 10"/>
          <p:cNvSpPr>
            <a:spLocks noChangeArrowheads="1"/>
          </p:cNvSpPr>
          <p:nvPr/>
        </p:nvSpPr>
        <p:spPr bwMode="auto">
          <a:xfrm>
            <a:off x="1332261" y="1468141"/>
            <a:ext cx="9831883"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1813" indent="-531813" defTabSz="357188" eaLnBrk="0" hangingPunct="0">
              <a:defRPr>
                <a:solidFill>
                  <a:schemeClr val="tx1"/>
                </a:solidFill>
                <a:latin typeface="Arial" charset="0"/>
              </a:defRPr>
            </a:lvl1pPr>
            <a:lvl2pPr marL="742950" indent="-285750" defTabSz="357188" eaLnBrk="0" hangingPunct="0">
              <a:defRPr>
                <a:solidFill>
                  <a:schemeClr val="tx1"/>
                </a:solidFill>
                <a:latin typeface="Arial" charset="0"/>
              </a:defRPr>
            </a:lvl2pPr>
            <a:lvl3pPr marL="1143000" indent="-228600" defTabSz="357188" eaLnBrk="0" hangingPunct="0">
              <a:defRPr>
                <a:solidFill>
                  <a:schemeClr val="tx1"/>
                </a:solidFill>
                <a:latin typeface="Arial" charset="0"/>
              </a:defRPr>
            </a:lvl3pPr>
            <a:lvl4pPr marL="1600200" indent="-228600" defTabSz="357188" eaLnBrk="0" hangingPunct="0">
              <a:defRPr>
                <a:solidFill>
                  <a:schemeClr val="tx1"/>
                </a:solidFill>
                <a:latin typeface="Arial" charset="0"/>
              </a:defRPr>
            </a:lvl4pPr>
            <a:lvl5pPr marL="2057400" indent="-228600" defTabSz="357188" eaLnBrk="0" hangingPunct="0">
              <a:defRPr>
                <a:solidFill>
                  <a:schemeClr val="tx1"/>
                </a:solidFill>
                <a:latin typeface="Arial" charset="0"/>
              </a:defRPr>
            </a:lvl5pPr>
            <a:lvl6pPr marL="2514600" indent="-228600" defTabSz="357188" eaLnBrk="0" fontAlgn="base" hangingPunct="0">
              <a:spcBef>
                <a:spcPct val="0"/>
              </a:spcBef>
              <a:spcAft>
                <a:spcPct val="0"/>
              </a:spcAft>
              <a:defRPr>
                <a:solidFill>
                  <a:schemeClr val="tx1"/>
                </a:solidFill>
                <a:latin typeface="Arial" charset="0"/>
              </a:defRPr>
            </a:lvl6pPr>
            <a:lvl7pPr marL="2971800" indent="-228600" defTabSz="357188" eaLnBrk="0" fontAlgn="base" hangingPunct="0">
              <a:spcBef>
                <a:spcPct val="0"/>
              </a:spcBef>
              <a:spcAft>
                <a:spcPct val="0"/>
              </a:spcAft>
              <a:defRPr>
                <a:solidFill>
                  <a:schemeClr val="tx1"/>
                </a:solidFill>
                <a:latin typeface="Arial" charset="0"/>
              </a:defRPr>
            </a:lvl7pPr>
            <a:lvl8pPr marL="3429000" indent="-228600" defTabSz="357188" eaLnBrk="0" fontAlgn="base" hangingPunct="0">
              <a:spcBef>
                <a:spcPct val="0"/>
              </a:spcBef>
              <a:spcAft>
                <a:spcPct val="0"/>
              </a:spcAft>
              <a:defRPr>
                <a:solidFill>
                  <a:schemeClr val="tx1"/>
                </a:solidFill>
                <a:latin typeface="Arial" charset="0"/>
              </a:defRPr>
            </a:lvl8pPr>
            <a:lvl9pPr marL="3886200" indent="-228600" defTabSz="357188" eaLnBrk="0" fontAlgn="base" hangingPunct="0">
              <a:spcBef>
                <a:spcPct val="0"/>
              </a:spcBef>
              <a:spcAft>
                <a:spcPct val="0"/>
              </a:spcAft>
              <a:defRPr>
                <a:solidFill>
                  <a:schemeClr val="tx1"/>
                </a:solidFill>
                <a:latin typeface="Arial" charset="0"/>
              </a:defRPr>
            </a:lvl9pPr>
          </a:lstStyle>
          <a:p>
            <a:pPr marL="0" indent="0" algn="ctr" eaLnBrk="1" fontAlgn="base" hangingPunct="1">
              <a:spcBef>
                <a:spcPts val="1200"/>
              </a:spcBef>
              <a:spcAft>
                <a:spcPct val="0"/>
              </a:spcAft>
              <a:buClr>
                <a:srgbClr val="F79D53"/>
              </a:buClr>
              <a:defRPr/>
            </a:pPr>
            <a:r>
              <a:rPr lang="fr-FR" altLang="fr-FR" sz="4000" dirty="0" smtClean="0">
                <a:solidFill>
                  <a:srgbClr val="C92360"/>
                </a:solidFill>
                <a:latin typeface="+mn-lt"/>
              </a:rPr>
              <a:t>Vous achetez un objet </a:t>
            </a:r>
            <a:r>
              <a:rPr lang="fr-FR" altLang="fr-FR" sz="4000" dirty="0">
                <a:solidFill>
                  <a:srgbClr val="C92360"/>
                </a:solidFill>
                <a:latin typeface="+mn-lt"/>
              </a:rPr>
              <a:t>sur un site de vente entre particuliers, le vendeur </a:t>
            </a:r>
            <a:r>
              <a:rPr lang="fr-FR" altLang="fr-FR" sz="4000" dirty="0" smtClean="0">
                <a:solidFill>
                  <a:srgbClr val="C92360"/>
                </a:solidFill>
                <a:latin typeface="+mn-lt"/>
              </a:rPr>
              <a:t>vous envoie </a:t>
            </a:r>
            <a:r>
              <a:rPr lang="fr-FR" altLang="fr-FR" sz="4000" dirty="0">
                <a:solidFill>
                  <a:srgbClr val="C92360"/>
                </a:solidFill>
                <a:latin typeface="+mn-lt"/>
              </a:rPr>
              <a:t>un lien de paiement, </a:t>
            </a:r>
            <a:r>
              <a:rPr lang="fr-FR" altLang="fr-FR" sz="4000" dirty="0" smtClean="0">
                <a:solidFill>
                  <a:srgbClr val="C92360"/>
                </a:solidFill>
                <a:latin typeface="+mn-lt"/>
              </a:rPr>
              <a:t>que faites-vous ?</a:t>
            </a:r>
            <a:endParaRPr lang="fr-FR" altLang="fr-FR" sz="4000" dirty="0">
              <a:solidFill>
                <a:srgbClr val="C92360"/>
              </a:solidFill>
              <a:latin typeface="+mn-lt"/>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7633" y="-15577"/>
            <a:ext cx="1499540" cy="1499540"/>
          </a:xfrm>
          <a:prstGeom prst="rect">
            <a:avLst/>
          </a:prstGeom>
        </p:spPr>
      </p:pic>
      <p:sp>
        <p:nvSpPr>
          <p:cNvPr id="10" name="Rectangle 10"/>
          <p:cNvSpPr>
            <a:spLocks noChangeArrowheads="1"/>
          </p:cNvSpPr>
          <p:nvPr/>
        </p:nvSpPr>
        <p:spPr bwMode="auto">
          <a:xfrm>
            <a:off x="1332261" y="3730772"/>
            <a:ext cx="9787779" cy="139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1813" indent="-531813" defTabSz="357188" eaLnBrk="0" hangingPunct="0">
              <a:defRPr>
                <a:solidFill>
                  <a:schemeClr val="tx1"/>
                </a:solidFill>
                <a:latin typeface="Arial" charset="0"/>
              </a:defRPr>
            </a:lvl1pPr>
            <a:lvl2pPr marL="742950" indent="-285750" defTabSz="357188" eaLnBrk="0" hangingPunct="0">
              <a:defRPr>
                <a:solidFill>
                  <a:schemeClr val="tx1"/>
                </a:solidFill>
                <a:latin typeface="Arial" charset="0"/>
              </a:defRPr>
            </a:lvl2pPr>
            <a:lvl3pPr marL="1143000" indent="-228600" defTabSz="357188" eaLnBrk="0" hangingPunct="0">
              <a:defRPr>
                <a:solidFill>
                  <a:schemeClr val="tx1"/>
                </a:solidFill>
                <a:latin typeface="Arial" charset="0"/>
              </a:defRPr>
            </a:lvl3pPr>
            <a:lvl4pPr marL="1600200" indent="-228600" defTabSz="357188" eaLnBrk="0" hangingPunct="0">
              <a:defRPr>
                <a:solidFill>
                  <a:schemeClr val="tx1"/>
                </a:solidFill>
                <a:latin typeface="Arial" charset="0"/>
              </a:defRPr>
            </a:lvl4pPr>
            <a:lvl5pPr marL="2057400" indent="-228600" defTabSz="357188" eaLnBrk="0" hangingPunct="0">
              <a:defRPr>
                <a:solidFill>
                  <a:schemeClr val="tx1"/>
                </a:solidFill>
                <a:latin typeface="Arial" charset="0"/>
              </a:defRPr>
            </a:lvl5pPr>
            <a:lvl6pPr marL="2514600" indent="-228600" defTabSz="357188" eaLnBrk="0" fontAlgn="base" hangingPunct="0">
              <a:spcBef>
                <a:spcPct val="0"/>
              </a:spcBef>
              <a:spcAft>
                <a:spcPct val="0"/>
              </a:spcAft>
              <a:defRPr>
                <a:solidFill>
                  <a:schemeClr val="tx1"/>
                </a:solidFill>
                <a:latin typeface="Arial" charset="0"/>
              </a:defRPr>
            </a:lvl6pPr>
            <a:lvl7pPr marL="2971800" indent="-228600" defTabSz="357188" eaLnBrk="0" fontAlgn="base" hangingPunct="0">
              <a:spcBef>
                <a:spcPct val="0"/>
              </a:spcBef>
              <a:spcAft>
                <a:spcPct val="0"/>
              </a:spcAft>
              <a:defRPr>
                <a:solidFill>
                  <a:schemeClr val="tx1"/>
                </a:solidFill>
                <a:latin typeface="Arial" charset="0"/>
              </a:defRPr>
            </a:lvl7pPr>
            <a:lvl8pPr marL="3429000" indent="-228600" defTabSz="357188" eaLnBrk="0" fontAlgn="base" hangingPunct="0">
              <a:spcBef>
                <a:spcPct val="0"/>
              </a:spcBef>
              <a:spcAft>
                <a:spcPct val="0"/>
              </a:spcAft>
              <a:defRPr>
                <a:solidFill>
                  <a:schemeClr val="tx1"/>
                </a:solidFill>
                <a:latin typeface="Arial" charset="0"/>
              </a:defRPr>
            </a:lvl8pPr>
            <a:lvl9pPr marL="3886200" indent="-228600" defTabSz="357188" eaLnBrk="0" fontAlgn="base" hangingPunct="0">
              <a:spcBef>
                <a:spcPct val="0"/>
              </a:spcBef>
              <a:spcAft>
                <a:spcPct val="0"/>
              </a:spcAft>
              <a:defRPr>
                <a:solidFill>
                  <a:schemeClr val="tx1"/>
                </a:solidFill>
                <a:latin typeface="Arial" charset="0"/>
              </a:defRPr>
            </a:lvl9pPr>
          </a:lstStyle>
          <a:p>
            <a:pPr marL="0" indent="0" eaLnBrk="1" fontAlgn="base" hangingPunct="1">
              <a:spcBef>
                <a:spcPts val="1200"/>
              </a:spcBef>
              <a:spcAft>
                <a:spcPct val="0"/>
              </a:spcAft>
              <a:buClr>
                <a:srgbClr val="F79D53"/>
              </a:buClr>
              <a:defRPr/>
            </a:pPr>
            <a:r>
              <a:rPr lang="fr-FR" altLang="fr-FR" sz="4000" b="1" dirty="0" smtClean="0">
                <a:solidFill>
                  <a:srgbClr val="E06F17"/>
                </a:solidFill>
                <a:latin typeface="+mn-lt"/>
              </a:rPr>
              <a:t>A</a:t>
            </a:r>
            <a:r>
              <a:rPr lang="fr-FR" altLang="fr-FR" sz="4000" dirty="0" smtClean="0">
                <a:solidFill>
                  <a:srgbClr val="223D79"/>
                </a:solidFill>
                <a:latin typeface="+mn-lt"/>
              </a:rPr>
              <a:t> </a:t>
            </a:r>
            <a:r>
              <a:rPr lang="fr-FR" altLang="fr-FR" sz="4000" dirty="0">
                <a:solidFill>
                  <a:srgbClr val="223D79"/>
                </a:solidFill>
                <a:latin typeface="+mn-lt"/>
              </a:rPr>
              <a:t>– </a:t>
            </a:r>
            <a:r>
              <a:rPr lang="fr-FR" altLang="fr-FR" sz="4000" dirty="0" smtClean="0">
                <a:solidFill>
                  <a:srgbClr val="223D79"/>
                </a:solidFill>
                <a:latin typeface="+mn-lt"/>
              </a:rPr>
              <a:t>Je clique, c’est tellement pratique ! </a:t>
            </a:r>
          </a:p>
          <a:p>
            <a:pPr marL="0" indent="0" eaLnBrk="1" fontAlgn="base" hangingPunct="1">
              <a:spcBef>
                <a:spcPts val="1200"/>
              </a:spcBef>
              <a:spcAft>
                <a:spcPct val="0"/>
              </a:spcAft>
              <a:buClr>
                <a:srgbClr val="F79D53"/>
              </a:buClr>
              <a:defRPr/>
            </a:pPr>
            <a:r>
              <a:rPr lang="fr-FR" altLang="fr-FR" sz="4000" b="1" dirty="0" smtClean="0">
                <a:solidFill>
                  <a:srgbClr val="E06F17"/>
                </a:solidFill>
                <a:latin typeface="+mn-lt"/>
              </a:rPr>
              <a:t>B</a:t>
            </a:r>
            <a:r>
              <a:rPr lang="fr-FR" altLang="fr-FR" sz="4000" dirty="0" smtClean="0">
                <a:solidFill>
                  <a:srgbClr val="223D79"/>
                </a:solidFill>
                <a:latin typeface="+mn-lt"/>
              </a:rPr>
              <a:t> – Je refuse et propose de payer en espèces ou par le système de paiement du site</a:t>
            </a:r>
            <a:endParaRPr lang="fr-FR" altLang="fr-FR" sz="4000" dirty="0">
              <a:solidFill>
                <a:srgbClr val="223D79"/>
              </a:solidFill>
              <a:latin typeface="+mn-lt"/>
            </a:endParaRPr>
          </a:p>
        </p:txBody>
      </p:sp>
      <p:sp>
        <p:nvSpPr>
          <p:cNvPr id="2" name="Titre 1"/>
          <p:cNvSpPr>
            <a:spLocks noGrp="1"/>
          </p:cNvSpPr>
          <p:nvPr>
            <p:ph type="title"/>
          </p:nvPr>
        </p:nvSpPr>
        <p:spPr/>
        <p:txBody>
          <a:bodyPr>
            <a:normAutofit/>
          </a:bodyPr>
          <a:lstStyle/>
          <a:p>
            <a:r>
              <a:rPr lang="fr-FR" dirty="0" smtClean="0">
                <a:latin typeface="+mn-lt"/>
              </a:rPr>
              <a:t>Quiz</a:t>
            </a:r>
            <a:endParaRPr lang="fr-FR" dirty="0">
              <a:latin typeface="+mn-lt"/>
            </a:endParaRPr>
          </a:p>
        </p:txBody>
      </p:sp>
    </p:spTree>
    <p:extLst>
      <p:ext uri="{BB962C8B-B14F-4D97-AF65-F5344CB8AC3E}">
        <p14:creationId xmlns:p14="http://schemas.microsoft.com/office/powerpoint/2010/main" val="257393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iterate type="lt">
                                    <p:tmAbs val="0"/>
                                  </p:iterate>
                                  <p:childTnLst>
                                    <p:set>
                                      <p:cBhvr rctx="PPT">
                                        <p:cTn id="6" dur="indefinite"/>
                                        <p:tgtEl>
                                          <p:spTgt spid="10">
                                            <p:txEl>
                                              <p:pRg st="0" end="0"/>
                                            </p:txEl>
                                          </p:spTgt>
                                        </p:tgtEl>
                                        <p:attrNameLst>
                                          <p:attrName>style.opacity</p:attrName>
                                        </p:attrNameLst>
                                      </p:cBhvr>
                                      <p:to>
                                        <p:strVal val="0.2"/>
                                      </p:to>
                                    </p:set>
                                    <p:animEffect filter="image" prLst="opacity: 0.2">
                                      <p:cBhvr rctx="IE">
                                        <p:cTn id="7" dur="indefinite"/>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
          <p:cNvSpPr>
            <a:spLocks noChangeArrowheads="1"/>
          </p:cNvSpPr>
          <p:nvPr/>
        </p:nvSpPr>
        <p:spPr bwMode="auto">
          <a:xfrm>
            <a:off x="222424" y="1561975"/>
            <a:ext cx="11637837"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1813" indent="-531813" defTabSz="357188" eaLnBrk="0" hangingPunct="0">
              <a:defRPr>
                <a:solidFill>
                  <a:schemeClr val="tx1"/>
                </a:solidFill>
                <a:latin typeface="Arial" charset="0"/>
              </a:defRPr>
            </a:lvl1pPr>
            <a:lvl2pPr marL="742950" indent="-285750" defTabSz="357188" eaLnBrk="0" hangingPunct="0">
              <a:defRPr>
                <a:solidFill>
                  <a:schemeClr val="tx1"/>
                </a:solidFill>
                <a:latin typeface="Arial" charset="0"/>
              </a:defRPr>
            </a:lvl2pPr>
            <a:lvl3pPr marL="1143000" indent="-228600" defTabSz="357188" eaLnBrk="0" hangingPunct="0">
              <a:defRPr>
                <a:solidFill>
                  <a:schemeClr val="tx1"/>
                </a:solidFill>
                <a:latin typeface="Arial" charset="0"/>
              </a:defRPr>
            </a:lvl3pPr>
            <a:lvl4pPr marL="1600200" indent="-228600" defTabSz="357188" eaLnBrk="0" hangingPunct="0">
              <a:defRPr>
                <a:solidFill>
                  <a:schemeClr val="tx1"/>
                </a:solidFill>
                <a:latin typeface="Arial" charset="0"/>
              </a:defRPr>
            </a:lvl4pPr>
            <a:lvl5pPr marL="2057400" indent="-228600" defTabSz="357188" eaLnBrk="0" hangingPunct="0">
              <a:defRPr>
                <a:solidFill>
                  <a:schemeClr val="tx1"/>
                </a:solidFill>
                <a:latin typeface="Arial" charset="0"/>
              </a:defRPr>
            </a:lvl5pPr>
            <a:lvl6pPr marL="2514600" indent="-228600" defTabSz="357188" eaLnBrk="0" fontAlgn="base" hangingPunct="0">
              <a:spcBef>
                <a:spcPct val="0"/>
              </a:spcBef>
              <a:spcAft>
                <a:spcPct val="0"/>
              </a:spcAft>
              <a:defRPr>
                <a:solidFill>
                  <a:schemeClr val="tx1"/>
                </a:solidFill>
                <a:latin typeface="Arial" charset="0"/>
              </a:defRPr>
            </a:lvl6pPr>
            <a:lvl7pPr marL="2971800" indent="-228600" defTabSz="357188" eaLnBrk="0" fontAlgn="base" hangingPunct="0">
              <a:spcBef>
                <a:spcPct val="0"/>
              </a:spcBef>
              <a:spcAft>
                <a:spcPct val="0"/>
              </a:spcAft>
              <a:defRPr>
                <a:solidFill>
                  <a:schemeClr val="tx1"/>
                </a:solidFill>
                <a:latin typeface="Arial" charset="0"/>
              </a:defRPr>
            </a:lvl7pPr>
            <a:lvl8pPr marL="3429000" indent="-228600" defTabSz="357188" eaLnBrk="0" fontAlgn="base" hangingPunct="0">
              <a:spcBef>
                <a:spcPct val="0"/>
              </a:spcBef>
              <a:spcAft>
                <a:spcPct val="0"/>
              </a:spcAft>
              <a:defRPr>
                <a:solidFill>
                  <a:schemeClr val="tx1"/>
                </a:solidFill>
                <a:latin typeface="Arial" charset="0"/>
              </a:defRPr>
            </a:lvl8pPr>
            <a:lvl9pPr marL="3886200" indent="-228600" defTabSz="357188" eaLnBrk="0" fontAlgn="base" hangingPunct="0">
              <a:spcBef>
                <a:spcPct val="0"/>
              </a:spcBef>
              <a:spcAft>
                <a:spcPct val="0"/>
              </a:spcAft>
              <a:defRPr>
                <a:solidFill>
                  <a:schemeClr val="tx1"/>
                </a:solidFill>
                <a:latin typeface="Arial" charset="0"/>
              </a:defRPr>
            </a:lvl9pPr>
          </a:lstStyle>
          <a:p>
            <a:pPr marL="0" indent="0" algn="ctr" eaLnBrk="1" fontAlgn="base" hangingPunct="1">
              <a:spcBef>
                <a:spcPts val="1200"/>
              </a:spcBef>
              <a:spcAft>
                <a:spcPct val="0"/>
              </a:spcAft>
              <a:buClr>
                <a:srgbClr val="F79D53"/>
              </a:buClr>
              <a:defRPr/>
            </a:pPr>
            <a:r>
              <a:rPr lang="fr-FR" altLang="fr-FR" sz="4000" dirty="0" smtClean="0">
                <a:solidFill>
                  <a:srgbClr val="C92360"/>
                </a:solidFill>
                <a:latin typeface="+mn-lt"/>
              </a:rPr>
              <a:t>Votre banquier vous appelle pour vous demander des informations sur votre carte de paiement.</a:t>
            </a:r>
            <a:br>
              <a:rPr lang="fr-FR" altLang="fr-FR" sz="4000" dirty="0" smtClean="0">
                <a:solidFill>
                  <a:srgbClr val="C92360"/>
                </a:solidFill>
                <a:latin typeface="+mn-lt"/>
              </a:rPr>
            </a:br>
            <a:r>
              <a:rPr lang="fr-FR" altLang="fr-FR" sz="4000" dirty="0" smtClean="0">
                <a:solidFill>
                  <a:srgbClr val="C92360"/>
                </a:solidFill>
                <a:latin typeface="+mn-lt"/>
              </a:rPr>
              <a:t>Que faites-vous ?</a:t>
            </a:r>
            <a:endParaRPr lang="fr-FR" altLang="fr-FR" sz="4000" dirty="0">
              <a:solidFill>
                <a:srgbClr val="C92360"/>
              </a:solidFill>
              <a:latin typeface="+mn-lt"/>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7633" y="-15577"/>
            <a:ext cx="1499540" cy="1499540"/>
          </a:xfrm>
          <a:prstGeom prst="rect">
            <a:avLst/>
          </a:prstGeom>
        </p:spPr>
      </p:pic>
      <p:sp>
        <p:nvSpPr>
          <p:cNvPr id="6" name="Rectangle 10"/>
          <p:cNvSpPr>
            <a:spLocks noChangeArrowheads="1"/>
          </p:cNvSpPr>
          <p:nvPr/>
        </p:nvSpPr>
        <p:spPr bwMode="auto">
          <a:xfrm>
            <a:off x="1487488" y="3904197"/>
            <a:ext cx="9865096" cy="900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1813" indent="-531813" defTabSz="357188" eaLnBrk="0" hangingPunct="0">
              <a:defRPr>
                <a:solidFill>
                  <a:schemeClr val="tx1"/>
                </a:solidFill>
                <a:latin typeface="Arial" charset="0"/>
              </a:defRPr>
            </a:lvl1pPr>
            <a:lvl2pPr marL="742950" indent="-285750" defTabSz="357188" eaLnBrk="0" hangingPunct="0">
              <a:defRPr>
                <a:solidFill>
                  <a:schemeClr val="tx1"/>
                </a:solidFill>
                <a:latin typeface="Arial" charset="0"/>
              </a:defRPr>
            </a:lvl2pPr>
            <a:lvl3pPr marL="1143000" indent="-228600" defTabSz="357188" eaLnBrk="0" hangingPunct="0">
              <a:defRPr>
                <a:solidFill>
                  <a:schemeClr val="tx1"/>
                </a:solidFill>
                <a:latin typeface="Arial" charset="0"/>
              </a:defRPr>
            </a:lvl3pPr>
            <a:lvl4pPr marL="1600200" indent="-228600" defTabSz="357188" eaLnBrk="0" hangingPunct="0">
              <a:defRPr>
                <a:solidFill>
                  <a:schemeClr val="tx1"/>
                </a:solidFill>
                <a:latin typeface="Arial" charset="0"/>
              </a:defRPr>
            </a:lvl4pPr>
            <a:lvl5pPr marL="2057400" indent="-228600" defTabSz="357188" eaLnBrk="0" hangingPunct="0">
              <a:defRPr>
                <a:solidFill>
                  <a:schemeClr val="tx1"/>
                </a:solidFill>
                <a:latin typeface="Arial" charset="0"/>
              </a:defRPr>
            </a:lvl5pPr>
            <a:lvl6pPr marL="2514600" indent="-228600" defTabSz="357188" eaLnBrk="0" fontAlgn="base" hangingPunct="0">
              <a:spcBef>
                <a:spcPct val="0"/>
              </a:spcBef>
              <a:spcAft>
                <a:spcPct val="0"/>
              </a:spcAft>
              <a:defRPr>
                <a:solidFill>
                  <a:schemeClr val="tx1"/>
                </a:solidFill>
                <a:latin typeface="Arial" charset="0"/>
              </a:defRPr>
            </a:lvl6pPr>
            <a:lvl7pPr marL="2971800" indent="-228600" defTabSz="357188" eaLnBrk="0" fontAlgn="base" hangingPunct="0">
              <a:spcBef>
                <a:spcPct val="0"/>
              </a:spcBef>
              <a:spcAft>
                <a:spcPct val="0"/>
              </a:spcAft>
              <a:defRPr>
                <a:solidFill>
                  <a:schemeClr val="tx1"/>
                </a:solidFill>
                <a:latin typeface="Arial" charset="0"/>
              </a:defRPr>
            </a:lvl7pPr>
            <a:lvl8pPr marL="3429000" indent="-228600" defTabSz="357188" eaLnBrk="0" fontAlgn="base" hangingPunct="0">
              <a:spcBef>
                <a:spcPct val="0"/>
              </a:spcBef>
              <a:spcAft>
                <a:spcPct val="0"/>
              </a:spcAft>
              <a:defRPr>
                <a:solidFill>
                  <a:schemeClr val="tx1"/>
                </a:solidFill>
                <a:latin typeface="Arial" charset="0"/>
              </a:defRPr>
            </a:lvl8pPr>
            <a:lvl9pPr marL="3886200" indent="-228600" defTabSz="357188" eaLnBrk="0" fontAlgn="base" hangingPunct="0">
              <a:spcBef>
                <a:spcPct val="0"/>
              </a:spcBef>
              <a:spcAft>
                <a:spcPct val="0"/>
              </a:spcAft>
              <a:defRPr>
                <a:solidFill>
                  <a:schemeClr val="tx1"/>
                </a:solidFill>
                <a:latin typeface="Arial" charset="0"/>
              </a:defRPr>
            </a:lvl9pPr>
          </a:lstStyle>
          <a:p>
            <a:pPr marL="0" indent="0" eaLnBrk="1" fontAlgn="base" hangingPunct="1">
              <a:spcBef>
                <a:spcPts val="1200"/>
              </a:spcBef>
              <a:spcAft>
                <a:spcPct val="0"/>
              </a:spcAft>
              <a:buClr>
                <a:srgbClr val="F79D53"/>
              </a:buClr>
              <a:defRPr/>
            </a:pPr>
            <a:r>
              <a:rPr lang="fr-FR" altLang="fr-FR" sz="4000" b="1" dirty="0">
                <a:solidFill>
                  <a:srgbClr val="E06F17"/>
                </a:solidFill>
                <a:latin typeface="+mn-lt"/>
              </a:rPr>
              <a:t>A</a:t>
            </a:r>
            <a:r>
              <a:rPr lang="fr-FR" altLang="fr-FR" sz="4000" dirty="0" smtClean="0">
                <a:solidFill>
                  <a:srgbClr val="223D79"/>
                </a:solidFill>
                <a:latin typeface="+mn-lt"/>
              </a:rPr>
              <a:t> – J’accepte de donner les informations.</a:t>
            </a:r>
          </a:p>
          <a:p>
            <a:pPr marL="0" indent="0" eaLnBrk="1" fontAlgn="base" hangingPunct="1">
              <a:spcBef>
                <a:spcPts val="1200"/>
              </a:spcBef>
              <a:spcAft>
                <a:spcPct val="0"/>
              </a:spcAft>
              <a:buClr>
                <a:srgbClr val="F79D53"/>
              </a:buClr>
              <a:defRPr/>
            </a:pPr>
            <a:r>
              <a:rPr lang="fr-FR" altLang="fr-FR" sz="4000" b="1" dirty="0">
                <a:solidFill>
                  <a:srgbClr val="E06F17"/>
                </a:solidFill>
                <a:latin typeface="+mn-lt"/>
              </a:rPr>
              <a:t>B</a:t>
            </a:r>
            <a:r>
              <a:rPr lang="fr-FR" altLang="fr-FR" sz="4000" dirty="0" smtClean="0">
                <a:solidFill>
                  <a:srgbClr val="223D79"/>
                </a:solidFill>
                <a:latin typeface="+mn-lt"/>
              </a:rPr>
              <a:t> – Je dis que je rappelle.</a:t>
            </a:r>
          </a:p>
        </p:txBody>
      </p:sp>
      <p:sp>
        <p:nvSpPr>
          <p:cNvPr id="2" name="Titre 1"/>
          <p:cNvSpPr>
            <a:spLocks noGrp="1"/>
          </p:cNvSpPr>
          <p:nvPr>
            <p:ph type="title"/>
          </p:nvPr>
        </p:nvSpPr>
        <p:spPr/>
        <p:txBody>
          <a:bodyPr>
            <a:normAutofit/>
          </a:bodyPr>
          <a:lstStyle/>
          <a:p>
            <a:r>
              <a:rPr lang="fr-FR" dirty="0" smtClean="0">
                <a:latin typeface="+mn-lt"/>
              </a:rPr>
              <a:t>Quiz</a:t>
            </a:r>
            <a:endParaRPr lang="fr-FR" dirty="0">
              <a:latin typeface="+mn-lt"/>
            </a:endParaRPr>
          </a:p>
        </p:txBody>
      </p:sp>
    </p:spTree>
    <p:extLst>
      <p:ext uri="{BB962C8B-B14F-4D97-AF65-F5344CB8AC3E}">
        <p14:creationId xmlns:p14="http://schemas.microsoft.com/office/powerpoint/2010/main" val="268201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6">
                                            <p:txEl>
                                              <p:pRg st="0" end="0"/>
                                            </p:txEl>
                                          </p:spTgt>
                                        </p:tgtEl>
                                        <p:attrNameLst>
                                          <p:attrName>style.opacity</p:attrName>
                                        </p:attrNameLst>
                                      </p:cBhvr>
                                      <p:to>
                                        <p:strVal val="0.2"/>
                                      </p:to>
                                    </p:set>
                                    <p:animEffect filter="image" prLst="opacity: 0.2">
                                      <p:cBhvr rctx="IE">
                                        <p:cTn id="7" dur="indefinite"/>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ChangeArrowheads="1"/>
          </p:cNvSpPr>
          <p:nvPr/>
        </p:nvSpPr>
        <p:spPr bwMode="auto">
          <a:xfrm>
            <a:off x="1919288" y="0"/>
            <a:ext cx="87487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lnSpc>
                <a:spcPct val="130000"/>
              </a:lnSpc>
              <a:spcBef>
                <a:spcPct val="0"/>
              </a:spcBef>
              <a:spcAft>
                <a:spcPct val="0"/>
              </a:spcAft>
              <a:defRPr/>
            </a:pPr>
            <a:r>
              <a:rPr lang="fr-FR" altLang="fr-FR" sz="4000" b="1">
                <a:solidFill>
                  <a:srgbClr val="000000"/>
                </a:solidFill>
                <a:latin typeface="+mj-lt"/>
              </a:rPr>
              <a:t>    </a:t>
            </a:r>
          </a:p>
        </p:txBody>
      </p:sp>
      <p:sp>
        <p:nvSpPr>
          <p:cNvPr id="7" name="Rectangle 10"/>
          <p:cNvSpPr>
            <a:spLocks noChangeArrowheads="1"/>
          </p:cNvSpPr>
          <p:nvPr/>
        </p:nvSpPr>
        <p:spPr bwMode="auto">
          <a:xfrm>
            <a:off x="551384" y="1340769"/>
            <a:ext cx="11205789"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1813" indent="-531813" defTabSz="357188" eaLnBrk="0" hangingPunct="0">
              <a:defRPr>
                <a:solidFill>
                  <a:schemeClr val="tx1"/>
                </a:solidFill>
                <a:latin typeface="Arial" charset="0"/>
              </a:defRPr>
            </a:lvl1pPr>
            <a:lvl2pPr marL="742950" indent="-285750" defTabSz="357188" eaLnBrk="0" hangingPunct="0">
              <a:defRPr>
                <a:solidFill>
                  <a:schemeClr val="tx1"/>
                </a:solidFill>
                <a:latin typeface="Arial" charset="0"/>
              </a:defRPr>
            </a:lvl2pPr>
            <a:lvl3pPr marL="1143000" indent="-228600" defTabSz="357188" eaLnBrk="0" hangingPunct="0">
              <a:defRPr>
                <a:solidFill>
                  <a:schemeClr val="tx1"/>
                </a:solidFill>
                <a:latin typeface="Arial" charset="0"/>
              </a:defRPr>
            </a:lvl3pPr>
            <a:lvl4pPr marL="1600200" indent="-228600" defTabSz="357188" eaLnBrk="0" hangingPunct="0">
              <a:defRPr>
                <a:solidFill>
                  <a:schemeClr val="tx1"/>
                </a:solidFill>
                <a:latin typeface="Arial" charset="0"/>
              </a:defRPr>
            </a:lvl4pPr>
            <a:lvl5pPr marL="2057400" indent="-228600" defTabSz="357188" eaLnBrk="0" hangingPunct="0">
              <a:defRPr>
                <a:solidFill>
                  <a:schemeClr val="tx1"/>
                </a:solidFill>
                <a:latin typeface="Arial" charset="0"/>
              </a:defRPr>
            </a:lvl5pPr>
            <a:lvl6pPr marL="2514600" indent="-228600" defTabSz="357188" eaLnBrk="0" fontAlgn="base" hangingPunct="0">
              <a:spcBef>
                <a:spcPct val="0"/>
              </a:spcBef>
              <a:spcAft>
                <a:spcPct val="0"/>
              </a:spcAft>
              <a:defRPr>
                <a:solidFill>
                  <a:schemeClr val="tx1"/>
                </a:solidFill>
                <a:latin typeface="Arial" charset="0"/>
              </a:defRPr>
            </a:lvl6pPr>
            <a:lvl7pPr marL="2971800" indent="-228600" defTabSz="357188" eaLnBrk="0" fontAlgn="base" hangingPunct="0">
              <a:spcBef>
                <a:spcPct val="0"/>
              </a:spcBef>
              <a:spcAft>
                <a:spcPct val="0"/>
              </a:spcAft>
              <a:defRPr>
                <a:solidFill>
                  <a:schemeClr val="tx1"/>
                </a:solidFill>
                <a:latin typeface="Arial" charset="0"/>
              </a:defRPr>
            </a:lvl7pPr>
            <a:lvl8pPr marL="3429000" indent="-228600" defTabSz="357188" eaLnBrk="0" fontAlgn="base" hangingPunct="0">
              <a:spcBef>
                <a:spcPct val="0"/>
              </a:spcBef>
              <a:spcAft>
                <a:spcPct val="0"/>
              </a:spcAft>
              <a:defRPr>
                <a:solidFill>
                  <a:schemeClr val="tx1"/>
                </a:solidFill>
                <a:latin typeface="Arial" charset="0"/>
              </a:defRPr>
            </a:lvl8pPr>
            <a:lvl9pPr marL="3886200" indent="-228600" defTabSz="357188" eaLnBrk="0" fontAlgn="base" hangingPunct="0">
              <a:spcBef>
                <a:spcPct val="0"/>
              </a:spcBef>
              <a:spcAft>
                <a:spcPct val="0"/>
              </a:spcAft>
              <a:defRPr>
                <a:solidFill>
                  <a:schemeClr val="tx1"/>
                </a:solidFill>
                <a:latin typeface="Arial" charset="0"/>
              </a:defRPr>
            </a:lvl9pPr>
          </a:lstStyle>
          <a:p>
            <a:pPr marL="0" indent="0" algn="ctr" eaLnBrk="1" fontAlgn="base" hangingPunct="1">
              <a:spcBef>
                <a:spcPts val="1200"/>
              </a:spcBef>
              <a:spcAft>
                <a:spcPct val="0"/>
              </a:spcAft>
              <a:buClr>
                <a:srgbClr val="F79D53"/>
              </a:buClr>
              <a:defRPr/>
            </a:pPr>
            <a:r>
              <a:rPr lang="fr-FR" altLang="fr-FR" sz="4000" dirty="0" smtClean="0">
                <a:solidFill>
                  <a:srgbClr val="C92360"/>
                </a:solidFill>
                <a:latin typeface="+mj-lt"/>
              </a:rPr>
              <a:t>Lors </a:t>
            </a:r>
            <a:r>
              <a:rPr lang="fr-FR" altLang="fr-FR" sz="4000" dirty="0">
                <a:solidFill>
                  <a:srgbClr val="C92360"/>
                </a:solidFill>
                <a:latin typeface="+mj-lt"/>
              </a:rPr>
              <a:t>d’un achat sur un site d’e-commerce, </a:t>
            </a:r>
            <a:r>
              <a:rPr lang="fr-FR" altLang="fr-FR" sz="4000" dirty="0" smtClean="0">
                <a:solidFill>
                  <a:srgbClr val="C92360"/>
                </a:solidFill>
                <a:latin typeface="+mj-lt"/>
              </a:rPr>
              <a:t>on vous demande de vous connecter au site de votre banque pour confirmer le paiement.</a:t>
            </a:r>
            <a:endParaRPr lang="fr-FR" altLang="fr-FR" sz="4000" dirty="0">
              <a:solidFill>
                <a:srgbClr val="C92360"/>
              </a:solidFill>
              <a:latin typeface="+mj-lt"/>
            </a:endParaRP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7633" y="-15577"/>
            <a:ext cx="1499540" cy="1499540"/>
          </a:xfrm>
          <a:prstGeom prst="rect">
            <a:avLst/>
          </a:prstGeom>
        </p:spPr>
      </p:pic>
      <p:sp>
        <p:nvSpPr>
          <p:cNvPr id="2" name="Titre 1"/>
          <p:cNvSpPr>
            <a:spLocks noGrp="1"/>
          </p:cNvSpPr>
          <p:nvPr>
            <p:ph type="title"/>
          </p:nvPr>
        </p:nvSpPr>
        <p:spPr/>
        <p:txBody>
          <a:bodyPr/>
          <a:lstStyle/>
          <a:p>
            <a:r>
              <a:rPr lang="fr-FR" dirty="0" smtClean="0">
                <a:latin typeface="+mj-lt"/>
              </a:rPr>
              <a:t>Quiz</a:t>
            </a:r>
            <a:endParaRPr lang="fr-FR" dirty="0">
              <a:latin typeface="+mj-lt"/>
            </a:endParaRPr>
          </a:p>
        </p:txBody>
      </p:sp>
      <p:sp>
        <p:nvSpPr>
          <p:cNvPr id="12" name="Rectangle 10"/>
          <p:cNvSpPr>
            <a:spLocks noChangeArrowheads="1"/>
          </p:cNvSpPr>
          <p:nvPr/>
        </p:nvSpPr>
        <p:spPr bwMode="auto">
          <a:xfrm>
            <a:off x="2351584" y="3570339"/>
            <a:ext cx="10483751"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1813" indent="-531813" defTabSz="357188" eaLnBrk="0" hangingPunct="0">
              <a:defRPr>
                <a:solidFill>
                  <a:schemeClr val="tx1"/>
                </a:solidFill>
                <a:latin typeface="Arial" charset="0"/>
              </a:defRPr>
            </a:lvl1pPr>
            <a:lvl2pPr marL="742950" indent="-285750" defTabSz="357188" eaLnBrk="0" hangingPunct="0">
              <a:defRPr>
                <a:solidFill>
                  <a:schemeClr val="tx1"/>
                </a:solidFill>
                <a:latin typeface="Arial" charset="0"/>
              </a:defRPr>
            </a:lvl2pPr>
            <a:lvl3pPr marL="1143000" indent="-228600" defTabSz="357188" eaLnBrk="0" hangingPunct="0">
              <a:defRPr>
                <a:solidFill>
                  <a:schemeClr val="tx1"/>
                </a:solidFill>
                <a:latin typeface="Arial" charset="0"/>
              </a:defRPr>
            </a:lvl3pPr>
            <a:lvl4pPr marL="1600200" indent="-228600" defTabSz="357188" eaLnBrk="0" hangingPunct="0">
              <a:defRPr>
                <a:solidFill>
                  <a:schemeClr val="tx1"/>
                </a:solidFill>
                <a:latin typeface="Arial" charset="0"/>
              </a:defRPr>
            </a:lvl4pPr>
            <a:lvl5pPr marL="2057400" indent="-228600" defTabSz="357188" eaLnBrk="0" hangingPunct="0">
              <a:defRPr>
                <a:solidFill>
                  <a:schemeClr val="tx1"/>
                </a:solidFill>
                <a:latin typeface="Arial" charset="0"/>
              </a:defRPr>
            </a:lvl5pPr>
            <a:lvl6pPr marL="2514600" indent="-228600" defTabSz="357188" eaLnBrk="0" fontAlgn="base" hangingPunct="0">
              <a:spcBef>
                <a:spcPct val="0"/>
              </a:spcBef>
              <a:spcAft>
                <a:spcPct val="0"/>
              </a:spcAft>
              <a:defRPr>
                <a:solidFill>
                  <a:schemeClr val="tx1"/>
                </a:solidFill>
                <a:latin typeface="Arial" charset="0"/>
              </a:defRPr>
            </a:lvl6pPr>
            <a:lvl7pPr marL="2971800" indent="-228600" defTabSz="357188" eaLnBrk="0" fontAlgn="base" hangingPunct="0">
              <a:spcBef>
                <a:spcPct val="0"/>
              </a:spcBef>
              <a:spcAft>
                <a:spcPct val="0"/>
              </a:spcAft>
              <a:defRPr>
                <a:solidFill>
                  <a:schemeClr val="tx1"/>
                </a:solidFill>
                <a:latin typeface="Arial" charset="0"/>
              </a:defRPr>
            </a:lvl7pPr>
            <a:lvl8pPr marL="3429000" indent="-228600" defTabSz="357188" eaLnBrk="0" fontAlgn="base" hangingPunct="0">
              <a:spcBef>
                <a:spcPct val="0"/>
              </a:spcBef>
              <a:spcAft>
                <a:spcPct val="0"/>
              </a:spcAft>
              <a:defRPr>
                <a:solidFill>
                  <a:schemeClr val="tx1"/>
                </a:solidFill>
                <a:latin typeface="Arial" charset="0"/>
              </a:defRPr>
            </a:lvl8pPr>
            <a:lvl9pPr marL="3886200" indent="-228600" defTabSz="357188" eaLnBrk="0" fontAlgn="base" hangingPunct="0">
              <a:spcBef>
                <a:spcPct val="0"/>
              </a:spcBef>
              <a:spcAft>
                <a:spcPct val="0"/>
              </a:spcAft>
              <a:defRPr>
                <a:solidFill>
                  <a:schemeClr val="tx1"/>
                </a:solidFill>
                <a:latin typeface="Arial" charset="0"/>
              </a:defRPr>
            </a:lvl9pPr>
          </a:lstStyle>
          <a:p>
            <a:pPr marL="0" indent="0" eaLnBrk="1" fontAlgn="base" hangingPunct="1">
              <a:spcBef>
                <a:spcPts val="1200"/>
              </a:spcBef>
              <a:spcAft>
                <a:spcPct val="0"/>
              </a:spcAft>
              <a:buClr>
                <a:srgbClr val="F79D53"/>
              </a:buClr>
              <a:defRPr/>
            </a:pPr>
            <a:r>
              <a:rPr lang="fr-FR" altLang="fr-FR" sz="4000" b="1" dirty="0" smtClean="0">
                <a:solidFill>
                  <a:srgbClr val="E06F17"/>
                </a:solidFill>
                <a:latin typeface="+mj-lt"/>
              </a:rPr>
              <a:t>A</a:t>
            </a:r>
            <a:r>
              <a:rPr lang="fr-FR" altLang="fr-FR" sz="4000" dirty="0" smtClean="0">
                <a:solidFill>
                  <a:srgbClr val="223D79"/>
                </a:solidFill>
                <a:latin typeface="+mj-lt"/>
              </a:rPr>
              <a:t> – C’est louche.</a:t>
            </a:r>
          </a:p>
          <a:p>
            <a:pPr marL="0" indent="0" eaLnBrk="1" fontAlgn="base" hangingPunct="1">
              <a:spcBef>
                <a:spcPts val="1200"/>
              </a:spcBef>
              <a:spcAft>
                <a:spcPct val="0"/>
              </a:spcAft>
              <a:buClr>
                <a:srgbClr val="F79D53"/>
              </a:buClr>
              <a:defRPr/>
            </a:pPr>
            <a:r>
              <a:rPr lang="fr-FR" altLang="fr-FR" sz="4000" b="1" dirty="0" smtClean="0">
                <a:solidFill>
                  <a:srgbClr val="E06F17"/>
                </a:solidFill>
                <a:latin typeface="+mj-lt"/>
              </a:rPr>
              <a:t>B</a:t>
            </a:r>
            <a:r>
              <a:rPr lang="fr-FR" altLang="fr-FR" sz="4000" dirty="0" smtClean="0">
                <a:solidFill>
                  <a:srgbClr val="223D79"/>
                </a:solidFill>
                <a:latin typeface="+mj-lt"/>
              </a:rPr>
              <a:t> – C’est rassurant.</a:t>
            </a:r>
          </a:p>
          <a:p>
            <a:pPr marL="0" indent="0" eaLnBrk="1" fontAlgn="base" hangingPunct="1">
              <a:spcBef>
                <a:spcPts val="1200"/>
              </a:spcBef>
              <a:spcAft>
                <a:spcPct val="0"/>
              </a:spcAft>
              <a:buClr>
                <a:srgbClr val="F79D53"/>
              </a:buClr>
              <a:defRPr/>
            </a:pPr>
            <a:r>
              <a:rPr lang="fr-FR" altLang="fr-FR" sz="4000" b="1" dirty="0">
                <a:solidFill>
                  <a:srgbClr val="E06F17"/>
                </a:solidFill>
                <a:latin typeface="+mj-lt"/>
              </a:rPr>
              <a:t>C</a:t>
            </a:r>
            <a:r>
              <a:rPr lang="fr-FR" altLang="fr-FR" sz="4000" dirty="0" smtClean="0">
                <a:solidFill>
                  <a:srgbClr val="223D79"/>
                </a:solidFill>
                <a:latin typeface="+mj-lt"/>
              </a:rPr>
              <a:t> – C’est illégal !</a:t>
            </a:r>
          </a:p>
        </p:txBody>
      </p:sp>
    </p:spTree>
    <p:extLst>
      <p:ext uri="{BB962C8B-B14F-4D97-AF65-F5344CB8AC3E}">
        <p14:creationId xmlns:p14="http://schemas.microsoft.com/office/powerpoint/2010/main" val="320438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2">
                                            <p:txEl>
                                              <p:pRg st="0" end="0"/>
                                            </p:txEl>
                                          </p:spTgt>
                                        </p:tgtEl>
                                        <p:attrNameLst>
                                          <p:attrName>style.opacity</p:attrName>
                                        </p:attrNameLst>
                                      </p:cBhvr>
                                      <p:to>
                                        <p:strVal val="0.2"/>
                                      </p:to>
                                    </p:set>
                                    <p:animEffect filter="image" prLst="opacity: 0.2">
                                      <p:cBhvr rctx="IE">
                                        <p:cTn id="7" dur="indefinite"/>
                                        <p:tgtEl>
                                          <p:spTgt spid="12">
                                            <p:txEl>
                                              <p:pRg st="0" end="0"/>
                                            </p:txEl>
                                          </p:spTgt>
                                        </p:tgtEl>
                                      </p:cBhvr>
                                    </p:animEffect>
                                  </p:childTnLst>
                                </p:cTn>
                              </p:par>
                              <p:par>
                                <p:cTn id="8" presetID="9" presetClass="emph" presetSubtype="0" nodeType="withEffect">
                                  <p:stCondLst>
                                    <p:cond delay="0"/>
                                  </p:stCondLst>
                                  <p:childTnLst>
                                    <p:set>
                                      <p:cBhvr rctx="PPT">
                                        <p:cTn id="9" dur="indefinite"/>
                                        <p:tgtEl>
                                          <p:spTgt spid="12">
                                            <p:txEl>
                                              <p:pRg st="2" end="2"/>
                                            </p:txEl>
                                          </p:spTgt>
                                        </p:tgtEl>
                                        <p:attrNameLst>
                                          <p:attrName>style.opacity</p:attrName>
                                        </p:attrNameLst>
                                      </p:cBhvr>
                                      <p:to>
                                        <p:strVal val="0.2"/>
                                      </p:to>
                                    </p:set>
                                    <p:animEffect filter="image" prLst="opacity: 0.2">
                                      <p:cBhvr rctx="IE">
                                        <p:cTn id="10" dur="indefinite"/>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
          <p:cNvSpPr>
            <a:spLocks noChangeArrowheads="1"/>
          </p:cNvSpPr>
          <p:nvPr/>
        </p:nvSpPr>
        <p:spPr bwMode="auto">
          <a:xfrm>
            <a:off x="335360" y="1217194"/>
            <a:ext cx="11421813"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1813" indent="-531813" defTabSz="357188" eaLnBrk="0" hangingPunct="0">
              <a:defRPr>
                <a:solidFill>
                  <a:schemeClr val="tx1"/>
                </a:solidFill>
                <a:latin typeface="Arial" charset="0"/>
              </a:defRPr>
            </a:lvl1pPr>
            <a:lvl2pPr marL="742950" indent="-285750" defTabSz="357188" eaLnBrk="0" hangingPunct="0">
              <a:defRPr>
                <a:solidFill>
                  <a:schemeClr val="tx1"/>
                </a:solidFill>
                <a:latin typeface="Arial" charset="0"/>
              </a:defRPr>
            </a:lvl2pPr>
            <a:lvl3pPr marL="1143000" indent="-228600" defTabSz="357188" eaLnBrk="0" hangingPunct="0">
              <a:defRPr>
                <a:solidFill>
                  <a:schemeClr val="tx1"/>
                </a:solidFill>
                <a:latin typeface="Arial" charset="0"/>
              </a:defRPr>
            </a:lvl3pPr>
            <a:lvl4pPr marL="1600200" indent="-228600" defTabSz="357188" eaLnBrk="0" hangingPunct="0">
              <a:defRPr>
                <a:solidFill>
                  <a:schemeClr val="tx1"/>
                </a:solidFill>
                <a:latin typeface="Arial" charset="0"/>
              </a:defRPr>
            </a:lvl4pPr>
            <a:lvl5pPr marL="2057400" indent="-228600" defTabSz="357188" eaLnBrk="0" hangingPunct="0">
              <a:defRPr>
                <a:solidFill>
                  <a:schemeClr val="tx1"/>
                </a:solidFill>
                <a:latin typeface="Arial" charset="0"/>
              </a:defRPr>
            </a:lvl5pPr>
            <a:lvl6pPr marL="2514600" indent="-228600" defTabSz="357188" eaLnBrk="0" fontAlgn="base" hangingPunct="0">
              <a:spcBef>
                <a:spcPct val="0"/>
              </a:spcBef>
              <a:spcAft>
                <a:spcPct val="0"/>
              </a:spcAft>
              <a:defRPr>
                <a:solidFill>
                  <a:schemeClr val="tx1"/>
                </a:solidFill>
                <a:latin typeface="Arial" charset="0"/>
              </a:defRPr>
            </a:lvl6pPr>
            <a:lvl7pPr marL="2971800" indent="-228600" defTabSz="357188" eaLnBrk="0" fontAlgn="base" hangingPunct="0">
              <a:spcBef>
                <a:spcPct val="0"/>
              </a:spcBef>
              <a:spcAft>
                <a:spcPct val="0"/>
              </a:spcAft>
              <a:defRPr>
                <a:solidFill>
                  <a:schemeClr val="tx1"/>
                </a:solidFill>
                <a:latin typeface="Arial" charset="0"/>
              </a:defRPr>
            </a:lvl7pPr>
            <a:lvl8pPr marL="3429000" indent="-228600" defTabSz="357188" eaLnBrk="0" fontAlgn="base" hangingPunct="0">
              <a:spcBef>
                <a:spcPct val="0"/>
              </a:spcBef>
              <a:spcAft>
                <a:spcPct val="0"/>
              </a:spcAft>
              <a:defRPr>
                <a:solidFill>
                  <a:schemeClr val="tx1"/>
                </a:solidFill>
                <a:latin typeface="Arial" charset="0"/>
              </a:defRPr>
            </a:lvl8pPr>
            <a:lvl9pPr marL="3886200" indent="-228600" defTabSz="357188" eaLnBrk="0" fontAlgn="base" hangingPunct="0">
              <a:spcBef>
                <a:spcPct val="0"/>
              </a:spcBef>
              <a:spcAft>
                <a:spcPct val="0"/>
              </a:spcAft>
              <a:defRPr>
                <a:solidFill>
                  <a:schemeClr val="tx1"/>
                </a:solidFill>
                <a:latin typeface="Arial" charset="0"/>
              </a:defRPr>
            </a:lvl9pPr>
          </a:lstStyle>
          <a:p>
            <a:pPr marL="0" indent="0" algn="ctr" eaLnBrk="1" fontAlgn="base" hangingPunct="1">
              <a:spcBef>
                <a:spcPts val="1200"/>
              </a:spcBef>
              <a:spcAft>
                <a:spcPct val="0"/>
              </a:spcAft>
              <a:buClr>
                <a:srgbClr val="F79D53"/>
              </a:buClr>
              <a:defRPr/>
            </a:pPr>
            <a:r>
              <a:rPr lang="fr-FR" altLang="fr-FR" sz="4000" dirty="0" smtClean="0">
                <a:solidFill>
                  <a:srgbClr val="C92360"/>
                </a:solidFill>
                <a:latin typeface="+mn-lt"/>
              </a:rPr>
              <a:t>Vous </a:t>
            </a:r>
            <a:r>
              <a:rPr lang="fr-FR" altLang="fr-FR" sz="4000" dirty="0">
                <a:solidFill>
                  <a:srgbClr val="C92360"/>
                </a:solidFill>
                <a:latin typeface="+mn-lt"/>
              </a:rPr>
              <a:t>avez vendu un article sur un site d’annonces en ligne. L'acheteur vous envoie un chèque d’un montant supérieur au prix convenu. Il vous dit de </a:t>
            </a:r>
            <a:r>
              <a:rPr lang="fr-FR" altLang="fr-FR" sz="4000" dirty="0" smtClean="0">
                <a:solidFill>
                  <a:srgbClr val="C92360"/>
                </a:solidFill>
                <a:latin typeface="+mn-lt"/>
              </a:rPr>
              <a:t>lui renvoyer </a:t>
            </a:r>
            <a:r>
              <a:rPr lang="fr-FR" altLang="fr-FR" sz="4000" dirty="0">
                <a:solidFill>
                  <a:srgbClr val="C92360"/>
                </a:solidFill>
                <a:latin typeface="+mn-lt"/>
              </a:rPr>
              <a:t>la différence par virement. </a:t>
            </a:r>
            <a:r>
              <a:rPr lang="fr-FR" altLang="fr-FR" sz="4000" dirty="0" smtClean="0">
                <a:solidFill>
                  <a:srgbClr val="C92360"/>
                </a:solidFill>
                <a:latin typeface="+mn-lt"/>
              </a:rPr>
              <a:t>Que </a:t>
            </a:r>
            <a:r>
              <a:rPr lang="fr-FR" altLang="fr-FR" sz="4000" dirty="0">
                <a:solidFill>
                  <a:srgbClr val="C92360"/>
                </a:solidFill>
                <a:latin typeface="+mn-lt"/>
              </a:rPr>
              <a:t>faites-vous?</a:t>
            </a: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7633" y="-15577"/>
            <a:ext cx="1499540" cy="1499540"/>
          </a:xfrm>
          <a:prstGeom prst="rect">
            <a:avLst/>
          </a:prstGeom>
        </p:spPr>
      </p:pic>
      <p:sp>
        <p:nvSpPr>
          <p:cNvPr id="10" name="Rectangle 10"/>
          <p:cNvSpPr>
            <a:spLocks noChangeArrowheads="1"/>
          </p:cNvSpPr>
          <p:nvPr/>
        </p:nvSpPr>
        <p:spPr bwMode="auto">
          <a:xfrm>
            <a:off x="335361" y="3937680"/>
            <a:ext cx="11856639" cy="89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1813" indent="-531813" defTabSz="357188" eaLnBrk="0" hangingPunct="0">
              <a:defRPr>
                <a:solidFill>
                  <a:schemeClr val="tx1"/>
                </a:solidFill>
                <a:latin typeface="Arial" charset="0"/>
              </a:defRPr>
            </a:lvl1pPr>
            <a:lvl2pPr marL="742950" indent="-285750" defTabSz="357188" eaLnBrk="0" hangingPunct="0">
              <a:defRPr>
                <a:solidFill>
                  <a:schemeClr val="tx1"/>
                </a:solidFill>
                <a:latin typeface="Arial" charset="0"/>
              </a:defRPr>
            </a:lvl2pPr>
            <a:lvl3pPr marL="1143000" indent="-228600" defTabSz="357188" eaLnBrk="0" hangingPunct="0">
              <a:defRPr>
                <a:solidFill>
                  <a:schemeClr val="tx1"/>
                </a:solidFill>
                <a:latin typeface="Arial" charset="0"/>
              </a:defRPr>
            </a:lvl3pPr>
            <a:lvl4pPr marL="1600200" indent="-228600" defTabSz="357188" eaLnBrk="0" hangingPunct="0">
              <a:defRPr>
                <a:solidFill>
                  <a:schemeClr val="tx1"/>
                </a:solidFill>
                <a:latin typeface="Arial" charset="0"/>
              </a:defRPr>
            </a:lvl4pPr>
            <a:lvl5pPr marL="2057400" indent="-228600" defTabSz="357188" eaLnBrk="0" hangingPunct="0">
              <a:defRPr>
                <a:solidFill>
                  <a:schemeClr val="tx1"/>
                </a:solidFill>
                <a:latin typeface="Arial" charset="0"/>
              </a:defRPr>
            </a:lvl5pPr>
            <a:lvl6pPr marL="2514600" indent="-228600" defTabSz="357188" eaLnBrk="0" fontAlgn="base" hangingPunct="0">
              <a:spcBef>
                <a:spcPct val="0"/>
              </a:spcBef>
              <a:spcAft>
                <a:spcPct val="0"/>
              </a:spcAft>
              <a:defRPr>
                <a:solidFill>
                  <a:schemeClr val="tx1"/>
                </a:solidFill>
                <a:latin typeface="Arial" charset="0"/>
              </a:defRPr>
            </a:lvl6pPr>
            <a:lvl7pPr marL="2971800" indent="-228600" defTabSz="357188" eaLnBrk="0" fontAlgn="base" hangingPunct="0">
              <a:spcBef>
                <a:spcPct val="0"/>
              </a:spcBef>
              <a:spcAft>
                <a:spcPct val="0"/>
              </a:spcAft>
              <a:defRPr>
                <a:solidFill>
                  <a:schemeClr val="tx1"/>
                </a:solidFill>
                <a:latin typeface="Arial" charset="0"/>
              </a:defRPr>
            </a:lvl7pPr>
            <a:lvl8pPr marL="3429000" indent="-228600" defTabSz="357188" eaLnBrk="0" fontAlgn="base" hangingPunct="0">
              <a:spcBef>
                <a:spcPct val="0"/>
              </a:spcBef>
              <a:spcAft>
                <a:spcPct val="0"/>
              </a:spcAft>
              <a:defRPr>
                <a:solidFill>
                  <a:schemeClr val="tx1"/>
                </a:solidFill>
                <a:latin typeface="Arial" charset="0"/>
              </a:defRPr>
            </a:lvl8pPr>
            <a:lvl9pPr marL="3886200" indent="-228600" defTabSz="357188" eaLnBrk="0" fontAlgn="base" hangingPunct="0">
              <a:spcBef>
                <a:spcPct val="0"/>
              </a:spcBef>
              <a:spcAft>
                <a:spcPct val="0"/>
              </a:spcAft>
              <a:defRPr>
                <a:solidFill>
                  <a:schemeClr val="tx1"/>
                </a:solidFill>
                <a:latin typeface="Arial" charset="0"/>
              </a:defRPr>
            </a:lvl9pPr>
          </a:lstStyle>
          <a:p>
            <a:pPr marL="0" indent="0" eaLnBrk="1" fontAlgn="base" hangingPunct="1">
              <a:spcBef>
                <a:spcPts val="1200"/>
              </a:spcBef>
              <a:spcAft>
                <a:spcPct val="0"/>
              </a:spcAft>
              <a:buClr>
                <a:srgbClr val="F79D53"/>
              </a:buClr>
              <a:defRPr/>
            </a:pPr>
            <a:r>
              <a:rPr lang="fr-FR" altLang="fr-FR" sz="4000" b="1" dirty="0">
                <a:solidFill>
                  <a:srgbClr val="E06F17"/>
                </a:solidFill>
                <a:latin typeface="+mn-lt"/>
              </a:rPr>
              <a:t>A</a:t>
            </a:r>
            <a:r>
              <a:rPr lang="fr-FR" altLang="fr-FR" sz="4000" dirty="0" smtClean="0">
                <a:solidFill>
                  <a:srgbClr val="223D79"/>
                </a:solidFill>
                <a:latin typeface="+mn-lt"/>
              </a:rPr>
              <a:t> – Je suis serviable, j’accepte.</a:t>
            </a:r>
          </a:p>
          <a:p>
            <a:pPr marL="0" indent="0" eaLnBrk="1" fontAlgn="base" hangingPunct="1">
              <a:spcBef>
                <a:spcPts val="1200"/>
              </a:spcBef>
              <a:spcAft>
                <a:spcPct val="0"/>
              </a:spcAft>
              <a:buClr>
                <a:srgbClr val="F79D53"/>
              </a:buClr>
              <a:defRPr/>
            </a:pPr>
            <a:r>
              <a:rPr lang="fr-FR" altLang="fr-FR" sz="4000" b="1" dirty="0">
                <a:solidFill>
                  <a:srgbClr val="E06F17"/>
                </a:solidFill>
                <a:latin typeface="+mn-lt"/>
              </a:rPr>
              <a:t>B</a:t>
            </a:r>
            <a:r>
              <a:rPr lang="fr-FR" altLang="fr-FR" sz="4000" dirty="0" smtClean="0">
                <a:solidFill>
                  <a:srgbClr val="223D79"/>
                </a:solidFill>
                <a:latin typeface="+mn-lt"/>
              </a:rPr>
              <a:t> – Je me méfie des virements, je lui propose du liquide.</a:t>
            </a:r>
          </a:p>
          <a:p>
            <a:pPr marL="0" indent="0" eaLnBrk="1" fontAlgn="base" hangingPunct="1">
              <a:spcBef>
                <a:spcPts val="1200"/>
              </a:spcBef>
              <a:spcAft>
                <a:spcPct val="0"/>
              </a:spcAft>
              <a:buClr>
                <a:srgbClr val="F79D53"/>
              </a:buClr>
              <a:defRPr/>
            </a:pPr>
            <a:r>
              <a:rPr lang="fr-FR" altLang="fr-FR" sz="4000" b="1" dirty="0">
                <a:solidFill>
                  <a:srgbClr val="E06F17"/>
                </a:solidFill>
                <a:latin typeface="+mn-lt"/>
              </a:rPr>
              <a:t>C</a:t>
            </a:r>
            <a:r>
              <a:rPr lang="fr-FR" altLang="fr-FR" sz="4000" dirty="0" smtClean="0">
                <a:solidFill>
                  <a:srgbClr val="223D79"/>
                </a:solidFill>
                <a:latin typeface="+mn-lt"/>
              </a:rPr>
              <a:t> </a:t>
            </a:r>
            <a:r>
              <a:rPr lang="fr-FR" altLang="fr-FR" sz="4000" dirty="0">
                <a:solidFill>
                  <a:srgbClr val="223D79"/>
                </a:solidFill>
                <a:latin typeface="+mn-lt"/>
              </a:rPr>
              <a:t>–</a:t>
            </a:r>
            <a:r>
              <a:rPr lang="fr-FR" altLang="fr-FR" sz="4000" dirty="0" smtClean="0">
                <a:solidFill>
                  <a:srgbClr val="223D79"/>
                </a:solidFill>
                <a:latin typeface="+mn-lt"/>
              </a:rPr>
              <a:t> Je refuse le chèque, tant pis pour la vente.</a:t>
            </a:r>
          </a:p>
        </p:txBody>
      </p:sp>
      <p:sp>
        <p:nvSpPr>
          <p:cNvPr id="2" name="Titre 1"/>
          <p:cNvSpPr>
            <a:spLocks noGrp="1"/>
          </p:cNvSpPr>
          <p:nvPr>
            <p:ph type="title"/>
          </p:nvPr>
        </p:nvSpPr>
        <p:spPr/>
        <p:txBody>
          <a:bodyPr>
            <a:normAutofit/>
          </a:bodyPr>
          <a:lstStyle/>
          <a:p>
            <a:r>
              <a:rPr lang="fr-FR" dirty="0" smtClean="0">
                <a:latin typeface="+mn-lt"/>
              </a:rPr>
              <a:t>Quiz</a:t>
            </a:r>
            <a:endParaRPr lang="fr-FR" dirty="0">
              <a:latin typeface="+mn-lt"/>
            </a:endParaRPr>
          </a:p>
        </p:txBody>
      </p:sp>
    </p:spTree>
    <p:extLst>
      <p:ext uri="{BB962C8B-B14F-4D97-AF65-F5344CB8AC3E}">
        <p14:creationId xmlns:p14="http://schemas.microsoft.com/office/powerpoint/2010/main" val="288060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0">
                                            <p:txEl>
                                              <p:pRg st="0" end="0"/>
                                            </p:txEl>
                                          </p:spTgt>
                                        </p:tgtEl>
                                        <p:attrNameLst>
                                          <p:attrName>style.opacity</p:attrName>
                                        </p:attrNameLst>
                                      </p:cBhvr>
                                      <p:to>
                                        <p:strVal val="0.2"/>
                                      </p:to>
                                    </p:set>
                                    <p:animEffect filter="image" prLst="opacity: 0.2">
                                      <p:cBhvr rctx="IE">
                                        <p:cTn id="7" dur="indefinite"/>
                                        <p:tgtEl>
                                          <p:spTgt spid="10">
                                            <p:txEl>
                                              <p:pRg st="0" end="0"/>
                                            </p:txEl>
                                          </p:spTgt>
                                        </p:tgtEl>
                                      </p:cBhvr>
                                    </p:animEffect>
                                  </p:childTnLst>
                                </p:cTn>
                              </p:par>
                              <p:par>
                                <p:cTn id="8" presetID="9" presetClass="emph" presetSubtype="0" nodeType="withEffect">
                                  <p:stCondLst>
                                    <p:cond delay="0"/>
                                  </p:stCondLst>
                                  <p:childTnLst>
                                    <p:set>
                                      <p:cBhvr rctx="PPT">
                                        <p:cTn id="9" dur="indefinite"/>
                                        <p:tgtEl>
                                          <p:spTgt spid="10">
                                            <p:txEl>
                                              <p:pRg st="1" end="1"/>
                                            </p:txEl>
                                          </p:spTgt>
                                        </p:tgtEl>
                                        <p:attrNameLst>
                                          <p:attrName>style.opacity</p:attrName>
                                        </p:attrNameLst>
                                      </p:cBhvr>
                                      <p:to>
                                        <p:strVal val="0.2"/>
                                      </p:to>
                                    </p:set>
                                    <p:animEffect filter="image" prLst="opacity: 0.2">
                                      <p:cBhvr rctx="IE">
                                        <p:cTn id="10" dur="indefinite"/>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ChangeArrowheads="1"/>
          </p:cNvSpPr>
          <p:nvPr/>
        </p:nvSpPr>
        <p:spPr bwMode="auto">
          <a:xfrm>
            <a:off x="641177" y="1330857"/>
            <a:ext cx="11132020"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1813" indent="-531813" defTabSz="357188" eaLnBrk="0" hangingPunct="0">
              <a:defRPr>
                <a:solidFill>
                  <a:schemeClr val="tx1"/>
                </a:solidFill>
                <a:latin typeface="Arial" charset="0"/>
              </a:defRPr>
            </a:lvl1pPr>
            <a:lvl2pPr marL="742950" indent="-285750" defTabSz="357188" eaLnBrk="0" hangingPunct="0">
              <a:defRPr>
                <a:solidFill>
                  <a:schemeClr val="tx1"/>
                </a:solidFill>
                <a:latin typeface="Arial" charset="0"/>
              </a:defRPr>
            </a:lvl2pPr>
            <a:lvl3pPr marL="1143000" indent="-228600" defTabSz="357188" eaLnBrk="0" hangingPunct="0">
              <a:defRPr>
                <a:solidFill>
                  <a:schemeClr val="tx1"/>
                </a:solidFill>
                <a:latin typeface="Arial" charset="0"/>
              </a:defRPr>
            </a:lvl3pPr>
            <a:lvl4pPr marL="1600200" indent="-228600" defTabSz="357188" eaLnBrk="0" hangingPunct="0">
              <a:defRPr>
                <a:solidFill>
                  <a:schemeClr val="tx1"/>
                </a:solidFill>
                <a:latin typeface="Arial" charset="0"/>
              </a:defRPr>
            </a:lvl4pPr>
            <a:lvl5pPr marL="2057400" indent="-228600" defTabSz="357188" eaLnBrk="0" hangingPunct="0">
              <a:defRPr>
                <a:solidFill>
                  <a:schemeClr val="tx1"/>
                </a:solidFill>
                <a:latin typeface="Arial" charset="0"/>
              </a:defRPr>
            </a:lvl5pPr>
            <a:lvl6pPr marL="2514600" indent="-228600" defTabSz="357188" eaLnBrk="0" fontAlgn="base" hangingPunct="0">
              <a:spcBef>
                <a:spcPct val="0"/>
              </a:spcBef>
              <a:spcAft>
                <a:spcPct val="0"/>
              </a:spcAft>
              <a:defRPr>
                <a:solidFill>
                  <a:schemeClr val="tx1"/>
                </a:solidFill>
                <a:latin typeface="Arial" charset="0"/>
              </a:defRPr>
            </a:lvl6pPr>
            <a:lvl7pPr marL="2971800" indent="-228600" defTabSz="357188" eaLnBrk="0" fontAlgn="base" hangingPunct="0">
              <a:spcBef>
                <a:spcPct val="0"/>
              </a:spcBef>
              <a:spcAft>
                <a:spcPct val="0"/>
              </a:spcAft>
              <a:defRPr>
                <a:solidFill>
                  <a:schemeClr val="tx1"/>
                </a:solidFill>
                <a:latin typeface="Arial" charset="0"/>
              </a:defRPr>
            </a:lvl7pPr>
            <a:lvl8pPr marL="3429000" indent="-228600" defTabSz="357188" eaLnBrk="0" fontAlgn="base" hangingPunct="0">
              <a:spcBef>
                <a:spcPct val="0"/>
              </a:spcBef>
              <a:spcAft>
                <a:spcPct val="0"/>
              </a:spcAft>
              <a:defRPr>
                <a:solidFill>
                  <a:schemeClr val="tx1"/>
                </a:solidFill>
                <a:latin typeface="Arial" charset="0"/>
              </a:defRPr>
            </a:lvl8pPr>
            <a:lvl9pPr marL="3886200" indent="-228600" defTabSz="357188" eaLnBrk="0" fontAlgn="base" hangingPunct="0">
              <a:spcBef>
                <a:spcPct val="0"/>
              </a:spcBef>
              <a:spcAft>
                <a:spcPct val="0"/>
              </a:spcAft>
              <a:defRPr>
                <a:solidFill>
                  <a:schemeClr val="tx1"/>
                </a:solidFill>
                <a:latin typeface="Arial" charset="0"/>
              </a:defRPr>
            </a:lvl9pPr>
          </a:lstStyle>
          <a:p>
            <a:pPr marL="0" indent="0" algn="ctr" eaLnBrk="1" fontAlgn="base" hangingPunct="1">
              <a:spcBef>
                <a:spcPts val="1200"/>
              </a:spcBef>
              <a:spcAft>
                <a:spcPct val="0"/>
              </a:spcAft>
              <a:buClr>
                <a:srgbClr val="F79D53"/>
              </a:buClr>
              <a:defRPr/>
            </a:pPr>
            <a:r>
              <a:rPr lang="fr-FR" altLang="fr-FR" sz="4000" dirty="0" smtClean="0">
                <a:solidFill>
                  <a:srgbClr val="C92360"/>
                </a:solidFill>
                <a:latin typeface="+mn-lt"/>
              </a:rPr>
              <a:t>Vous recevez </a:t>
            </a:r>
            <a:r>
              <a:rPr lang="fr-FR" altLang="fr-FR" sz="4000" dirty="0">
                <a:solidFill>
                  <a:srgbClr val="C92360"/>
                </a:solidFill>
                <a:latin typeface="+mn-lt"/>
              </a:rPr>
              <a:t>un email </a:t>
            </a:r>
            <a:r>
              <a:rPr lang="fr-FR" altLang="fr-FR" sz="4000" dirty="0" smtClean="0">
                <a:solidFill>
                  <a:srgbClr val="C92360"/>
                </a:solidFill>
                <a:latin typeface="+mn-lt"/>
              </a:rPr>
              <a:t>indiquant </a:t>
            </a:r>
            <a:r>
              <a:rPr lang="fr-FR" altLang="fr-FR" sz="4000" dirty="0">
                <a:solidFill>
                  <a:srgbClr val="C92360"/>
                </a:solidFill>
                <a:latin typeface="+mn-lt"/>
              </a:rPr>
              <a:t>que </a:t>
            </a:r>
            <a:r>
              <a:rPr lang="fr-FR" altLang="fr-FR" sz="4000" dirty="0" smtClean="0">
                <a:solidFill>
                  <a:srgbClr val="C92360"/>
                </a:solidFill>
                <a:latin typeface="+mn-lt"/>
              </a:rPr>
              <a:t>vous êtes </a:t>
            </a:r>
            <a:r>
              <a:rPr lang="fr-FR" altLang="fr-FR" sz="4000" dirty="0">
                <a:solidFill>
                  <a:srgbClr val="C92360"/>
                </a:solidFill>
                <a:latin typeface="+mn-lt"/>
              </a:rPr>
              <a:t>éligible à un remboursement d’impôt et </a:t>
            </a:r>
            <a:r>
              <a:rPr lang="fr-FR" altLang="fr-FR" sz="4000" dirty="0" smtClean="0">
                <a:solidFill>
                  <a:srgbClr val="C92360"/>
                </a:solidFill>
                <a:latin typeface="+mn-lt"/>
              </a:rPr>
              <a:t>vous invitant </a:t>
            </a:r>
            <a:r>
              <a:rPr lang="fr-FR" altLang="fr-FR" sz="4000" dirty="0">
                <a:solidFill>
                  <a:srgbClr val="C92360"/>
                </a:solidFill>
                <a:latin typeface="+mn-lt"/>
              </a:rPr>
              <a:t>à cliquer sur un lien </a:t>
            </a:r>
            <a:r>
              <a:rPr lang="fr-FR" altLang="fr-FR" sz="4000" dirty="0" smtClean="0">
                <a:solidFill>
                  <a:srgbClr val="C92360"/>
                </a:solidFill>
                <a:latin typeface="+mn-lt"/>
              </a:rPr>
              <a:t>pour </a:t>
            </a:r>
            <a:r>
              <a:rPr lang="fr-FR" altLang="fr-FR" sz="4000" dirty="0">
                <a:solidFill>
                  <a:srgbClr val="C92360"/>
                </a:solidFill>
                <a:latin typeface="+mn-lt"/>
              </a:rPr>
              <a:t>renseigner les données de </a:t>
            </a:r>
            <a:r>
              <a:rPr lang="fr-FR" altLang="fr-FR" sz="4000" dirty="0" smtClean="0">
                <a:solidFill>
                  <a:srgbClr val="C92360"/>
                </a:solidFill>
                <a:latin typeface="+mn-lt"/>
              </a:rPr>
              <a:t>votre</a:t>
            </a:r>
            <a:r>
              <a:rPr lang="fr-FR" altLang="fr-FR" sz="4000" dirty="0">
                <a:solidFill>
                  <a:srgbClr val="C92360"/>
                </a:solidFill>
                <a:latin typeface="+mn-lt"/>
              </a:rPr>
              <a:t> carte bancaire. </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7633" y="-15577"/>
            <a:ext cx="1499540" cy="1499540"/>
          </a:xfrm>
          <a:prstGeom prst="rect">
            <a:avLst/>
          </a:prstGeom>
        </p:spPr>
      </p:pic>
      <p:sp>
        <p:nvSpPr>
          <p:cNvPr id="8" name="Rectangle 10"/>
          <p:cNvSpPr>
            <a:spLocks noChangeArrowheads="1"/>
          </p:cNvSpPr>
          <p:nvPr/>
        </p:nvSpPr>
        <p:spPr bwMode="auto">
          <a:xfrm>
            <a:off x="551384" y="4077072"/>
            <a:ext cx="10873208"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1813" indent="-531813" defTabSz="357188" eaLnBrk="0" hangingPunct="0">
              <a:defRPr>
                <a:solidFill>
                  <a:schemeClr val="tx1"/>
                </a:solidFill>
                <a:latin typeface="Arial" charset="0"/>
              </a:defRPr>
            </a:lvl1pPr>
            <a:lvl2pPr marL="742950" indent="-285750" defTabSz="357188" eaLnBrk="0" hangingPunct="0">
              <a:defRPr>
                <a:solidFill>
                  <a:schemeClr val="tx1"/>
                </a:solidFill>
                <a:latin typeface="Arial" charset="0"/>
              </a:defRPr>
            </a:lvl2pPr>
            <a:lvl3pPr marL="1143000" indent="-228600" defTabSz="357188" eaLnBrk="0" hangingPunct="0">
              <a:defRPr>
                <a:solidFill>
                  <a:schemeClr val="tx1"/>
                </a:solidFill>
                <a:latin typeface="Arial" charset="0"/>
              </a:defRPr>
            </a:lvl3pPr>
            <a:lvl4pPr marL="1600200" indent="-228600" defTabSz="357188" eaLnBrk="0" hangingPunct="0">
              <a:defRPr>
                <a:solidFill>
                  <a:schemeClr val="tx1"/>
                </a:solidFill>
                <a:latin typeface="Arial" charset="0"/>
              </a:defRPr>
            </a:lvl4pPr>
            <a:lvl5pPr marL="2057400" indent="-228600" defTabSz="357188" eaLnBrk="0" hangingPunct="0">
              <a:defRPr>
                <a:solidFill>
                  <a:schemeClr val="tx1"/>
                </a:solidFill>
                <a:latin typeface="Arial" charset="0"/>
              </a:defRPr>
            </a:lvl5pPr>
            <a:lvl6pPr marL="2514600" indent="-228600" defTabSz="357188" eaLnBrk="0" fontAlgn="base" hangingPunct="0">
              <a:spcBef>
                <a:spcPct val="0"/>
              </a:spcBef>
              <a:spcAft>
                <a:spcPct val="0"/>
              </a:spcAft>
              <a:defRPr>
                <a:solidFill>
                  <a:schemeClr val="tx1"/>
                </a:solidFill>
                <a:latin typeface="Arial" charset="0"/>
              </a:defRPr>
            </a:lvl6pPr>
            <a:lvl7pPr marL="2971800" indent="-228600" defTabSz="357188" eaLnBrk="0" fontAlgn="base" hangingPunct="0">
              <a:spcBef>
                <a:spcPct val="0"/>
              </a:spcBef>
              <a:spcAft>
                <a:spcPct val="0"/>
              </a:spcAft>
              <a:defRPr>
                <a:solidFill>
                  <a:schemeClr val="tx1"/>
                </a:solidFill>
                <a:latin typeface="Arial" charset="0"/>
              </a:defRPr>
            </a:lvl7pPr>
            <a:lvl8pPr marL="3429000" indent="-228600" defTabSz="357188" eaLnBrk="0" fontAlgn="base" hangingPunct="0">
              <a:spcBef>
                <a:spcPct val="0"/>
              </a:spcBef>
              <a:spcAft>
                <a:spcPct val="0"/>
              </a:spcAft>
              <a:defRPr>
                <a:solidFill>
                  <a:schemeClr val="tx1"/>
                </a:solidFill>
                <a:latin typeface="Arial" charset="0"/>
              </a:defRPr>
            </a:lvl8pPr>
            <a:lvl9pPr marL="3886200" indent="-228600" defTabSz="357188" eaLnBrk="0" fontAlgn="base" hangingPunct="0">
              <a:spcBef>
                <a:spcPct val="0"/>
              </a:spcBef>
              <a:spcAft>
                <a:spcPct val="0"/>
              </a:spcAft>
              <a:defRPr>
                <a:solidFill>
                  <a:schemeClr val="tx1"/>
                </a:solidFill>
                <a:latin typeface="Arial" charset="0"/>
              </a:defRPr>
            </a:lvl9pPr>
          </a:lstStyle>
          <a:p>
            <a:pPr marL="901700" indent="-901700" eaLnBrk="1" fontAlgn="base" hangingPunct="1">
              <a:spcBef>
                <a:spcPts val="1200"/>
              </a:spcBef>
              <a:spcAft>
                <a:spcPct val="0"/>
              </a:spcAft>
              <a:buClr>
                <a:srgbClr val="F79D53"/>
              </a:buClr>
              <a:defRPr/>
            </a:pPr>
            <a:r>
              <a:rPr lang="fr-FR" altLang="fr-FR" sz="4000" b="1" dirty="0" smtClean="0">
                <a:solidFill>
                  <a:srgbClr val="E06F17"/>
                </a:solidFill>
                <a:latin typeface="+mn-lt"/>
              </a:rPr>
              <a:t>A</a:t>
            </a:r>
            <a:r>
              <a:rPr lang="fr-FR" altLang="fr-FR" sz="4000" dirty="0" smtClean="0">
                <a:solidFill>
                  <a:srgbClr val="223D79"/>
                </a:solidFill>
                <a:latin typeface="+mn-lt"/>
              </a:rPr>
              <a:t> </a:t>
            </a:r>
            <a:r>
              <a:rPr lang="fr-FR" altLang="fr-FR" sz="4000" dirty="0">
                <a:solidFill>
                  <a:srgbClr val="223D79"/>
                </a:solidFill>
                <a:latin typeface="+mn-lt"/>
              </a:rPr>
              <a:t>–</a:t>
            </a:r>
            <a:r>
              <a:rPr lang="fr-FR" altLang="fr-FR" sz="4000" dirty="0" smtClean="0">
                <a:solidFill>
                  <a:srgbClr val="223D79"/>
                </a:solidFill>
                <a:latin typeface="+mn-lt"/>
              </a:rPr>
              <a:t> Je clique et fournis les informations demandées pour accélérer le remboursement.</a:t>
            </a:r>
          </a:p>
          <a:p>
            <a:pPr marL="901700" indent="-901700" eaLnBrk="1" fontAlgn="base" hangingPunct="1">
              <a:spcBef>
                <a:spcPts val="1200"/>
              </a:spcBef>
              <a:spcAft>
                <a:spcPct val="0"/>
              </a:spcAft>
              <a:buClr>
                <a:srgbClr val="F79D53"/>
              </a:buClr>
              <a:defRPr/>
            </a:pPr>
            <a:r>
              <a:rPr lang="fr-FR" altLang="fr-FR" sz="4000" b="1" dirty="0" smtClean="0">
                <a:solidFill>
                  <a:srgbClr val="E06F17"/>
                </a:solidFill>
                <a:latin typeface="+mn-lt"/>
              </a:rPr>
              <a:t>B</a:t>
            </a:r>
            <a:r>
              <a:rPr lang="fr-FR" altLang="fr-FR" sz="4000" dirty="0" smtClean="0">
                <a:solidFill>
                  <a:srgbClr val="223D79"/>
                </a:solidFill>
                <a:latin typeface="+mn-lt"/>
              </a:rPr>
              <a:t> – J’ignore cet e-mail.</a:t>
            </a:r>
            <a:endParaRPr lang="fr-FR" altLang="fr-FR" sz="4000" dirty="0">
              <a:solidFill>
                <a:srgbClr val="223D79"/>
              </a:solidFill>
              <a:latin typeface="+mn-lt"/>
            </a:endParaRPr>
          </a:p>
        </p:txBody>
      </p:sp>
      <p:sp>
        <p:nvSpPr>
          <p:cNvPr id="2" name="Titre 1"/>
          <p:cNvSpPr>
            <a:spLocks noGrp="1"/>
          </p:cNvSpPr>
          <p:nvPr>
            <p:ph type="title"/>
          </p:nvPr>
        </p:nvSpPr>
        <p:spPr/>
        <p:txBody>
          <a:bodyPr>
            <a:normAutofit/>
          </a:bodyPr>
          <a:lstStyle/>
          <a:p>
            <a:r>
              <a:rPr lang="fr-FR" dirty="0" smtClean="0">
                <a:latin typeface="+mn-lt"/>
              </a:rPr>
              <a:t>Quiz</a:t>
            </a:r>
            <a:endParaRPr lang="fr-FR" dirty="0">
              <a:latin typeface="+mn-lt"/>
            </a:endParaRPr>
          </a:p>
        </p:txBody>
      </p:sp>
    </p:spTree>
    <p:extLst>
      <p:ext uri="{BB962C8B-B14F-4D97-AF65-F5344CB8AC3E}">
        <p14:creationId xmlns:p14="http://schemas.microsoft.com/office/powerpoint/2010/main" val="388329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8">
                                            <p:txEl>
                                              <p:pRg st="0" end="0"/>
                                            </p:txEl>
                                          </p:spTgt>
                                        </p:tgtEl>
                                        <p:attrNameLst>
                                          <p:attrName>style.opacity</p:attrName>
                                        </p:attrNameLst>
                                      </p:cBhvr>
                                      <p:to>
                                        <p:strVal val="0.2"/>
                                      </p:to>
                                    </p:set>
                                    <p:animEffect filter="image" prLst="opacity: 0.2">
                                      <p:cBhvr rctx="IE">
                                        <p:cTn id="7" dur="indefinite"/>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996593" y="324093"/>
            <a:ext cx="2133918" cy="4708981"/>
          </a:xfrm>
          <a:prstGeom prst="rect">
            <a:avLst/>
          </a:prstGeom>
          <a:noFill/>
        </p:spPr>
        <p:txBody>
          <a:bodyPr wrap="none" rtlCol="0">
            <a:spAutoFit/>
          </a:bodyPr>
          <a:lstStyle/>
          <a:p>
            <a:r>
              <a:rPr lang="fr-FR" sz="30000" dirty="0" smtClean="0">
                <a:solidFill>
                  <a:schemeClr val="bg1">
                    <a:lumMod val="95000"/>
                  </a:schemeClr>
                </a:solidFill>
              </a:rPr>
              <a:t>2</a:t>
            </a:r>
            <a:endParaRPr lang="fr-FR" sz="30000" dirty="0">
              <a:solidFill>
                <a:schemeClr val="bg1">
                  <a:lumMod val="95000"/>
                </a:schemeClr>
              </a:solidFill>
            </a:endParaRPr>
          </a:p>
        </p:txBody>
      </p:sp>
      <p:sp>
        <p:nvSpPr>
          <p:cNvPr id="4" name="Titre 3"/>
          <p:cNvSpPr>
            <a:spLocks noGrp="1"/>
          </p:cNvSpPr>
          <p:nvPr>
            <p:ph type="ctrTitle" idx="4294967295"/>
          </p:nvPr>
        </p:nvSpPr>
        <p:spPr>
          <a:xfrm>
            <a:off x="1919536" y="1484783"/>
            <a:ext cx="9721080" cy="2387600"/>
          </a:xfrm>
        </p:spPr>
        <p:txBody>
          <a:bodyPr>
            <a:normAutofit/>
          </a:bodyPr>
          <a:lstStyle/>
          <a:p>
            <a:pPr algn="l"/>
            <a:r>
              <a:rPr lang="fr-FR" sz="5400" dirty="0" smtClean="0">
                <a:solidFill>
                  <a:srgbClr val="CB2361"/>
                </a:solidFill>
                <a:latin typeface="+mn-lt"/>
              </a:rPr>
              <a:t>C’est quoi au juste, une arnaque ?</a:t>
            </a:r>
            <a:endParaRPr lang="fr-FR" sz="5400" dirty="0">
              <a:solidFill>
                <a:srgbClr val="CB2361"/>
              </a:solidFill>
              <a:latin typeface="+mn-lt"/>
            </a:endParaRP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6280" y="3429000"/>
            <a:ext cx="2468586" cy="2422382"/>
          </a:xfrm>
          <a:prstGeom prst="rect">
            <a:avLst/>
          </a:prstGeom>
        </p:spPr>
      </p:pic>
    </p:spTree>
    <p:extLst>
      <p:ext uri="{BB962C8B-B14F-4D97-AF65-F5344CB8AC3E}">
        <p14:creationId xmlns:p14="http://schemas.microsoft.com/office/powerpoint/2010/main" val="360604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En savoir pl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un contact de proximité">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mmai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vra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au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En savoir pl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En savoir pl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27863</TotalTime>
  <Words>4816</Words>
  <Application>Microsoft Office PowerPoint</Application>
  <PresentationFormat>Grand écran</PresentationFormat>
  <Paragraphs>405</Paragraphs>
  <Slides>35</Slides>
  <Notes>32</Notes>
  <HiddenSlides>0</HiddenSlides>
  <MMClips>0</MMClips>
  <ScaleCrop>false</ScaleCrop>
  <HeadingPairs>
    <vt:vector size="8" baseType="variant">
      <vt:variant>
        <vt:lpstr>Polices utilisées</vt:lpstr>
      </vt:variant>
      <vt:variant>
        <vt:i4>5</vt:i4>
      </vt:variant>
      <vt:variant>
        <vt:lpstr>Thème</vt:lpstr>
      </vt:variant>
      <vt:variant>
        <vt:i4>13</vt:i4>
      </vt:variant>
      <vt:variant>
        <vt:lpstr>Titres des diapositives</vt:lpstr>
      </vt:variant>
      <vt:variant>
        <vt:i4>35</vt:i4>
      </vt:variant>
      <vt:variant>
        <vt:lpstr>Diaporamas personnalisés</vt:lpstr>
      </vt:variant>
      <vt:variant>
        <vt:i4>3</vt:i4>
      </vt:variant>
    </vt:vector>
  </HeadingPairs>
  <TitlesOfParts>
    <vt:vector size="56" baseType="lpstr">
      <vt:lpstr>Arial</vt:lpstr>
      <vt:lpstr>Calibri</vt:lpstr>
      <vt:lpstr>Myriad Arabic</vt:lpstr>
      <vt:lpstr>Myriad Pro</vt:lpstr>
      <vt:lpstr>Wingdings</vt:lpstr>
      <vt:lpstr>Conception personnalisée</vt:lpstr>
      <vt:lpstr>sommaire</vt:lpstr>
      <vt:lpstr>vrai</vt:lpstr>
      <vt:lpstr>faux</vt:lpstr>
      <vt:lpstr>2_En savoir plus</vt:lpstr>
      <vt:lpstr>1_Conception personnalisée</vt:lpstr>
      <vt:lpstr>3_Conception personnalisée</vt:lpstr>
      <vt:lpstr>1_En savoir plus</vt:lpstr>
      <vt:lpstr>2_Conception personnalisée</vt:lpstr>
      <vt:lpstr>En savoir plus</vt:lpstr>
      <vt:lpstr>un contact de proximité</vt:lpstr>
      <vt:lpstr>4_Conception personnalisée</vt:lpstr>
      <vt:lpstr>5_Conception personnalisée</vt:lpstr>
      <vt:lpstr>Présentation PowerPoint</vt:lpstr>
      <vt:lpstr>Contenu du Kit</vt:lpstr>
      <vt:lpstr>Quelques quiz…</vt:lpstr>
      <vt:lpstr>Quiz</vt:lpstr>
      <vt:lpstr>Quiz</vt:lpstr>
      <vt:lpstr>Quiz</vt:lpstr>
      <vt:lpstr>Quiz</vt:lpstr>
      <vt:lpstr>Quiz</vt:lpstr>
      <vt:lpstr>C’est quoi au juste, une arnaque ?</vt:lpstr>
      <vt:lpstr>Présentation PowerPoint</vt:lpstr>
      <vt:lpstr>Évitez les fraudes à la carte bancaire</vt:lpstr>
      <vt:lpstr>Présentation PowerPoint</vt:lpstr>
      <vt:lpstr>Évitez les usurpations d’identité</vt:lpstr>
      <vt:lpstr>Présentation PowerPoint</vt:lpstr>
      <vt:lpstr>Évitez l’arnaque à la mule</vt:lpstr>
      <vt:lpstr>Présentation PowerPoint</vt:lpstr>
      <vt:lpstr>Évitez le piratage de votre compte bancaire en ligne</vt:lpstr>
      <vt:lpstr>Présentation PowerPoint</vt:lpstr>
      <vt:lpstr>Évitez les fraudes à l’épargne</vt:lpstr>
      <vt:lpstr>Présentation PowerPoint</vt:lpstr>
      <vt:lpstr>Évitez la fraude au faux QR code</vt:lpstr>
      <vt:lpstr>Quelles précautions face aux arnaques?</vt:lpstr>
      <vt:lpstr>De quoi sont faites les arnaques ?</vt:lpstr>
      <vt:lpstr>Protégez vos équipements !</vt:lpstr>
      <vt:lpstr>Présentation PowerPoint</vt:lpstr>
      <vt:lpstr>Arnaques : Avez-vous  le coup d’œil ?</vt:lpstr>
      <vt:lpstr>Il a l’air très bien ce message, non ?</vt:lpstr>
      <vt:lpstr>Pfff, encore une contravention !</vt:lpstr>
      <vt:lpstr>Mon colis vient d’arriver !</vt:lpstr>
      <vt:lpstr>Très alléchant ce placement !</vt:lpstr>
      <vt:lpstr>L’annonce est top et le vendeur a l’air sympa…</vt:lpstr>
      <vt:lpstr>Présentation PowerPoint</vt:lpstr>
      <vt:lpstr>Présentation PowerPoint</vt:lpstr>
      <vt:lpstr>La Banque de France à votre service : </vt:lpstr>
      <vt:lpstr>Présentation PowerPoint</vt:lpstr>
      <vt:lpstr>Pilier 1 - collégiens</vt:lpstr>
      <vt:lpstr>Pilier 2 - Intervenants sociaux</vt:lpstr>
      <vt:lpstr>P2-intervenants sociaux 092020</vt:lpstr>
    </vt:vector>
  </TitlesOfParts>
  <Company>Banque de France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I1173A1</dc:creator>
  <cp:lastModifiedBy>LAZARINI Eline (DGSER DEF)</cp:lastModifiedBy>
  <cp:revision>1290</cp:revision>
  <cp:lastPrinted>2023-03-22T09:31:25Z</cp:lastPrinted>
  <dcterms:created xsi:type="dcterms:W3CDTF">2017-01-27T08:52:26Z</dcterms:created>
  <dcterms:modified xsi:type="dcterms:W3CDTF">2024-10-04T13:49:27Z</dcterms:modified>
</cp:coreProperties>
</file>