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1" r:id="rId3"/>
  </p:sldMasterIdLst>
  <p:notesMasterIdLst>
    <p:notesMasterId r:id="rId27"/>
  </p:notesMasterIdLst>
  <p:sldIdLst>
    <p:sldId id="261" r:id="rId4"/>
    <p:sldId id="279" r:id="rId5"/>
    <p:sldId id="272" r:id="rId6"/>
    <p:sldId id="288" r:id="rId7"/>
    <p:sldId id="268" r:id="rId8"/>
    <p:sldId id="281" r:id="rId9"/>
    <p:sldId id="282" r:id="rId10"/>
    <p:sldId id="284" r:id="rId11"/>
    <p:sldId id="283" r:id="rId12"/>
    <p:sldId id="285" r:id="rId13"/>
    <p:sldId id="286" r:id="rId14"/>
    <p:sldId id="270" r:id="rId15"/>
    <p:sldId id="294" r:id="rId16"/>
    <p:sldId id="302" r:id="rId17"/>
    <p:sldId id="297" r:id="rId18"/>
    <p:sldId id="271" r:id="rId19"/>
    <p:sldId id="298" r:id="rId20"/>
    <p:sldId id="299" r:id="rId21"/>
    <p:sldId id="300" r:id="rId22"/>
    <p:sldId id="301" r:id="rId23"/>
    <p:sldId id="273" r:id="rId24"/>
    <p:sldId id="274" r:id="rId25"/>
    <p:sldId id="289" r:id="rId2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5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225" autoAdjust="0"/>
    <p:restoredTop sz="96265" autoAdjust="0"/>
  </p:normalViewPr>
  <p:slideViewPr>
    <p:cSldViewPr snapToGrid="0">
      <p:cViewPr varScale="1">
        <p:scale>
          <a:sx n="93" d="100"/>
          <a:sy n="93" d="100"/>
        </p:scale>
        <p:origin x="96" y="4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35EC39-6815-4C08-B690-7DB2BDA637E1}" type="datetimeFigureOut">
              <a:rPr lang="fr-FR" smtClean="0"/>
              <a:t>03/09/2024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7A8D2D-22C0-4CBD-B1D9-800541C9CBA7}" type="slidenum">
              <a:rPr lang="fr-FR" smtClean="0"/>
              <a:t>‹N°›</a:t>
            </a:fld>
            <a:endParaRPr lang="fr-FR"/>
          </a:p>
        </p:txBody>
      </p:sp>
    </p:spTree>
    <p:extLst>
      <p:ext uri="{BB962C8B-B14F-4D97-AF65-F5344CB8AC3E}">
        <p14:creationId xmlns:p14="http://schemas.microsoft.com/office/powerpoint/2010/main" val="32284794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youtube.com/watch?v=_LPpNQBih2A&amp;list=PL5s7tS3YwHhbtl8w-YaJfBxtWZjVbiQe9&amp;index=8"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youtube.com/watch?v=pluU4cSJdbE&amp;list=PL0usNGW1865zTyU1xiDkdfxFH60uPvxkk&amp;index=2"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accueil.banque-france.fr/index.html#/accueil"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Ez1l9a4E4ys"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1</a:t>
            </a:fld>
            <a:endParaRPr lang="fr-FR"/>
          </a:p>
        </p:txBody>
      </p:sp>
    </p:spTree>
    <p:extLst>
      <p:ext uri="{BB962C8B-B14F-4D97-AF65-F5344CB8AC3E}">
        <p14:creationId xmlns:p14="http://schemas.microsoft.com/office/powerpoint/2010/main" val="1214843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Cliquer sur « INSTALLER » sur</a:t>
            </a:r>
            <a:r>
              <a:rPr lang="fr-FR" baseline="0" dirty="0" smtClean="0"/>
              <a:t> ANDROID ou « OBTENIR » sur IOS</a:t>
            </a:r>
            <a:endParaRPr lang="fr-FR"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10</a:t>
            </a:fld>
            <a:endParaRPr lang="fr-FR"/>
          </a:p>
        </p:txBody>
      </p:sp>
    </p:spTree>
    <p:extLst>
      <p:ext uri="{BB962C8B-B14F-4D97-AF65-F5344CB8AC3E}">
        <p14:creationId xmlns:p14="http://schemas.microsoft.com/office/powerpoint/2010/main" val="1084899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ETAPE 4 à faire </a:t>
            </a:r>
          </a:p>
          <a:p>
            <a:r>
              <a:rPr lang="fr-FR" dirty="0" smtClean="0"/>
              <a:t>Soit ouvrir directement l’application après le téléchargement ou aller rechercher l’icône sur l’écran d’accueil de son téléphone et cliquer dessus.</a:t>
            </a:r>
            <a:endParaRPr lang="fr-FR"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11</a:t>
            </a:fld>
            <a:endParaRPr lang="fr-FR"/>
          </a:p>
        </p:txBody>
      </p:sp>
    </p:spTree>
    <p:extLst>
      <p:ext uri="{BB962C8B-B14F-4D97-AF65-F5344CB8AC3E}">
        <p14:creationId xmlns:p14="http://schemas.microsoft.com/office/powerpoint/2010/main" val="703791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buFont typeface="Wingdings" panose="05000000000000000000" pitchFamily="2" charset="2"/>
              <a:buNone/>
            </a:pPr>
            <a:r>
              <a:rPr lang="fr-FR" sz="1200" b="1" dirty="0" smtClean="0">
                <a:solidFill>
                  <a:srgbClr val="0070C0"/>
                </a:solidFill>
              </a:rPr>
              <a:t>Séquence visionnage suivie d’une discussion</a:t>
            </a:r>
          </a:p>
          <a:p>
            <a:pPr marL="0" indent="0" algn="l">
              <a:buFont typeface="Wingdings" panose="05000000000000000000" pitchFamily="2" charset="2"/>
              <a:buNone/>
            </a:pPr>
            <a:endParaRPr lang="fr-FR" sz="1200" b="1" dirty="0" smtClean="0">
              <a:solidFill>
                <a:srgbClr val="0070C0"/>
              </a:solidFill>
            </a:endParaRPr>
          </a:p>
          <a:p>
            <a:pPr marL="0" indent="0" algn="l">
              <a:buFont typeface="Wingdings" panose="05000000000000000000" pitchFamily="2" charset="2"/>
              <a:buNone/>
            </a:pPr>
            <a:r>
              <a:rPr lang="fr-FR" dirty="0" smtClean="0">
                <a:hlinkClick r:id="rId3"/>
              </a:rPr>
              <a:t>S1E2 La Minute Cash | Les moyens de paiement – YouTube</a:t>
            </a:r>
            <a:r>
              <a:rPr lang="fr-FR" dirty="0" smtClean="0"/>
              <a:t> : https://www.youtube.com/watch?v=_LPpNQBih2A&amp;list=PL5s7tS3YwHhbtl8w-YaJfBxtWZjVbiQe9&amp;index=8</a:t>
            </a:r>
          </a:p>
          <a:p>
            <a:pPr marL="0" indent="0" algn="l">
              <a:buFont typeface="Wingdings" panose="05000000000000000000" pitchFamily="2" charset="2"/>
              <a:buNone/>
            </a:pPr>
            <a:endParaRPr lang="fr-FR" sz="1200" b="1" dirty="0" smtClean="0">
              <a:solidFill>
                <a:srgbClr val="0070C0"/>
              </a:solidFill>
            </a:endParaRPr>
          </a:p>
          <a:p>
            <a:pPr marL="0" indent="0" algn="l">
              <a:buFont typeface="Wingdings" panose="05000000000000000000" pitchFamily="2" charset="2"/>
              <a:buNone/>
            </a:pPr>
            <a:r>
              <a:rPr lang="fr-FR" dirty="0" smtClean="0"/>
              <a:t>(Vous avez la possibilité de télécharger cette vidéo via le </a:t>
            </a:r>
            <a:r>
              <a:rPr lang="fr-FR" dirty="0" err="1" smtClean="0"/>
              <a:t>publi</a:t>
            </a:r>
            <a:r>
              <a:rPr lang="fr-FR" dirty="0" smtClean="0"/>
              <a:t> : \\intra\partages\UA1446_Publi\Entree_Sortie\00-Videos-EDUCFI\08-La Minute Cash </a:t>
            </a:r>
            <a:r>
              <a:rPr lang="fr-FR" dirty="0" smtClean="0">
                <a:sym typeface="Wingdings" panose="05000000000000000000" pitchFamily="2" charset="2"/>
              </a:rPr>
              <a:t> S1Ep2 - Moyens de paiement)</a:t>
            </a:r>
          </a:p>
          <a:p>
            <a:pPr marL="0" indent="0" algn="l">
              <a:buFont typeface="Wingdings" panose="05000000000000000000" pitchFamily="2" charset="2"/>
              <a:buNone/>
            </a:pPr>
            <a:endParaRPr lang="fr-FR" sz="1200" b="1" dirty="0" smtClean="0">
              <a:solidFill>
                <a:srgbClr val="0070C0"/>
              </a:solidFill>
            </a:endParaRPr>
          </a:p>
          <a:p>
            <a:pPr marL="0" indent="0" algn="l">
              <a:buFont typeface="Wingdings" panose="05000000000000000000" pitchFamily="2" charset="2"/>
              <a:buNone/>
            </a:pPr>
            <a:r>
              <a:rPr lang="fr-FR" sz="1200" b="1" dirty="0" smtClean="0">
                <a:solidFill>
                  <a:srgbClr val="0070C0"/>
                </a:solidFill>
              </a:rPr>
              <a:t>Les sujets abordés dans cette vidéo :</a:t>
            </a:r>
          </a:p>
          <a:p>
            <a:pPr marL="0" indent="0" algn="l">
              <a:buFont typeface="Wingdings" panose="05000000000000000000" pitchFamily="2" charset="2"/>
              <a:buNone/>
            </a:pPr>
            <a:endParaRPr lang="fr-FR" sz="1200" b="1" dirty="0" smtClean="0">
              <a:solidFill>
                <a:srgbClr val="0070C0"/>
              </a:solidFill>
            </a:endParaRPr>
          </a:p>
          <a:p>
            <a:pPr marL="571500" indent="-571500" algn="l">
              <a:buFont typeface="Wingdings" panose="05000000000000000000" pitchFamily="2" charset="2"/>
              <a:buChar char="Ø"/>
            </a:pPr>
            <a:r>
              <a:rPr lang="fr-FR" sz="1200" b="1" dirty="0" smtClean="0">
                <a:solidFill>
                  <a:srgbClr val="0070C0"/>
                </a:solidFill>
              </a:rPr>
              <a:t>Les espèces</a:t>
            </a:r>
          </a:p>
          <a:p>
            <a:pPr marL="571500" indent="-571500" algn="l">
              <a:buFont typeface="Wingdings" panose="05000000000000000000" pitchFamily="2" charset="2"/>
              <a:buChar char="Ø"/>
            </a:pPr>
            <a:r>
              <a:rPr lang="fr-FR" sz="1200" b="1" dirty="0" smtClean="0">
                <a:solidFill>
                  <a:srgbClr val="0070C0"/>
                </a:solidFill>
              </a:rPr>
              <a:t>Les chèques</a:t>
            </a:r>
          </a:p>
          <a:p>
            <a:pPr marL="571500" indent="-571500" algn="l">
              <a:buFont typeface="Wingdings" panose="05000000000000000000" pitchFamily="2" charset="2"/>
              <a:buChar char="Ø"/>
            </a:pPr>
            <a:r>
              <a:rPr lang="fr-FR" sz="1200" b="1" dirty="0" smtClean="0">
                <a:solidFill>
                  <a:srgbClr val="0070C0"/>
                </a:solidFill>
              </a:rPr>
              <a:t>La carte bancaire</a:t>
            </a:r>
          </a:p>
          <a:p>
            <a:pPr marL="571500" indent="-571500" algn="l">
              <a:buFont typeface="Wingdings" panose="05000000000000000000" pitchFamily="2" charset="2"/>
              <a:buChar char="Ø"/>
            </a:pPr>
            <a:r>
              <a:rPr lang="fr-FR" sz="1200" b="1" dirty="0" smtClean="0">
                <a:solidFill>
                  <a:srgbClr val="0070C0"/>
                </a:solidFill>
              </a:rPr>
              <a:t>Payer avec son smartphone</a:t>
            </a:r>
          </a:p>
          <a:p>
            <a:pPr marL="571500" indent="-571500" algn="l">
              <a:buFont typeface="Wingdings" panose="05000000000000000000" pitchFamily="2" charset="2"/>
              <a:buChar char="Ø"/>
            </a:pPr>
            <a:r>
              <a:rPr lang="fr-FR" sz="1200" b="1" dirty="0" smtClean="0">
                <a:solidFill>
                  <a:srgbClr val="0070C0"/>
                </a:solidFill>
              </a:rPr>
              <a:t>Protéger ses moyens de paiement et ses codes</a:t>
            </a:r>
          </a:p>
          <a:p>
            <a:pPr marL="571500" indent="-571500" algn="l">
              <a:buFont typeface="Wingdings" panose="05000000000000000000" pitchFamily="2" charset="2"/>
              <a:buChar char="Ø"/>
            </a:pPr>
            <a:r>
              <a:rPr lang="fr-FR" sz="1200" b="1" dirty="0" smtClean="0">
                <a:solidFill>
                  <a:srgbClr val="0070C0"/>
                </a:solidFill>
              </a:rPr>
              <a:t>La perte ou le vol</a:t>
            </a:r>
          </a:p>
          <a:p>
            <a:pPr marL="571500" indent="-571500" algn="l">
              <a:buFont typeface="Wingdings" panose="05000000000000000000" pitchFamily="2" charset="2"/>
              <a:buChar char="Ø"/>
            </a:pPr>
            <a:r>
              <a:rPr lang="fr-FR" sz="1200" b="1" dirty="0" smtClean="0">
                <a:solidFill>
                  <a:srgbClr val="0070C0"/>
                </a:solidFill>
              </a:rPr>
              <a:t>Payer sur internet</a:t>
            </a:r>
          </a:p>
          <a:p>
            <a:pPr marL="571500" indent="-571500" algn="l">
              <a:buFont typeface="Wingdings" panose="05000000000000000000" pitchFamily="2" charset="2"/>
              <a:buChar char="Ø"/>
            </a:pPr>
            <a:endParaRPr lang="fr-FR" sz="1200" b="1" dirty="0" smtClean="0">
              <a:solidFill>
                <a:srgbClr val="0070C0"/>
              </a:solidFill>
            </a:endParaRPr>
          </a:p>
          <a:p>
            <a:pPr marL="0" indent="0" algn="l">
              <a:buFont typeface="Wingdings" panose="05000000000000000000" pitchFamily="2" charset="2"/>
              <a:buNone/>
            </a:pPr>
            <a:r>
              <a:rPr lang="fr-FR" sz="1200" b="1" u="sng" dirty="0" smtClean="0">
                <a:solidFill>
                  <a:srgbClr val="0070C0"/>
                </a:solidFill>
              </a:rPr>
              <a:t>Pour aller plus loin  </a:t>
            </a:r>
          </a:p>
          <a:p>
            <a:pPr marL="0" indent="0" algn="l">
              <a:buFont typeface="Wingdings" panose="05000000000000000000" pitchFamily="2" charset="2"/>
              <a:buNone/>
            </a:pPr>
            <a:r>
              <a:rPr lang="fr-FR" sz="1200" b="1" dirty="0" smtClean="0">
                <a:solidFill>
                  <a:srgbClr val="0070C0"/>
                </a:solidFill>
              </a:rPr>
              <a:t>Autre</a:t>
            </a:r>
            <a:r>
              <a:rPr lang="fr-FR" sz="1200" b="1" baseline="0" dirty="0" smtClean="0">
                <a:solidFill>
                  <a:srgbClr val="0070C0"/>
                </a:solidFill>
              </a:rPr>
              <a:t>s thèmes complémentaires : retirer de l’argent à un DAB, lire un relevé de compte (cf. relevé de compte de La finance pour tous : </a:t>
            </a:r>
            <a:r>
              <a:rPr lang="fr-FR" sz="1200" b="0" baseline="0" dirty="0" smtClean="0">
                <a:solidFill>
                  <a:srgbClr val="0070C0"/>
                </a:solidFill>
              </a:rPr>
              <a:t>https://www.lafinancepourtous.com/pratique/banque/le-compte-bancaire/les-releves-bancaires/le-releve-de-compte/lire-un-releve-de-compte-bancaire/</a:t>
            </a:r>
            <a:r>
              <a:rPr lang="fr-FR" sz="1200" b="1" baseline="0" dirty="0" smtClean="0">
                <a:solidFill>
                  <a:srgbClr val="0070C0"/>
                </a:solidFill>
              </a:rPr>
              <a:t>), l’offre spécifique</a:t>
            </a:r>
          </a:p>
          <a:p>
            <a:pPr marL="0" indent="0" algn="l">
              <a:buFont typeface="Wingdings" panose="05000000000000000000" pitchFamily="2" charset="2"/>
              <a:buNone/>
            </a:pPr>
            <a:endParaRPr lang="fr-FR" sz="1200" b="1" dirty="0" smtClean="0">
              <a:solidFill>
                <a:srgbClr val="0070C0"/>
              </a:solidFill>
            </a:endParaRPr>
          </a:p>
          <a:p>
            <a:pPr marL="0" indent="0" algn="l">
              <a:buFont typeface="Wingdings" panose="05000000000000000000" pitchFamily="2" charset="2"/>
              <a:buNone/>
            </a:pPr>
            <a:r>
              <a:rPr lang="fr-FR" sz="1200" b="1" dirty="0" smtClean="0">
                <a:solidFill>
                  <a:srgbClr val="0070C0"/>
                </a:solidFill>
              </a:rPr>
              <a:t>MESSAGES CLES MOYENS DE PAIEMENT : </a:t>
            </a:r>
          </a:p>
          <a:p>
            <a:pPr marL="171450" indent="-171450" algn="l">
              <a:buFontTx/>
              <a:buChar char="-"/>
            </a:pPr>
            <a:r>
              <a:rPr lang="fr-FR" sz="1200" b="0" dirty="0" smtClean="0">
                <a:solidFill>
                  <a:srgbClr val="0070C0"/>
                </a:solidFill>
              </a:rPr>
              <a:t>Certains moyens</a:t>
            </a:r>
            <a:r>
              <a:rPr lang="fr-FR" sz="1200" b="0" baseline="0" dirty="0" smtClean="0">
                <a:solidFill>
                  <a:srgbClr val="0070C0"/>
                </a:solidFill>
              </a:rPr>
              <a:t> de paiement peuvent être utilisés par tout le monde, d’autres ne sont disponibles qu’à un âge précis (carte bancaire par exemple)</a:t>
            </a:r>
          </a:p>
          <a:p>
            <a:pPr marL="171450" indent="-171450" algn="l">
              <a:buFontTx/>
              <a:buChar char="-"/>
            </a:pPr>
            <a:r>
              <a:rPr lang="fr-FR" sz="1200" b="0" baseline="0" dirty="0" smtClean="0">
                <a:solidFill>
                  <a:srgbClr val="0070C0"/>
                </a:solidFill>
              </a:rPr>
              <a:t>Les moyens de paiement sont personnels, ils permettent de dépenser et retirer de l’argent de son compte bancaire</a:t>
            </a:r>
          </a:p>
          <a:p>
            <a:pPr marL="171450" indent="-171450" algn="l">
              <a:buFontTx/>
              <a:buChar char="-"/>
            </a:pPr>
            <a:r>
              <a:rPr lang="fr-FR" sz="1200" b="0" baseline="0" dirty="0" smtClean="0">
                <a:solidFill>
                  <a:srgbClr val="0070C0"/>
                </a:solidFill>
              </a:rPr>
              <a:t>En cas de perte ou de vol de sa carte ou son chéquier, il faut immédiatement faire opposition auprès de sa banque. </a:t>
            </a:r>
          </a:p>
          <a:p>
            <a:pPr marL="171450" indent="-171450" algn="l">
              <a:buFontTx/>
              <a:buChar char="-"/>
            </a:pPr>
            <a:r>
              <a:rPr lang="fr-FR" sz="1200" b="0" baseline="0" dirty="0" smtClean="0">
                <a:solidFill>
                  <a:srgbClr val="0070C0"/>
                </a:solidFill>
              </a:rPr>
              <a:t>Il faut faire attention lorsqu’on paye sur internet car certains sites sont frauduleux et cherchent à récupérer les coordonnées bancaires.</a:t>
            </a:r>
          </a:p>
          <a:p>
            <a:pPr marL="171450" indent="-171450" algn="l">
              <a:buFontTx/>
              <a:buChar char="-"/>
            </a:pPr>
            <a:r>
              <a:rPr lang="fr-FR" sz="1200" b="0" baseline="0" dirty="0" smtClean="0">
                <a:solidFill>
                  <a:srgbClr val="0070C0"/>
                </a:solidFill>
              </a:rPr>
              <a:t>Il est possible de stocker ses coordonnées bancaires sur certaines applications de paiement et sites internet mais uniquement à sa propre initiative et après s’être assuré qu’on n’est pas sur de faux sites ou applications.</a:t>
            </a:r>
            <a:endParaRPr lang="fr-FR" sz="1200" b="0" dirty="0" smtClean="0">
              <a:solidFill>
                <a:srgbClr val="0070C0"/>
              </a:solidFill>
            </a:endParaRPr>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12</a:t>
            </a:fld>
            <a:endParaRPr lang="fr-FR"/>
          </a:p>
        </p:txBody>
      </p:sp>
    </p:spTree>
    <p:extLst>
      <p:ext uri="{BB962C8B-B14F-4D97-AF65-F5344CB8AC3E}">
        <p14:creationId xmlns:p14="http://schemas.microsoft.com/office/powerpoint/2010/main" val="1674533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1" i="1" u="sng" kern="1200" dirty="0" smtClean="0">
                <a:solidFill>
                  <a:schemeClr val="tx1"/>
                </a:solidFill>
                <a:effectLst/>
                <a:latin typeface="+mn-lt"/>
                <a:ea typeface="+mn-ea"/>
                <a:cs typeface="+mn-cs"/>
              </a:rPr>
              <a:t>Introduction</a:t>
            </a:r>
            <a:r>
              <a:rPr lang="fr-FR" sz="1200" b="1" i="1" u="sng" kern="1200" baseline="0" dirty="0" smtClean="0">
                <a:solidFill>
                  <a:schemeClr val="tx1"/>
                </a:solidFill>
                <a:effectLst/>
                <a:latin typeface="+mn-lt"/>
                <a:ea typeface="+mn-ea"/>
                <a:cs typeface="+mn-cs"/>
              </a:rPr>
              <a:t> : </a:t>
            </a:r>
            <a:r>
              <a:rPr lang="fr-FR" sz="1200" b="1" i="1" u="sng" kern="1200" dirty="0" smtClean="0">
                <a:solidFill>
                  <a:schemeClr val="tx1"/>
                </a:solidFill>
                <a:effectLst/>
                <a:latin typeface="+mn-lt"/>
                <a:ea typeface="+mn-ea"/>
                <a:cs typeface="+mn-cs"/>
              </a:rPr>
              <a:t>Reconnaître les pièces et les billets</a:t>
            </a:r>
            <a:endParaRPr lang="fr-FR" sz="1200" kern="1200" dirty="0" smtClean="0">
              <a:solidFill>
                <a:schemeClr val="tx1"/>
              </a:solidFill>
              <a:effectLst/>
              <a:latin typeface="+mn-lt"/>
              <a:ea typeface="+mn-ea"/>
              <a:cs typeface="+mn-cs"/>
            </a:endParaRPr>
          </a:p>
          <a:p>
            <a:endParaRPr lang="fr-FR" sz="1200" b="1"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Pour</a:t>
            </a:r>
            <a:r>
              <a:rPr lang="fr-FR" sz="1200" b="1" kern="1200" baseline="0" dirty="0" smtClean="0">
                <a:solidFill>
                  <a:schemeClr val="tx1"/>
                </a:solidFill>
                <a:effectLst/>
                <a:latin typeface="+mn-lt"/>
                <a:ea typeface="+mn-ea"/>
                <a:cs typeface="+mn-cs"/>
              </a:rPr>
              <a:t> l’animateur : </a:t>
            </a:r>
          </a:p>
          <a:p>
            <a:endParaRPr lang="fr-FR" sz="1200" b="1" kern="1200" dirty="0" smtClean="0">
              <a:solidFill>
                <a:schemeClr val="tx1"/>
              </a:solidFill>
              <a:effectLst/>
              <a:latin typeface="+mn-lt"/>
              <a:ea typeface="+mn-ea"/>
              <a:cs typeface="+mn-cs"/>
            </a:endParaRPr>
          </a:p>
          <a:p>
            <a:r>
              <a:rPr lang="fr-FR" sz="1200" b="1" kern="1200" baseline="0" dirty="0" smtClean="0">
                <a:solidFill>
                  <a:schemeClr val="tx1"/>
                </a:solidFill>
                <a:effectLst/>
                <a:latin typeface="+mn-lt"/>
                <a:ea typeface="+mn-ea"/>
                <a:cs typeface="+mn-cs"/>
              </a:rPr>
              <a:t>Posez les questions suivantes afin de lancer la discussion sur la monnaie :</a:t>
            </a:r>
          </a:p>
          <a:p>
            <a:endParaRPr lang="fr-FR" sz="1200" b="1" kern="1200" baseline="0" dirty="0" smtClean="0">
              <a:solidFill>
                <a:schemeClr val="tx1"/>
              </a:solidFill>
              <a:effectLst/>
              <a:latin typeface="+mn-lt"/>
              <a:ea typeface="+mn-ea"/>
              <a:cs typeface="+mn-cs"/>
            </a:endParaRPr>
          </a:p>
          <a:p>
            <a:r>
              <a:rPr lang="fr-FR" sz="1200" b="1" kern="1200" baseline="0" dirty="0" smtClean="0">
                <a:solidFill>
                  <a:schemeClr val="tx1"/>
                </a:solidFill>
                <a:effectLst/>
                <a:latin typeface="+mn-lt"/>
                <a:ea typeface="+mn-ea"/>
                <a:cs typeface="+mn-cs"/>
              </a:rPr>
              <a:t>1/L'euro est notre monnaie…Savez –vous ce qui compose la monnaie en Euro (pièces et billets) </a:t>
            </a:r>
            <a:r>
              <a:rPr kumimoji="0" lang="fr-FR" sz="1200" b="1" i="0" u="none" strike="noStrike" kern="1200" cap="none" spc="0" normalizeH="0" baseline="0" noProof="0" dirty="0" smtClean="0">
                <a:ln>
                  <a:noFill/>
                </a:ln>
                <a:solidFill>
                  <a:prstClr val="black"/>
                </a:solidFill>
                <a:effectLst/>
                <a:uLnTx/>
                <a:uFillTx/>
                <a:latin typeface="+mn-lt"/>
                <a:ea typeface="+mn-ea"/>
                <a:cs typeface="+mn-cs"/>
              </a:rPr>
              <a:t>Collectivement, faire citer par les participants dans l’ordre croissant (du plus petit au plus grand) les différentes pièces et billets qui composent l'euro.</a:t>
            </a:r>
          </a:p>
          <a:p>
            <a:endParaRPr lang="fr-FR" sz="1200" b="1" kern="1200" baseline="0" dirty="0" smtClean="0">
              <a:solidFill>
                <a:schemeClr val="tx1"/>
              </a:solidFill>
              <a:effectLst/>
              <a:latin typeface="+mn-lt"/>
              <a:ea typeface="+mn-ea"/>
              <a:cs typeface="+mn-cs"/>
            </a:endParaRPr>
          </a:p>
          <a:p>
            <a:endParaRPr lang="fr-FR" sz="1200" b="1" kern="1200" baseline="0" dirty="0" smtClean="0">
              <a:solidFill>
                <a:schemeClr val="tx1"/>
              </a:solidFill>
              <a:effectLst/>
              <a:latin typeface="+mn-lt"/>
              <a:ea typeface="+mn-ea"/>
              <a:cs typeface="+mn-cs"/>
            </a:endParaRPr>
          </a:p>
          <a:p>
            <a:r>
              <a:rPr lang="fr-FR" sz="1200" b="1" kern="1200" baseline="0" dirty="0" smtClean="0">
                <a:solidFill>
                  <a:schemeClr val="tx1"/>
                </a:solidFill>
                <a:effectLst/>
                <a:latin typeface="+mn-lt"/>
                <a:ea typeface="+mn-ea"/>
                <a:cs typeface="+mn-cs"/>
              </a:rPr>
              <a:t>2/Combien de pays utilisent l’euro et citez en au moins 5 ? (au total 20 pays l’utilisent et sont listés ci-dessous)</a:t>
            </a:r>
          </a:p>
          <a:p>
            <a:r>
              <a:rPr lang="fr-FR" sz="1200" b="1" kern="1200" baseline="0" dirty="0" smtClean="0">
                <a:solidFill>
                  <a:schemeClr val="tx1"/>
                </a:solidFill>
                <a:effectLst/>
                <a:latin typeface="+mn-lt"/>
                <a:ea typeface="+mn-ea"/>
                <a:cs typeface="+mn-cs"/>
              </a:rPr>
              <a:t>Allemagne</a:t>
            </a:r>
          </a:p>
          <a:p>
            <a:r>
              <a:rPr lang="fr-FR" sz="1200" b="1" kern="1200" baseline="0" dirty="0" smtClean="0">
                <a:solidFill>
                  <a:schemeClr val="tx1"/>
                </a:solidFill>
                <a:effectLst/>
                <a:latin typeface="+mn-lt"/>
                <a:ea typeface="+mn-ea"/>
                <a:cs typeface="+mn-cs"/>
              </a:rPr>
              <a:t>Autriche</a:t>
            </a:r>
          </a:p>
          <a:p>
            <a:r>
              <a:rPr lang="fr-FR" sz="1200" b="1" kern="1200" baseline="0" dirty="0" smtClean="0">
                <a:solidFill>
                  <a:schemeClr val="tx1"/>
                </a:solidFill>
                <a:effectLst/>
                <a:latin typeface="+mn-lt"/>
                <a:ea typeface="+mn-ea"/>
                <a:cs typeface="+mn-cs"/>
              </a:rPr>
              <a:t>Belgique</a:t>
            </a:r>
          </a:p>
          <a:p>
            <a:r>
              <a:rPr lang="fr-FR" sz="1200" b="1" kern="1200" baseline="0" dirty="0" smtClean="0">
                <a:solidFill>
                  <a:schemeClr val="tx1"/>
                </a:solidFill>
                <a:effectLst/>
                <a:latin typeface="+mn-lt"/>
                <a:ea typeface="+mn-ea"/>
                <a:cs typeface="+mn-cs"/>
              </a:rPr>
              <a:t>Chypre</a:t>
            </a:r>
          </a:p>
          <a:p>
            <a:r>
              <a:rPr lang="fr-FR" sz="1200" b="1" kern="1200" baseline="0" dirty="0" smtClean="0">
                <a:solidFill>
                  <a:schemeClr val="tx1"/>
                </a:solidFill>
                <a:effectLst/>
                <a:latin typeface="+mn-lt"/>
                <a:ea typeface="+mn-ea"/>
                <a:cs typeface="+mn-cs"/>
              </a:rPr>
              <a:t>Croatie</a:t>
            </a:r>
          </a:p>
          <a:p>
            <a:r>
              <a:rPr lang="fr-FR" sz="1200" b="1" kern="1200" baseline="0" dirty="0" smtClean="0">
                <a:solidFill>
                  <a:schemeClr val="tx1"/>
                </a:solidFill>
                <a:effectLst/>
                <a:latin typeface="+mn-lt"/>
                <a:ea typeface="+mn-ea"/>
                <a:cs typeface="+mn-cs"/>
              </a:rPr>
              <a:t>Espagne</a:t>
            </a:r>
          </a:p>
          <a:p>
            <a:r>
              <a:rPr lang="fr-FR" sz="1200" b="1" kern="1200" baseline="0" dirty="0" smtClean="0">
                <a:solidFill>
                  <a:schemeClr val="tx1"/>
                </a:solidFill>
                <a:effectLst/>
                <a:latin typeface="+mn-lt"/>
                <a:ea typeface="+mn-ea"/>
                <a:cs typeface="+mn-cs"/>
              </a:rPr>
              <a:t>Estonie</a:t>
            </a:r>
          </a:p>
          <a:p>
            <a:r>
              <a:rPr lang="fr-FR" sz="1200" b="1" kern="1200" baseline="0" dirty="0" smtClean="0">
                <a:solidFill>
                  <a:schemeClr val="tx1"/>
                </a:solidFill>
                <a:effectLst/>
                <a:latin typeface="+mn-lt"/>
                <a:ea typeface="+mn-ea"/>
                <a:cs typeface="+mn-cs"/>
              </a:rPr>
              <a:t>Finlande</a:t>
            </a:r>
          </a:p>
          <a:p>
            <a:r>
              <a:rPr lang="fr-FR" sz="1200" b="1" kern="1200" baseline="0" dirty="0" smtClean="0">
                <a:solidFill>
                  <a:schemeClr val="tx1"/>
                </a:solidFill>
                <a:effectLst/>
                <a:latin typeface="+mn-lt"/>
                <a:ea typeface="+mn-ea"/>
                <a:cs typeface="+mn-cs"/>
              </a:rPr>
              <a:t>France</a:t>
            </a:r>
          </a:p>
          <a:p>
            <a:r>
              <a:rPr lang="fr-FR" sz="1200" b="1" kern="1200" baseline="0" dirty="0" smtClean="0">
                <a:solidFill>
                  <a:schemeClr val="tx1"/>
                </a:solidFill>
                <a:effectLst/>
                <a:latin typeface="+mn-lt"/>
                <a:ea typeface="+mn-ea"/>
                <a:cs typeface="+mn-cs"/>
              </a:rPr>
              <a:t>Grèce</a:t>
            </a:r>
          </a:p>
          <a:p>
            <a:r>
              <a:rPr lang="fr-FR" sz="1200" b="1" kern="1200" baseline="0" dirty="0" smtClean="0">
                <a:solidFill>
                  <a:schemeClr val="tx1"/>
                </a:solidFill>
                <a:effectLst/>
                <a:latin typeface="+mn-lt"/>
                <a:ea typeface="+mn-ea"/>
                <a:cs typeface="+mn-cs"/>
              </a:rPr>
              <a:t>Irlande</a:t>
            </a:r>
          </a:p>
          <a:p>
            <a:r>
              <a:rPr lang="fr-FR" sz="1200" b="1" kern="1200" baseline="0" dirty="0" smtClean="0">
                <a:solidFill>
                  <a:schemeClr val="tx1"/>
                </a:solidFill>
                <a:effectLst/>
                <a:latin typeface="+mn-lt"/>
                <a:ea typeface="+mn-ea"/>
                <a:cs typeface="+mn-cs"/>
              </a:rPr>
              <a:t>Italie</a:t>
            </a:r>
          </a:p>
          <a:p>
            <a:r>
              <a:rPr lang="fr-FR" sz="1200" b="1" kern="1200" baseline="0" dirty="0" smtClean="0">
                <a:solidFill>
                  <a:schemeClr val="tx1"/>
                </a:solidFill>
                <a:effectLst/>
                <a:latin typeface="+mn-lt"/>
                <a:ea typeface="+mn-ea"/>
                <a:cs typeface="+mn-cs"/>
              </a:rPr>
              <a:t>Lettonie</a:t>
            </a:r>
          </a:p>
          <a:p>
            <a:r>
              <a:rPr lang="fr-FR" sz="1200" b="1" kern="1200" baseline="0" dirty="0" smtClean="0">
                <a:solidFill>
                  <a:schemeClr val="tx1"/>
                </a:solidFill>
                <a:effectLst/>
                <a:latin typeface="+mn-lt"/>
                <a:ea typeface="+mn-ea"/>
                <a:cs typeface="+mn-cs"/>
              </a:rPr>
              <a:t>Lituanie</a:t>
            </a:r>
          </a:p>
          <a:p>
            <a:r>
              <a:rPr lang="fr-FR" sz="1200" b="1" kern="1200" baseline="0" dirty="0" smtClean="0">
                <a:solidFill>
                  <a:schemeClr val="tx1"/>
                </a:solidFill>
                <a:effectLst/>
                <a:latin typeface="+mn-lt"/>
                <a:ea typeface="+mn-ea"/>
                <a:cs typeface="+mn-cs"/>
              </a:rPr>
              <a:t>Luxembourg</a:t>
            </a:r>
          </a:p>
          <a:p>
            <a:r>
              <a:rPr lang="fr-FR" sz="1200" b="1" kern="1200" baseline="0" dirty="0" smtClean="0">
                <a:solidFill>
                  <a:schemeClr val="tx1"/>
                </a:solidFill>
                <a:effectLst/>
                <a:latin typeface="+mn-lt"/>
                <a:ea typeface="+mn-ea"/>
                <a:cs typeface="+mn-cs"/>
              </a:rPr>
              <a:t>Malte</a:t>
            </a:r>
          </a:p>
          <a:p>
            <a:r>
              <a:rPr lang="fr-FR" sz="1200" b="1" kern="1200" baseline="0" dirty="0" smtClean="0">
                <a:solidFill>
                  <a:schemeClr val="tx1"/>
                </a:solidFill>
                <a:effectLst/>
                <a:latin typeface="+mn-lt"/>
                <a:ea typeface="+mn-ea"/>
                <a:cs typeface="+mn-cs"/>
              </a:rPr>
              <a:t>Pays-Bas</a:t>
            </a:r>
          </a:p>
          <a:p>
            <a:r>
              <a:rPr lang="fr-FR" sz="1200" b="1" kern="1200" baseline="0" dirty="0" smtClean="0">
                <a:solidFill>
                  <a:schemeClr val="tx1"/>
                </a:solidFill>
                <a:effectLst/>
                <a:latin typeface="+mn-lt"/>
                <a:ea typeface="+mn-ea"/>
                <a:cs typeface="+mn-cs"/>
              </a:rPr>
              <a:t>Portugal</a:t>
            </a:r>
          </a:p>
          <a:p>
            <a:r>
              <a:rPr lang="fr-FR" sz="1200" b="1" kern="1200" baseline="0" dirty="0" smtClean="0">
                <a:solidFill>
                  <a:schemeClr val="tx1"/>
                </a:solidFill>
                <a:effectLst/>
                <a:latin typeface="+mn-lt"/>
                <a:ea typeface="+mn-ea"/>
                <a:cs typeface="+mn-cs"/>
              </a:rPr>
              <a:t>Slovaquie</a:t>
            </a:r>
          </a:p>
          <a:p>
            <a:r>
              <a:rPr lang="fr-FR" sz="1200" b="1" kern="1200" baseline="0" dirty="0" smtClean="0">
                <a:solidFill>
                  <a:schemeClr val="tx1"/>
                </a:solidFill>
                <a:effectLst/>
                <a:latin typeface="+mn-lt"/>
                <a:ea typeface="+mn-ea"/>
                <a:cs typeface="+mn-cs"/>
              </a:rPr>
              <a:t>Slovénie</a:t>
            </a:r>
          </a:p>
          <a:p>
            <a:endParaRPr lang="fr-FR" sz="1200" b="1" kern="1200" baseline="0" dirty="0" smtClean="0">
              <a:solidFill>
                <a:schemeClr val="tx1"/>
              </a:solidFill>
              <a:effectLst/>
              <a:latin typeface="+mn-lt"/>
              <a:ea typeface="+mn-ea"/>
              <a:cs typeface="+mn-cs"/>
            </a:endParaRPr>
          </a:p>
          <a:p>
            <a:r>
              <a:rPr lang="fr-FR" sz="1200" b="1" kern="1200" baseline="0" dirty="0" smtClean="0">
                <a:solidFill>
                  <a:schemeClr val="tx1"/>
                </a:solidFill>
                <a:effectLst/>
                <a:latin typeface="+mn-lt"/>
                <a:ea typeface="+mn-ea"/>
                <a:cs typeface="+mn-cs"/>
              </a:rPr>
              <a:t>3/Dans quelle ville française sont fabriquées les pièces françaises de monnaie? Pessac, Dunkerque, Metz, Lyon?</a:t>
            </a:r>
          </a:p>
          <a:p>
            <a:r>
              <a:rPr lang="fr-FR" sz="1200" b="1" kern="1200" baseline="0" dirty="0" smtClean="0">
                <a:solidFill>
                  <a:schemeClr val="tx1"/>
                </a:solidFill>
                <a:effectLst/>
                <a:latin typeface="+mn-lt"/>
                <a:ea typeface="+mn-ea"/>
                <a:cs typeface="+mn-cs"/>
              </a:rPr>
              <a:t>Réponse : PESSAC en gironde</a:t>
            </a:r>
          </a:p>
          <a:p>
            <a:endParaRPr lang="fr-FR" sz="1200" b="1" kern="1200" baseline="0" dirty="0" smtClean="0">
              <a:solidFill>
                <a:schemeClr val="tx1"/>
              </a:solidFill>
              <a:effectLst/>
              <a:latin typeface="+mn-lt"/>
              <a:ea typeface="+mn-ea"/>
              <a:cs typeface="+mn-cs"/>
            </a:endParaRPr>
          </a:p>
          <a:p>
            <a:r>
              <a:rPr lang="fr-FR" sz="1200" b="1" kern="1200" baseline="0" dirty="0" smtClean="0">
                <a:solidFill>
                  <a:schemeClr val="tx1"/>
                </a:solidFill>
                <a:effectLst/>
                <a:latin typeface="+mn-lt"/>
                <a:ea typeface="+mn-ea"/>
                <a:cs typeface="+mn-cs"/>
              </a:rPr>
              <a:t>4/Dans quelle ville de France est imprimée une part importante de billets en euros ? : Chamalières, Poitiers, Marseille, Lyon?</a:t>
            </a:r>
          </a:p>
          <a:p>
            <a:r>
              <a:rPr lang="fr-FR" sz="1200" b="1" kern="1200" baseline="0" dirty="0" smtClean="0">
                <a:solidFill>
                  <a:schemeClr val="tx1"/>
                </a:solidFill>
                <a:effectLst/>
                <a:latin typeface="+mn-lt"/>
                <a:ea typeface="+mn-ea"/>
                <a:cs typeface="+mn-cs"/>
              </a:rPr>
              <a:t>Réponse : CHAMALIERES  : L’outil industriel de la Banque de France a la capacité d’imprimer jusqu’à 3 milliards de billets par an, dans le respect des standards techniques, de qualité et de traçabilité les plus exigeants et plus de la moitié de la production de l’imprimerie de Chamalières est consacrée à l’impression de devises destinées à une vingtaine de pays dans le monde</a:t>
            </a:r>
          </a:p>
          <a:p>
            <a:endParaRPr lang="fr-FR" sz="1200" b="1" kern="1200" baseline="0" dirty="0" smtClean="0">
              <a:solidFill>
                <a:schemeClr val="tx1"/>
              </a:solidFill>
              <a:effectLst/>
              <a:latin typeface="+mn-lt"/>
              <a:ea typeface="+mn-ea"/>
              <a:cs typeface="+mn-cs"/>
            </a:endParaRPr>
          </a:p>
          <a:p>
            <a:r>
              <a:rPr lang="fr-FR" sz="1200" b="1" kern="1200" baseline="0" dirty="0" smtClean="0">
                <a:solidFill>
                  <a:schemeClr val="tx1"/>
                </a:solidFill>
                <a:effectLst/>
                <a:latin typeface="+mn-lt"/>
                <a:ea typeface="+mn-ea"/>
                <a:cs typeface="+mn-cs"/>
              </a:rPr>
              <a:t>5/Où se situe le siège de la Banque Central Européenne (BCE) en charge de gérer l’euro ? : Berlin, Strasbourg, Bruxelles, Francfort?</a:t>
            </a:r>
          </a:p>
          <a:p>
            <a:r>
              <a:rPr lang="fr-FR" sz="1200" b="1" kern="1200" baseline="0" dirty="0" smtClean="0">
                <a:solidFill>
                  <a:schemeClr val="tx1"/>
                </a:solidFill>
                <a:effectLst/>
                <a:latin typeface="+mn-lt"/>
                <a:ea typeface="+mn-ea"/>
                <a:cs typeface="+mn-cs"/>
              </a:rPr>
              <a:t>Réponse : FRANCFORT : s</a:t>
            </a:r>
            <a:r>
              <a:rPr lang="fr-FR" sz="1200" b="1" i="0" kern="1200" dirty="0" smtClean="0">
                <a:solidFill>
                  <a:schemeClr val="tx1"/>
                </a:solidFill>
                <a:effectLst/>
                <a:latin typeface="+mn-lt"/>
                <a:ea typeface="+mn-ea"/>
                <a:cs typeface="+mn-cs"/>
              </a:rPr>
              <a:t>a principale mission consiste à maintenir la stabilité des prix dans la zone euro, et donc à contenir l’inflation.</a:t>
            </a:r>
            <a:endParaRPr lang="fr-FR" sz="1200" b="1" kern="1200" baseline="0" dirty="0" smtClean="0">
              <a:solidFill>
                <a:schemeClr val="tx1"/>
              </a:solidFill>
              <a:effectLst/>
              <a:latin typeface="+mn-lt"/>
              <a:ea typeface="+mn-ea"/>
              <a:cs typeface="+mn-cs"/>
            </a:endParaRPr>
          </a:p>
          <a:p>
            <a:endParaRPr lang="fr-FR" sz="1200" b="1" kern="1200" baseline="0" dirty="0" smtClean="0">
              <a:solidFill>
                <a:schemeClr val="tx1"/>
              </a:solidFill>
              <a:effectLst/>
              <a:latin typeface="+mn-lt"/>
              <a:ea typeface="+mn-ea"/>
              <a:cs typeface="+mn-cs"/>
            </a:endParaRPr>
          </a:p>
          <a:p>
            <a:endParaRPr lang="fr-FR" sz="1200" b="1" kern="1200" baseline="0" dirty="0" smtClean="0">
              <a:solidFill>
                <a:schemeClr val="tx1"/>
              </a:solidFill>
              <a:effectLst/>
              <a:latin typeface="+mn-lt"/>
              <a:ea typeface="+mn-ea"/>
              <a:cs typeface="+mn-cs"/>
            </a:endParaRPr>
          </a:p>
          <a:p>
            <a:endParaRPr lang="fr-FR" sz="1200" b="1" kern="1200" dirty="0" smtClean="0">
              <a:solidFill>
                <a:schemeClr val="tx1"/>
              </a:solidFill>
              <a:effectLst/>
              <a:latin typeface="+mn-lt"/>
              <a:ea typeface="+mn-ea"/>
              <a:cs typeface="+mn-cs"/>
            </a:endParaRPr>
          </a:p>
          <a:p>
            <a:endParaRPr lang="fr-FR" sz="1200" b="1"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MINI ACTIVITE</a:t>
            </a:r>
            <a:r>
              <a:rPr lang="fr-FR" sz="1200" b="1" kern="1200" baseline="0" dirty="0" smtClean="0">
                <a:solidFill>
                  <a:schemeClr val="tx1"/>
                </a:solidFill>
                <a:effectLst/>
                <a:latin typeface="+mn-lt"/>
                <a:ea typeface="+mn-ea"/>
                <a:cs typeface="+mn-cs"/>
              </a:rPr>
              <a:t> : LES MOYENS DE PAIEMENTS :</a:t>
            </a:r>
            <a:endParaRPr lang="fr-FR" sz="1200" b="1" kern="1200" dirty="0" smtClean="0">
              <a:solidFill>
                <a:schemeClr val="tx1"/>
              </a:solidFill>
              <a:effectLst/>
              <a:latin typeface="+mn-lt"/>
              <a:ea typeface="+mn-ea"/>
              <a:cs typeface="+mn-cs"/>
            </a:endParaRPr>
          </a:p>
          <a:p>
            <a:endParaRPr lang="fr-FR" sz="1200" b="1" kern="1200" dirty="0" smtClean="0">
              <a:solidFill>
                <a:schemeClr val="tx1"/>
              </a:solidFill>
              <a:effectLst/>
              <a:latin typeface="+mn-lt"/>
              <a:ea typeface="+mn-ea"/>
              <a:cs typeface="+mn-cs"/>
            </a:endParaRPr>
          </a:p>
          <a:p>
            <a:r>
              <a:rPr lang="fr-FR" sz="1800" b="1" kern="1200" dirty="0" smtClean="0">
                <a:solidFill>
                  <a:schemeClr val="tx1"/>
                </a:solidFill>
                <a:effectLst/>
                <a:latin typeface="+mn-lt"/>
                <a:ea typeface="+mn-ea"/>
                <a:cs typeface="+mn-cs"/>
              </a:rPr>
              <a:t>Pour</a:t>
            </a:r>
            <a:r>
              <a:rPr lang="fr-FR" sz="1800" b="1" kern="1200" baseline="0" dirty="0" smtClean="0">
                <a:solidFill>
                  <a:schemeClr val="tx1"/>
                </a:solidFill>
                <a:effectLst/>
                <a:latin typeface="+mn-lt"/>
                <a:ea typeface="+mn-ea"/>
                <a:cs typeface="+mn-cs"/>
              </a:rPr>
              <a:t> réaliser les activités 1 et 2 utilisez les annexes « </a:t>
            </a:r>
            <a:r>
              <a:rPr lang="fr-FR" sz="1800" b="1" u="sng" kern="1200" baseline="0" dirty="0" smtClean="0">
                <a:solidFill>
                  <a:schemeClr val="tx1"/>
                </a:solidFill>
                <a:effectLst/>
                <a:latin typeface="+mn-lt"/>
                <a:ea typeface="+mn-ea"/>
                <a:cs typeface="+mn-cs"/>
              </a:rPr>
              <a:t>Les moyens de paiement mini </a:t>
            </a:r>
            <a:r>
              <a:rPr lang="fr-FR" sz="1800" b="1" u="sng" kern="1200" baseline="0" dirty="0" err="1" smtClean="0">
                <a:solidFill>
                  <a:schemeClr val="tx1"/>
                </a:solidFill>
                <a:effectLst/>
                <a:latin typeface="+mn-lt"/>
                <a:ea typeface="+mn-ea"/>
                <a:cs typeface="+mn-cs"/>
              </a:rPr>
              <a:t>activité_participants</a:t>
            </a:r>
            <a:r>
              <a:rPr lang="fr-FR" sz="1800" b="1" kern="1200" baseline="0" dirty="0" smtClean="0">
                <a:solidFill>
                  <a:schemeClr val="tx1"/>
                </a:solidFill>
                <a:effectLst/>
                <a:latin typeface="+mn-lt"/>
                <a:ea typeface="+mn-ea"/>
                <a:cs typeface="+mn-cs"/>
              </a:rPr>
              <a:t> » et « </a:t>
            </a:r>
            <a:r>
              <a:rPr lang="fr-FR" sz="1800" b="1" u="sng" kern="1200" baseline="0" dirty="0" smtClean="0">
                <a:solidFill>
                  <a:schemeClr val="tx1"/>
                </a:solidFill>
                <a:effectLst/>
                <a:latin typeface="+mn-lt"/>
                <a:ea typeface="+mn-ea"/>
                <a:cs typeface="+mn-cs"/>
              </a:rPr>
              <a:t>Les moyens de paiement pièces de monnaie et billets »</a:t>
            </a:r>
            <a:endParaRPr lang="fr-FR" sz="1200" b="1" kern="1200" baseline="0" dirty="0" smtClean="0">
              <a:solidFill>
                <a:schemeClr val="tx1"/>
              </a:solidFill>
              <a:effectLst/>
              <a:latin typeface="+mn-lt"/>
              <a:ea typeface="+mn-ea"/>
              <a:cs typeface="+mn-cs"/>
            </a:endParaRPr>
          </a:p>
          <a:p>
            <a:endParaRPr lang="fr-FR" sz="1200" b="1" kern="1200" dirty="0" smtClean="0">
              <a:solidFill>
                <a:schemeClr val="tx1"/>
              </a:solidFill>
              <a:effectLst/>
              <a:latin typeface="+mn-lt"/>
              <a:ea typeface="+mn-ea"/>
              <a:cs typeface="+mn-cs"/>
            </a:endParaRPr>
          </a:p>
          <a:p>
            <a:r>
              <a:rPr lang="fr-FR" sz="1200" b="1" i="1" u="sng" kern="1200" dirty="0" smtClean="0">
                <a:solidFill>
                  <a:schemeClr val="tx1"/>
                </a:solidFill>
                <a:effectLst/>
                <a:latin typeface="+mn-lt"/>
                <a:ea typeface="+mn-ea"/>
                <a:cs typeface="+mn-cs"/>
              </a:rPr>
              <a:t>Activité 1 : Dans les magasins </a:t>
            </a:r>
          </a:p>
          <a:p>
            <a:endParaRPr lang="fr-FR" sz="1200" b="1" i="1" u="sng"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Objectifs</a:t>
            </a:r>
            <a:r>
              <a:rPr lang="fr-FR" sz="1200" b="1" kern="1200" baseline="0" dirty="0" smtClean="0">
                <a:solidFill>
                  <a:schemeClr val="tx1"/>
                </a:solidFill>
                <a:effectLst/>
                <a:latin typeface="+mn-lt"/>
                <a:ea typeface="+mn-ea"/>
                <a:cs typeface="+mn-cs"/>
              </a:rPr>
              <a:t> : </a:t>
            </a:r>
            <a:r>
              <a:rPr lang="fr-FR" sz="1200" b="1" kern="1200" dirty="0" smtClean="0">
                <a:solidFill>
                  <a:schemeClr val="tx1"/>
                </a:solidFill>
                <a:effectLst/>
                <a:latin typeface="+mn-lt"/>
                <a:ea typeface="+mn-ea"/>
                <a:cs typeface="+mn-cs"/>
              </a:rPr>
              <a:t>Activité pratique servant à savoir identifier combien coûte ce qu’on achète, pouvoir réaliser une petite opération de calcul et vérifier que la monnaie a été rendue correctement.</a:t>
            </a:r>
          </a:p>
          <a:p>
            <a:endParaRPr lang="fr-FR" sz="1200" b="1" kern="1200" dirty="0" smtClean="0">
              <a:solidFill>
                <a:schemeClr val="tx1"/>
              </a:solidFill>
              <a:effectLst/>
              <a:latin typeface="+mn-lt"/>
              <a:ea typeface="+mn-ea"/>
              <a:cs typeface="+mn-cs"/>
            </a:endParaRPr>
          </a:p>
          <a:p>
            <a:r>
              <a:rPr lang="fr-FR" sz="1200" b="1" kern="1200" baseline="0" dirty="0" smtClean="0">
                <a:solidFill>
                  <a:schemeClr val="tx1"/>
                </a:solidFill>
                <a:effectLst/>
                <a:latin typeface="+mn-lt"/>
                <a:ea typeface="+mn-ea"/>
                <a:cs typeface="+mn-cs"/>
              </a:rPr>
              <a:t>Consigne :  </a:t>
            </a:r>
            <a:r>
              <a:rPr lang="fr-FR" sz="1200" b="1" kern="1200" dirty="0" smtClean="0">
                <a:solidFill>
                  <a:schemeClr val="tx1"/>
                </a:solidFill>
                <a:effectLst/>
                <a:latin typeface="+mn-lt"/>
                <a:ea typeface="+mn-ea"/>
                <a:cs typeface="+mn-cs"/>
              </a:rPr>
              <a:t>Sam décide de faire les magasins. Il va dépenser de l’argent. Aidez-le à savoir combien le vendeur va lui rendre ?</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Grâce aux documents fournis dans l’annexe « </a:t>
            </a:r>
            <a:r>
              <a:rPr lang="fr-FR" sz="1200" b="1" kern="1200" baseline="0" dirty="0" smtClean="0">
                <a:solidFill>
                  <a:schemeClr val="tx1"/>
                </a:solidFill>
                <a:effectLst/>
                <a:latin typeface="+mn-lt"/>
                <a:ea typeface="+mn-ea"/>
                <a:cs typeface="+mn-cs"/>
              </a:rPr>
              <a:t>Les moyens de paiement pièces de monnaie et billets </a:t>
            </a:r>
            <a:r>
              <a:rPr lang="fr-FR" sz="1200" b="1" kern="1200" dirty="0" smtClean="0">
                <a:solidFill>
                  <a:schemeClr val="tx1"/>
                </a:solidFill>
                <a:effectLst/>
                <a:latin typeface="+mn-lt"/>
                <a:ea typeface="+mn-ea"/>
                <a:cs typeface="+mn-cs"/>
              </a:rPr>
              <a:t>», glissez les pièces</a:t>
            </a:r>
            <a:r>
              <a:rPr lang="fr-FR" sz="1200" b="1" kern="1200" baseline="0" dirty="0" smtClean="0">
                <a:solidFill>
                  <a:schemeClr val="tx1"/>
                </a:solidFill>
                <a:effectLst/>
                <a:latin typeface="+mn-lt"/>
                <a:ea typeface="+mn-ea"/>
                <a:cs typeface="+mn-cs"/>
              </a:rPr>
              <a:t> et les billets</a:t>
            </a:r>
            <a:r>
              <a:rPr lang="fr-FR" sz="1200" b="1" kern="1200" dirty="0" smtClean="0">
                <a:solidFill>
                  <a:schemeClr val="tx1"/>
                </a:solidFill>
                <a:effectLst/>
                <a:latin typeface="+mn-lt"/>
                <a:ea typeface="+mn-ea"/>
                <a:cs typeface="+mn-cs"/>
              </a:rPr>
              <a:t> dans la dernière colonne</a:t>
            </a:r>
            <a:r>
              <a:rPr lang="fr-FR" sz="1200" b="1" kern="1200" baseline="0" dirty="0" smtClean="0">
                <a:solidFill>
                  <a:schemeClr val="tx1"/>
                </a:solidFill>
                <a:effectLst/>
                <a:latin typeface="+mn-lt"/>
                <a:ea typeface="+mn-ea"/>
                <a:cs typeface="+mn-cs"/>
              </a:rPr>
              <a:t> pour calculer le montant que doit rendre le vendeur à Sam.</a:t>
            </a:r>
            <a:endParaRPr lang="fr-FR" sz="1200" b="1" kern="1200" dirty="0" smtClean="0">
              <a:solidFill>
                <a:schemeClr val="tx1"/>
              </a:solidFill>
              <a:effectLst/>
              <a:latin typeface="+mn-lt"/>
              <a:ea typeface="+mn-ea"/>
              <a:cs typeface="+mn-cs"/>
            </a:endParaRPr>
          </a:p>
          <a:p>
            <a:endParaRPr lang="fr-FR" sz="1200" kern="1200" dirty="0" smtClean="0">
              <a:solidFill>
                <a:schemeClr val="tx1"/>
              </a:solidFill>
              <a:effectLst/>
              <a:latin typeface="+mn-lt"/>
              <a:ea typeface="+mn-ea"/>
              <a:cs typeface="+mn-cs"/>
            </a:endParaRPr>
          </a:p>
          <a:p>
            <a:endParaRPr lang="fr-FR" sz="1200" kern="1200" dirty="0" smtClean="0">
              <a:solidFill>
                <a:schemeClr val="tx1"/>
              </a:solidFill>
              <a:effectLst/>
              <a:latin typeface="+mn-lt"/>
              <a:ea typeface="+mn-ea"/>
              <a:cs typeface="+mn-cs"/>
            </a:endParaRPr>
          </a:p>
          <a:p>
            <a:endParaRPr lang="fr-FR" sz="1400" b="1"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13</a:t>
            </a:fld>
            <a:endParaRPr lang="fr-FR"/>
          </a:p>
        </p:txBody>
      </p:sp>
    </p:spTree>
    <p:extLst>
      <p:ext uri="{BB962C8B-B14F-4D97-AF65-F5344CB8AC3E}">
        <p14:creationId xmlns:p14="http://schemas.microsoft.com/office/powerpoint/2010/main" val="625374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200" kern="1200" dirty="0" smtClean="0">
              <a:solidFill>
                <a:schemeClr val="tx1"/>
              </a:solidFill>
              <a:effectLst/>
              <a:latin typeface="+mn-lt"/>
              <a:ea typeface="+mn-ea"/>
              <a:cs typeface="+mn-cs"/>
            </a:endParaRPr>
          </a:p>
          <a:p>
            <a:endParaRPr lang="fr-FR" sz="1200" kern="1200" dirty="0" smtClean="0">
              <a:solidFill>
                <a:schemeClr val="tx1"/>
              </a:solidFill>
              <a:effectLst/>
              <a:latin typeface="+mn-lt"/>
              <a:ea typeface="+mn-ea"/>
              <a:cs typeface="+mn-cs"/>
            </a:endParaRPr>
          </a:p>
          <a:p>
            <a:endParaRPr lang="fr-FR" sz="1400" b="1"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14</a:t>
            </a:fld>
            <a:endParaRPr lang="fr-FR"/>
          </a:p>
        </p:txBody>
      </p:sp>
    </p:spTree>
    <p:extLst>
      <p:ext uri="{BB962C8B-B14F-4D97-AF65-F5344CB8AC3E}">
        <p14:creationId xmlns:p14="http://schemas.microsoft.com/office/powerpoint/2010/main" val="21126116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r>
              <a:rPr kumimoji="0" lang="fr-FR" sz="2400" b="1" i="1" u="sng" strike="noStrike" kern="0" cap="none" spc="0" normalizeH="0" baseline="0" noProof="0" dirty="0" smtClean="0">
                <a:ln>
                  <a:noFill/>
                </a:ln>
                <a:solidFill>
                  <a:srgbClr val="002060"/>
                </a:solidFill>
                <a:effectLst/>
                <a:uLnTx/>
                <a:uFillTx/>
                <a:latin typeface="Arial"/>
                <a:cs typeface="Arial"/>
                <a:sym typeface="Arial"/>
              </a:rPr>
              <a:t>Activité 2 : La carte bancaire</a:t>
            </a: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endParaRPr kumimoji="0" lang="fr-FR" sz="2400" b="1" i="0" u="none" strike="noStrike" kern="0" cap="none" spc="0" normalizeH="0" baseline="0" noProof="0" dirty="0" smtClean="0">
              <a:ln>
                <a:noFill/>
              </a:ln>
              <a:solidFill>
                <a:srgbClr val="002060"/>
              </a:solidFill>
              <a:effectLst/>
              <a:uLnTx/>
              <a:uFillTx/>
              <a:latin typeface="Arial"/>
              <a:cs typeface="Arial"/>
              <a:sym typeface="Arial"/>
            </a:endParaRP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r>
              <a:rPr kumimoji="0" lang="fr-FR" sz="2400" b="1" i="0" u="none" strike="noStrike" kern="0" cap="none" spc="0" normalizeH="0" baseline="0" noProof="0" dirty="0" smtClean="0">
                <a:ln>
                  <a:noFill/>
                </a:ln>
                <a:solidFill>
                  <a:srgbClr val="002060"/>
                </a:solidFill>
                <a:effectLst/>
                <a:uLnTx/>
                <a:uFillTx/>
                <a:latin typeface="Arial"/>
                <a:cs typeface="Arial"/>
                <a:sym typeface="Arial"/>
              </a:rPr>
              <a:t>Objectifs  : Activité servant à savoir identifier les différents éléments d’une carte bancaire </a:t>
            </a: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endParaRPr kumimoji="0" lang="fr-FR" sz="2400" b="1" i="0" u="none" strike="noStrike" kern="0" cap="none" spc="0" normalizeH="0" baseline="0" noProof="0" dirty="0" smtClean="0">
              <a:ln>
                <a:noFill/>
              </a:ln>
              <a:solidFill>
                <a:srgbClr val="002060"/>
              </a:solidFill>
              <a:effectLst/>
              <a:uLnTx/>
              <a:uFillTx/>
              <a:latin typeface="Arial"/>
              <a:cs typeface="Arial"/>
              <a:sym typeface="Arial"/>
            </a:endParaRP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r>
              <a:rPr kumimoji="0" lang="fr-FR" sz="2400" b="1" i="0" u="none" strike="noStrike" kern="0" cap="none" spc="0" normalizeH="0" baseline="0" noProof="0" dirty="0" smtClean="0">
                <a:ln>
                  <a:noFill/>
                </a:ln>
                <a:solidFill>
                  <a:srgbClr val="002060"/>
                </a:solidFill>
                <a:effectLst/>
                <a:uLnTx/>
                <a:uFillTx/>
                <a:latin typeface="Arial"/>
                <a:cs typeface="Arial"/>
                <a:sym typeface="Arial"/>
              </a:rPr>
              <a:t>Consigne : Sam vient de recevoir par la banque sa première carte bancaire. Avant de l’utiliser, il voudrait en connaître les différents éléments.</a:t>
            </a: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endParaRPr kumimoji="0" lang="fr-FR" sz="2400" b="1" i="0" u="none" strike="noStrike" kern="0" cap="none" spc="0" normalizeH="0" baseline="0" noProof="0" dirty="0" smtClean="0">
              <a:ln>
                <a:noFill/>
              </a:ln>
              <a:solidFill>
                <a:srgbClr val="002060"/>
              </a:solidFill>
              <a:effectLst/>
              <a:uLnTx/>
              <a:uFillTx/>
              <a:latin typeface="Arial"/>
              <a:cs typeface="Arial"/>
              <a:sym typeface="Arial"/>
            </a:endParaRP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r>
              <a:rPr kumimoji="0" lang="fr-FR" sz="2400" b="1" i="0" u="none" strike="noStrike" kern="0" cap="none" spc="0" normalizeH="0" baseline="0" noProof="0" dirty="0" smtClean="0">
                <a:ln>
                  <a:noFill/>
                </a:ln>
                <a:solidFill>
                  <a:srgbClr val="002060"/>
                </a:solidFill>
                <a:effectLst/>
                <a:uLnTx/>
                <a:uFillTx/>
                <a:latin typeface="Arial"/>
                <a:cs typeface="Arial"/>
                <a:sym typeface="Arial"/>
              </a:rPr>
              <a:t>Grâce aux documents fournis dans l’annexe « Les moyens de paiement pièces de monnaie et billets », glissez les éléments de la carte bancaire à côté des flèches correspondantes dans la feuille </a:t>
            </a:r>
            <a:r>
              <a:rPr lang="fr-FR" sz="2400" b="1" u="sng" kern="1200" baseline="0" dirty="0" smtClean="0">
                <a:solidFill>
                  <a:schemeClr val="tx1"/>
                </a:solidFill>
                <a:effectLst/>
                <a:latin typeface="+mn-lt"/>
                <a:ea typeface="+mn-ea"/>
                <a:cs typeface="+mn-cs"/>
              </a:rPr>
              <a:t>Les moyens de paiement mini </a:t>
            </a:r>
            <a:r>
              <a:rPr lang="fr-FR" sz="2400" b="1" u="sng" kern="1200" baseline="0" dirty="0" err="1" smtClean="0">
                <a:solidFill>
                  <a:schemeClr val="tx1"/>
                </a:solidFill>
                <a:effectLst/>
                <a:latin typeface="+mn-lt"/>
                <a:ea typeface="+mn-ea"/>
                <a:cs typeface="+mn-cs"/>
              </a:rPr>
              <a:t>activité_participants</a:t>
            </a:r>
            <a:endParaRPr kumimoji="0" lang="fr-FR" sz="2400" b="1" i="0" u="none" strike="noStrike" kern="0" cap="none" spc="0" normalizeH="0" baseline="0" noProof="0" dirty="0" smtClean="0">
              <a:ln>
                <a:noFill/>
              </a:ln>
              <a:solidFill>
                <a:srgbClr val="002060"/>
              </a:solidFill>
              <a:effectLst/>
              <a:uLnTx/>
              <a:uFillTx/>
              <a:latin typeface="Arial"/>
              <a:cs typeface="Arial"/>
              <a:sym typeface="Arial"/>
            </a:endParaRP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endParaRPr kumimoji="0" lang="fr-FR" sz="2400" b="1" i="0" u="none" strike="noStrike" kern="0" cap="none" spc="0" normalizeH="0" baseline="0" noProof="0" dirty="0" smtClean="0">
              <a:ln>
                <a:noFill/>
              </a:ln>
              <a:solidFill>
                <a:srgbClr val="002060"/>
              </a:solidFill>
              <a:effectLst/>
              <a:uLnTx/>
              <a:uFillTx/>
              <a:latin typeface="Arial"/>
              <a:cs typeface="Arial"/>
              <a:sym typeface="Arial"/>
            </a:endParaRP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endParaRPr kumimoji="0" lang="fr-FR" sz="2400" b="1" i="0" u="none" strike="noStrike" kern="0" cap="none" spc="0" normalizeH="0" baseline="0" noProof="0" dirty="0" smtClean="0">
              <a:ln>
                <a:noFill/>
              </a:ln>
              <a:solidFill>
                <a:srgbClr val="002060"/>
              </a:solidFill>
              <a:effectLst/>
              <a:uLnTx/>
              <a:uFillTx/>
              <a:latin typeface="Arial"/>
              <a:cs typeface="Arial"/>
              <a:sym typeface="Arial"/>
            </a:endParaRP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r>
              <a:rPr kumimoji="0" lang="fr-FR" sz="2400" b="1" i="0" u="none" strike="noStrike" kern="0" cap="none" spc="0" normalizeH="0" baseline="0" noProof="0" dirty="0" smtClean="0">
                <a:ln>
                  <a:noFill/>
                </a:ln>
                <a:solidFill>
                  <a:srgbClr val="002060"/>
                </a:solidFill>
                <a:effectLst/>
                <a:uLnTx/>
                <a:uFillTx/>
                <a:latin typeface="Arial"/>
                <a:cs typeface="Arial"/>
                <a:sym typeface="Arial"/>
              </a:rPr>
              <a:t>Complément de l’activité numéro 2 sur la carte Bancaire</a:t>
            </a: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endParaRPr kumimoji="0" lang="fr-FR" sz="2400" b="1" i="0" u="sng" strike="noStrike" kern="0" cap="none" spc="0" normalizeH="0" baseline="0" noProof="0" dirty="0" smtClean="0">
              <a:ln>
                <a:noFill/>
              </a:ln>
              <a:solidFill>
                <a:srgbClr val="002060"/>
              </a:solidFill>
              <a:effectLst/>
              <a:uLnTx/>
              <a:uFillTx/>
              <a:latin typeface="Arial"/>
              <a:cs typeface="Arial"/>
              <a:sym typeface="Arial"/>
            </a:endParaRP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r>
              <a:rPr kumimoji="0" lang="fr-FR" sz="2400" b="1" i="0" u="sng" strike="noStrike" kern="0" cap="none" spc="0" normalizeH="0" baseline="0" noProof="0" dirty="0" smtClean="0">
                <a:ln>
                  <a:noFill/>
                </a:ln>
                <a:solidFill>
                  <a:srgbClr val="002060"/>
                </a:solidFill>
                <a:effectLst/>
                <a:uLnTx/>
                <a:uFillTx/>
                <a:latin typeface="Arial"/>
                <a:cs typeface="Arial"/>
                <a:sym typeface="Arial"/>
              </a:rPr>
              <a:t>Explication donnée par l’animateur  : </a:t>
            </a:r>
          </a:p>
          <a:p>
            <a:pPr marL="0" marR="0" lvl="0" indent="0" defTabSz="914400" eaLnBrk="1" fontAlgn="auto" latinLnBrk="0" hangingPunct="1">
              <a:lnSpc>
                <a:spcPct val="100000"/>
              </a:lnSpc>
              <a:spcBef>
                <a:spcPts val="400"/>
              </a:spcBef>
              <a:spcAft>
                <a:spcPts val="0"/>
              </a:spcAft>
              <a:buClrTx/>
              <a:buSzTx/>
              <a:buFontTx/>
              <a:buNone/>
              <a:tabLst/>
              <a:defRPr sz="2400" b="1">
                <a:solidFill>
                  <a:srgbClr val="002060"/>
                </a:solidFill>
                <a:latin typeface="Arial"/>
                <a:ea typeface="Arial"/>
                <a:cs typeface="Arial"/>
                <a:sym typeface="Arial"/>
              </a:defRPr>
            </a:pPr>
            <a:endParaRPr kumimoji="0" lang="fr-FR" sz="2400" b="1" i="0" u="sng" strike="noStrike" kern="0" cap="none" spc="0" normalizeH="0" baseline="0" noProof="0" dirty="0" smtClean="0">
              <a:ln>
                <a:noFill/>
              </a:ln>
              <a:solidFill>
                <a:srgbClr val="002060"/>
              </a:solidFill>
              <a:effectLst/>
              <a:uLnTx/>
              <a:uFillTx/>
              <a:latin typeface="Arial"/>
              <a:cs typeface="Arial"/>
              <a:sym typeface="Arial"/>
            </a:endParaRPr>
          </a:p>
          <a:p>
            <a:pPr marL="0" marR="0" lvl="0" indent="0" defTabSz="914400" eaLnBrk="1" fontAlgn="auto" latinLnBrk="0" hangingPunct="1">
              <a:lnSpc>
                <a:spcPct val="100000"/>
              </a:lnSpc>
              <a:spcBef>
                <a:spcPts val="0"/>
              </a:spcBef>
              <a:spcAft>
                <a:spcPts val="0"/>
              </a:spcAft>
              <a:buClrTx/>
              <a:buSzTx/>
              <a:buFontTx/>
              <a:buNone/>
              <a:tabLst/>
              <a:defRPr u="sng">
                <a:solidFill>
                  <a:srgbClr val="002060"/>
                </a:solidFill>
              </a:defRPr>
            </a:pPr>
            <a:r>
              <a:rPr kumimoji="0" lang="fr-FR" sz="1200" b="1" i="0" u="none" strike="noStrike" kern="0" cap="none" spc="0" normalizeH="0" baseline="0" noProof="0" dirty="0" smtClean="0">
                <a:ln>
                  <a:noFill/>
                </a:ln>
                <a:solidFill>
                  <a:srgbClr val="002060"/>
                </a:solidFill>
                <a:effectLst/>
                <a:uLnTx/>
                <a:uFillTx/>
                <a:latin typeface="Arial" panose="020B0604020202020204" pitchFamily="34" charset="0"/>
                <a:cs typeface="Calibri"/>
                <a:sym typeface="Calibri"/>
              </a:rPr>
              <a:t>Il existe plusieurs types de cartes bancaires :</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u="sng">
                <a:solidFill>
                  <a:srgbClr val="002060"/>
                </a:solidFill>
              </a:defRPr>
            </a:pPr>
            <a:r>
              <a:rPr kumimoji="0" lang="fr-FR" sz="1200" b="1" i="0" u="none" strike="noStrike" kern="0" cap="none" spc="0" normalizeH="0" baseline="0" noProof="0" dirty="0" smtClean="0">
                <a:ln>
                  <a:noFill/>
                </a:ln>
                <a:solidFill>
                  <a:srgbClr val="002060"/>
                </a:solidFill>
                <a:effectLst/>
                <a:uLnTx/>
                <a:uFillTx/>
                <a:latin typeface="Arial" panose="020B0604020202020204" pitchFamily="34" charset="0"/>
                <a:cs typeface="Calibri"/>
                <a:sym typeface="Calibri"/>
              </a:rPr>
              <a:t>la carte de retrait (carte qui ne permet que de retirer de l’argent à un distributeur de billets)</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u="sng">
                <a:solidFill>
                  <a:srgbClr val="002060"/>
                </a:solidFill>
              </a:defRPr>
            </a:pPr>
            <a:r>
              <a:rPr kumimoji="0" lang="fr-FR" sz="1200" b="1" i="0" u="none" strike="noStrike" kern="0" cap="none" spc="0" normalizeH="0" baseline="0" noProof="0" dirty="0" smtClean="0">
                <a:ln>
                  <a:noFill/>
                </a:ln>
                <a:solidFill>
                  <a:srgbClr val="002060"/>
                </a:solidFill>
                <a:effectLst/>
                <a:uLnTx/>
                <a:uFillTx/>
                <a:latin typeface="Arial" panose="020B0604020202020204" pitchFamily="34" charset="0"/>
                <a:cs typeface="Calibri"/>
                <a:sym typeface="Calibri"/>
              </a:rPr>
              <a:t>la carte de débit (débit immédiat : la dépense est immédiatement débitée sur le compte). Certaines de ces cartes peuvent être à autorisation systématique, c’est-à-dire que le solde du compte est vérifié à chaque achat</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u="sng">
                <a:solidFill>
                  <a:srgbClr val="002060"/>
                </a:solidFill>
              </a:defRPr>
            </a:pPr>
            <a:r>
              <a:rPr kumimoji="0" lang="fr-FR" sz="1200" b="1" i="0" u="none" strike="noStrike" kern="0" cap="none" spc="0" normalizeH="0" baseline="0" noProof="0" dirty="0" smtClean="0">
                <a:ln>
                  <a:noFill/>
                </a:ln>
                <a:solidFill>
                  <a:srgbClr val="002060"/>
                </a:solidFill>
                <a:effectLst/>
                <a:uLnTx/>
                <a:uFillTx/>
                <a:latin typeface="Arial" panose="020B0604020202020204" pitchFamily="34" charset="0"/>
                <a:cs typeface="Calibri"/>
                <a:sym typeface="Calibri"/>
              </a:rPr>
              <a:t>la carte de crédit (débit différé : les dépenses sont regroupées et débitées en une seule fois à la fin du mois)</a:t>
            </a:r>
            <a:endParaRPr kumimoji="0" lang="en-US" sz="1200" b="1" i="0" u="none" strike="noStrike" kern="0" cap="none" spc="0" normalizeH="0" baseline="0" noProof="1" smtClean="0">
              <a:ln>
                <a:noFill/>
              </a:ln>
              <a:solidFill>
                <a:srgbClr val="002060"/>
              </a:solidFill>
              <a:effectLst/>
              <a:uLnTx/>
              <a:uFillTx/>
              <a:latin typeface="Arial" panose="020B0604020202020204" pitchFamily="34" charset="0"/>
              <a:cs typeface="Calibri"/>
              <a:sym typeface="Calibri"/>
            </a:endParaRPr>
          </a:p>
          <a:p>
            <a:pPr marL="0" marR="0" lvl="0" indent="0" defTabSz="914400" eaLnBrk="1" fontAlgn="auto" latinLnBrk="0" hangingPunct="1">
              <a:lnSpc>
                <a:spcPct val="100000"/>
              </a:lnSpc>
              <a:spcBef>
                <a:spcPts val="0"/>
              </a:spcBef>
              <a:spcAft>
                <a:spcPts val="0"/>
              </a:spcAft>
              <a:buClrTx/>
              <a:buSzTx/>
              <a:buFontTx/>
              <a:buNone/>
              <a:tabLst/>
              <a:defRPr u="sng">
                <a:solidFill>
                  <a:srgbClr val="002060"/>
                </a:solidFill>
              </a:defRPr>
            </a:pPr>
            <a:endParaRPr kumimoji="0" lang="en-US" sz="1200" b="1" i="0" u="none" strike="noStrike" kern="0" cap="none" spc="0" normalizeH="0" baseline="0" noProof="1" smtClean="0">
              <a:ln>
                <a:noFill/>
              </a:ln>
              <a:solidFill>
                <a:srgbClr val="002060"/>
              </a:solidFill>
              <a:effectLst/>
              <a:uLnTx/>
              <a:uFillTx/>
              <a:latin typeface="Arial" panose="020B0604020202020204" pitchFamily="34" charset="0"/>
              <a:cs typeface="Calibri"/>
              <a:sym typeface="Calibri"/>
            </a:endParaRPr>
          </a:p>
          <a:p>
            <a:pPr marL="0" marR="0" lvl="0" indent="0" defTabSz="914400" eaLnBrk="1" fontAlgn="auto" latinLnBrk="0" hangingPunct="1">
              <a:lnSpc>
                <a:spcPct val="100000"/>
              </a:lnSpc>
              <a:spcBef>
                <a:spcPts val="0"/>
              </a:spcBef>
              <a:spcAft>
                <a:spcPts val="0"/>
              </a:spcAft>
              <a:buClrTx/>
              <a:buSzTx/>
              <a:buFontTx/>
              <a:buNone/>
              <a:tabLst/>
              <a:defRPr u="sng">
                <a:solidFill>
                  <a:srgbClr val="002060"/>
                </a:solidFill>
              </a:defRPr>
            </a:pPr>
            <a:r>
              <a:rPr kumimoji="0" lang="en-US" sz="1200" b="1" i="0" u="none" strike="noStrike" kern="0" cap="none" spc="0" normalizeH="0" baseline="0" noProof="1" smtClean="0">
                <a:ln>
                  <a:noFill/>
                </a:ln>
                <a:solidFill>
                  <a:srgbClr val="002060"/>
                </a:solidFill>
                <a:effectLst/>
                <a:uLnTx/>
                <a:uFillTx/>
                <a:latin typeface="Arial" panose="020B0604020202020204" pitchFamily="34" charset="0"/>
                <a:cs typeface="Calibri"/>
                <a:sym typeface="Calibri"/>
              </a:rPr>
              <a:t>À noter que certaines banques proposent une carte bancaire gratuite et d’autres non ou les intègrent dans des packs de services bancaires payants. </a:t>
            </a:r>
          </a:p>
          <a:p>
            <a:pPr marL="0" marR="0" lvl="0" indent="0" defTabSz="914400" eaLnBrk="1" fontAlgn="auto" latinLnBrk="0" hangingPunct="1">
              <a:lnSpc>
                <a:spcPct val="100000"/>
              </a:lnSpc>
              <a:spcBef>
                <a:spcPts val="0"/>
              </a:spcBef>
              <a:spcAft>
                <a:spcPts val="0"/>
              </a:spcAft>
              <a:buClrTx/>
              <a:buSzTx/>
              <a:buFontTx/>
              <a:buNone/>
              <a:tabLst/>
              <a:defRPr u="sng">
                <a:solidFill>
                  <a:srgbClr val="002060"/>
                </a:solidFill>
              </a:defRPr>
            </a:pPr>
            <a:endParaRPr kumimoji="0" lang="en-US" sz="1200" b="1" i="0" u="none" strike="noStrike" kern="0" cap="none" spc="0" normalizeH="0" baseline="0" noProof="1" smtClean="0">
              <a:ln>
                <a:noFill/>
              </a:ln>
              <a:solidFill>
                <a:srgbClr val="002060"/>
              </a:solidFill>
              <a:effectLst/>
              <a:uLnTx/>
              <a:uFillTx/>
              <a:latin typeface="Arial" panose="020B0604020202020204" pitchFamily="34" charset="0"/>
              <a:cs typeface="Calibri"/>
              <a:sym typeface="Calibri"/>
            </a:endParaRPr>
          </a:p>
          <a:p>
            <a:pPr marL="0" marR="0" lvl="0" indent="0" defTabSz="914400" eaLnBrk="1" fontAlgn="auto" latinLnBrk="0" hangingPunct="1">
              <a:lnSpc>
                <a:spcPct val="100000"/>
              </a:lnSpc>
              <a:spcBef>
                <a:spcPts val="400"/>
              </a:spcBef>
              <a:spcAft>
                <a:spcPts val="0"/>
              </a:spcAft>
              <a:buClrTx/>
              <a:buSzTx/>
              <a:buFontTx/>
              <a:buNone/>
              <a:tabLst/>
              <a:defRPr/>
            </a:pPr>
            <a:r>
              <a:rPr kumimoji="0" lang="fr-FR" sz="1200" b="1" i="0" u="none" strike="noStrike" kern="0" cap="none" spc="0" normalizeH="0" baseline="0" noProof="0" dirty="0" smtClean="0">
                <a:ln>
                  <a:noFill/>
                </a:ln>
                <a:solidFill>
                  <a:sysClr val="windowText" lastClr="000000"/>
                </a:solidFill>
                <a:effectLst/>
                <a:uLnTx/>
                <a:uFillTx/>
                <a:latin typeface="Arial" panose="020B0604020202020204" pitchFamily="34" charset="0"/>
                <a:cs typeface="Calibri"/>
                <a:sym typeface="Calibri"/>
              </a:rPr>
              <a:t>Comment bien utiliser sa carte ?</a:t>
            </a:r>
          </a:p>
          <a:p>
            <a:pPr marL="171450" marR="0" lvl="0" indent="-171450" defTabSz="914400" eaLnBrk="1" fontAlgn="auto" latinLnBrk="0" hangingPunct="1">
              <a:lnSpc>
                <a:spcPct val="100000"/>
              </a:lnSpc>
              <a:spcBef>
                <a:spcPts val="400"/>
              </a:spcBef>
              <a:spcAft>
                <a:spcPts val="0"/>
              </a:spcAft>
              <a:buClrTx/>
              <a:buSzTx/>
              <a:buFont typeface="Arial" panose="020B0604020202020204" pitchFamily="34" charset="0"/>
              <a:buChar char="•"/>
              <a:tabLst/>
              <a:defRPr/>
            </a:pPr>
            <a:r>
              <a:rPr kumimoji="0" lang="fr-FR" sz="1200" b="1" i="0" u="none" strike="noStrike" kern="0" cap="none" spc="0" normalizeH="0" baseline="0" noProof="0" dirty="0" smtClean="0">
                <a:ln>
                  <a:noFill/>
                </a:ln>
                <a:solidFill>
                  <a:srgbClr val="213B76"/>
                </a:solidFill>
                <a:effectLst/>
                <a:uLnTx/>
                <a:uFillTx/>
                <a:latin typeface="Arial" panose="020B0604020202020204" pitchFamily="34" charset="0"/>
                <a:cs typeface="Calibri"/>
                <a:sym typeface="Calibri"/>
              </a:rPr>
              <a:t>Dès réception de sa carte, apposer sa signature au dos. </a:t>
            </a:r>
          </a:p>
          <a:p>
            <a:pPr marL="171450" marR="0" lvl="0" indent="-171450" defTabSz="914400" eaLnBrk="1" fontAlgn="auto" latinLnBrk="0" hangingPunct="1">
              <a:lnSpc>
                <a:spcPct val="100000"/>
              </a:lnSpc>
              <a:spcBef>
                <a:spcPts val="400"/>
              </a:spcBef>
              <a:spcAft>
                <a:spcPts val="0"/>
              </a:spcAft>
              <a:buClrTx/>
              <a:buSzTx/>
              <a:buFont typeface="Arial" panose="020B0604020202020204" pitchFamily="34" charset="0"/>
              <a:buChar char="•"/>
              <a:tabLst/>
              <a:defRPr/>
            </a:pPr>
            <a:r>
              <a:rPr kumimoji="0" lang="fr-FR" sz="1200" b="1" i="0" u="none" strike="noStrike" kern="0" cap="none" spc="0" normalizeH="0" baseline="0" noProof="0" dirty="0" smtClean="0">
                <a:ln>
                  <a:noFill/>
                </a:ln>
                <a:solidFill>
                  <a:srgbClr val="213B76"/>
                </a:solidFill>
                <a:effectLst/>
                <a:uLnTx/>
                <a:uFillTx/>
                <a:latin typeface="Arial" panose="020B0604020202020204" pitchFamily="34" charset="0"/>
                <a:cs typeface="Calibri"/>
                <a:sym typeface="Calibri"/>
              </a:rPr>
              <a:t>Ne jamais conserver son code avec sa carte.</a:t>
            </a:r>
          </a:p>
          <a:p>
            <a:pPr marL="171450" marR="0" lvl="0" indent="-171450" defTabSz="914400" eaLnBrk="1" fontAlgn="auto" latinLnBrk="0" hangingPunct="1">
              <a:lnSpc>
                <a:spcPct val="100000"/>
              </a:lnSpc>
              <a:spcBef>
                <a:spcPts val="400"/>
              </a:spcBef>
              <a:spcAft>
                <a:spcPts val="0"/>
              </a:spcAft>
              <a:buClrTx/>
              <a:buSzTx/>
              <a:buFont typeface="Arial" panose="020B0604020202020204" pitchFamily="34" charset="0"/>
              <a:buChar char="•"/>
              <a:tabLst/>
              <a:defRPr/>
            </a:pPr>
            <a:r>
              <a:rPr kumimoji="0" lang="fr-FR" sz="1200" b="1" i="0" u="none" strike="noStrike" kern="0" cap="none" spc="0" normalizeH="0" baseline="0" noProof="0" dirty="0" smtClean="0">
                <a:ln>
                  <a:noFill/>
                </a:ln>
                <a:solidFill>
                  <a:srgbClr val="213B76"/>
                </a:solidFill>
                <a:effectLst/>
                <a:uLnTx/>
                <a:uFillTx/>
                <a:latin typeface="Arial" panose="020B0604020202020204" pitchFamily="34" charset="0"/>
                <a:cs typeface="Arial" panose="020B0604020202020204" pitchFamily="34" charset="0"/>
                <a:sym typeface="Calibri"/>
              </a:rPr>
              <a:t>Lors d’un achat, vérifier le montant de la transaction qui s’affiche.</a:t>
            </a:r>
          </a:p>
          <a:p>
            <a:pPr marL="171450" marR="0" lvl="0" indent="-171450" defTabSz="914400" eaLnBrk="1" fontAlgn="auto" latinLnBrk="0" hangingPunct="1">
              <a:lnSpc>
                <a:spcPct val="100000"/>
              </a:lnSpc>
              <a:spcBef>
                <a:spcPts val="400"/>
              </a:spcBef>
              <a:spcAft>
                <a:spcPts val="0"/>
              </a:spcAft>
              <a:buClrTx/>
              <a:buSzTx/>
              <a:buFont typeface="Arial" panose="020B0604020202020204" pitchFamily="34" charset="0"/>
              <a:buChar char="•"/>
              <a:tabLst/>
              <a:defRPr/>
            </a:pPr>
            <a:r>
              <a:rPr kumimoji="0" lang="fr-FR" sz="1200" b="1" i="0" u="none" strike="noStrike" kern="0" cap="none" spc="0" normalizeH="0" baseline="0" noProof="0" dirty="0" smtClean="0">
                <a:ln>
                  <a:noFill/>
                </a:ln>
                <a:solidFill>
                  <a:srgbClr val="213B76"/>
                </a:solidFill>
                <a:effectLst/>
                <a:uLnTx/>
                <a:uFillTx/>
                <a:latin typeface="Arial" panose="020B0604020202020204" pitchFamily="34" charset="0"/>
                <a:cs typeface="Calibri"/>
                <a:sym typeface="Calibri"/>
              </a:rPr>
              <a:t>Conserver ses tickets de carte bancaire (papier ou numérique) </a:t>
            </a:r>
            <a:r>
              <a:rPr kumimoji="0" lang="fr-FR" sz="1200" b="1" i="0" u="none" strike="noStrike" kern="0" cap="none" spc="0" normalizeH="0" baseline="0" noProof="0" dirty="0" smtClean="0">
                <a:ln>
                  <a:noFill/>
                </a:ln>
                <a:solidFill>
                  <a:sysClr val="windowText" lastClr="000000"/>
                </a:solidFill>
                <a:effectLst/>
                <a:uLnTx/>
                <a:uFillTx/>
                <a:latin typeface="Arial" panose="020B0604020202020204" pitchFamily="34" charset="0"/>
                <a:cs typeface="Calibri"/>
                <a:sym typeface="Calibri"/>
              </a:rPr>
              <a:t>jusqu’à réception de son relevé de compte pour vérifier que les montants correspondent et qu’il n’y a pas eu de paiement frauduleux prélevés sur le compte</a:t>
            </a:r>
            <a:r>
              <a:rPr kumimoji="0" lang="fr-FR" sz="1200" b="1" i="0" u="none" strike="noStrike" kern="0" cap="none" spc="0" normalizeH="0" baseline="0" noProof="0" dirty="0" smtClean="0">
                <a:ln>
                  <a:noFill/>
                </a:ln>
                <a:solidFill>
                  <a:srgbClr val="213B76"/>
                </a:solidFill>
                <a:effectLst/>
                <a:uLnTx/>
                <a:uFillTx/>
                <a:latin typeface="Arial" panose="020B0604020202020204" pitchFamily="34" charset="0"/>
                <a:cs typeface="Calibri"/>
                <a:sym typeface="Calibri"/>
              </a:rPr>
              <a:t>.</a:t>
            </a:r>
          </a:p>
          <a:p>
            <a:pPr marL="171450" marR="0" lvl="0" indent="-171450" defTabSz="914400" eaLnBrk="1" fontAlgn="auto" latinLnBrk="0" hangingPunct="1">
              <a:lnSpc>
                <a:spcPct val="100000"/>
              </a:lnSpc>
              <a:spcBef>
                <a:spcPts val="400"/>
              </a:spcBef>
              <a:spcAft>
                <a:spcPts val="0"/>
              </a:spcAft>
              <a:buClrTx/>
              <a:buSzTx/>
              <a:buFont typeface="Arial" panose="020B0604020202020204" pitchFamily="34" charset="0"/>
              <a:buChar char="•"/>
              <a:tabLst/>
              <a:defRPr/>
            </a:pPr>
            <a:r>
              <a:rPr kumimoji="0" lang="fr-FR" sz="1200" b="1" i="0" u="sng" strike="noStrike" kern="0" cap="none" spc="0" normalizeH="0" baseline="0" noProof="0" dirty="0" smtClean="0">
                <a:ln>
                  <a:noFill/>
                </a:ln>
                <a:solidFill>
                  <a:srgbClr val="213B76"/>
                </a:solidFill>
                <a:effectLst/>
                <a:uLnTx/>
                <a:uFillTx/>
                <a:latin typeface="Arial" panose="020B0604020202020204" pitchFamily="34" charset="0"/>
                <a:cs typeface="Calibri"/>
                <a:sym typeface="Calibri"/>
              </a:rPr>
              <a:t>Faire opposition rapidement en cas de perte ou de vol.</a:t>
            </a:r>
          </a:p>
          <a:p>
            <a:pPr marL="0" marR="0" lvl="0" indent="0" defTabSz="914400" eaLnBrk="1" fontAlgn="auto" latinLnBrk="0" hangingPunct="1">
              <a:lnSpc>
                <a:spcPct val="100000"/>
              </a:lnSpc>
              <a:spcBef>
                <a:spcPts val="0"/>
              </a:spcBef>
              <a:spcAft>
                <a:spcPts val="0"/>
              </a:spcAft>
              <a:buClrTx/>
              <a:buSzTx/>
              <a:buFontTx/>
              <a:buNone/>
              <a:tabLst/>
              <a:defRPr u="sng">
                <a:solidFill>
                  <a:srgbClr val="002060"/>
                </a:solidFill>
              </a:defRPr>
            </a:pPr>
            <a:endParaRPr kumimoji="0" lang="en-US" sz="1200" b="1" i="0" u="none" strike="noStrike" kern="0" cap="none" spc="0" normalizeH="0" baseline="0" noProof="1" smtClean="0">
              <a:ln>
                <a:noFill/>
              </a:ln>
              <a:solidFill>
                <a:srgbClr val="002060"/>
              </a:solidFill>
              <a:effectLst/>
              <a:uLnTx/>
              <a:uFillTx/>
              <a:latin typeface="Arial" panose="020B0604020202020204" pitchFamily="34" charset="0"/>
              <a:cs typeface="Calibri"/>
              <a:sym typeface="Calibri"/>
            </a:endParaRPr>
          </a:p>
          <a:p>
            <a:pPr marL="0" marR="0" lvl="0" indent="0" defTabSz="914400" eaLnBrk="1" fontAlgn="auto" latinLnBrk="0" hangingPunct="1">
              <a:lnSpc>
                <a:spcPct val="100000"/>
              </a:lnSpc>
              <a:spcBef>
                <a:spcPts val="0"/>
              </a:spcBef>
              <a:spcAft>
                <a:spcPts val="0"/>
              </a:spcAft>
              <a:buClrTx/>
              <a:buSzTx/>
              <a:buFontTx/>
              <a:buNone/>
              <a:tabLst/>
              <a:defRPr u="sng">
                <a:solidFill>
                  <a:srgbClr val="002060"/>
                </a:solidFill>
              </a:defRPr>
            </a:pPr>
            <a:r>
              <a:rPr kumimoji="0" lang="en-US" sz="1200" b="1" i="0" u="sng" strike="noStrike" kern="0" cap="none" spc="0" normalizeH="0" baseline="0" noProof="1" smtClean="0">
                <a:ln>
                  <a:noFill/>
                </a:ln>
                <a:solidFill>
                  <a:srgbClr val="002060"/>
                </a:solidFill>
                <a:effectLst/>
                <a:uLnTx/>
                <a:uFillTx/>
                <a:latin typeface="Arial" panose="020B0604020202020204" pitchFamily="34" charset="0"/>
                <a:cs typeface="Calibri"/>
                <a:sym typeface="Calibri"/>
              </a:rPr>
              <a:t>À  savoir : </a:t>
            </a:r>
          </a:p>
          <a:p>
            <a:pPr marL="0" marR="0" lvl="0" indent="0" defTabSz="914400" eaLnBrk="1" fontAlgn="auto" latinLnBrk="0" hangingPunct="1">
              <a:lnSpc>
                <a:spcPct val="100000"/>
              </a:lnSpc>
              <a:spcBef>
                <a:spcPts val="400"/>
              </a:spcBef>
              <a:spcAft>
                <a:spcPts val="0"/>
              </a:spcAft>
              <a:buClrTx/>
              <a:buSzTx/>
              <a:buFontTx/>
              <a:buNone/>
              <a:tabLst/>
              <a:defRPr/>
            </a:pPr>
            <a:endParaRPr kumimoji="0" lang="fr-FR" sz="1200" b="1" i="0" u="none" strike="noStrike" kern="0" cap="none" spc="0" normalizeH="0" baseline="0" noProof="0" dirty="0" smtClean="0">
              <a:ln>
                <a:noFill/>
              </a:ln>
              <a:solidFill>
                <a:sysClr val="windowText" lastClr="000000"/>
              </a:solidFill>
              <a:effectLst/>
              <a:uLnTx/>
              <a:uFillTx/>
              <a:latin typeface="Arial" panose="020B0604020202020204" pitchFamily="34" charset="0"/>
              <a:cs typeface="Calibri"/>
              <a:sym typeface="Calibri"/>
            </a:endParaRPr>
          </a:p>
          <a:p>
            <a:pPr marL="0" marR="0" lvl="0" indent="0" algn="just" defTabSz="914400" eaLnBrk="1" fontAlgn="auto" latinLnBrk="0" hangingPunct="1">
              <a:lnSpc>
                <a:spcPct val="100000"/>
              </a:lnSpc>
              <a:spcBef>
                <a:spcPts val="400"/>
              </a:spcBef>
              <a:spcAft>
                <a:spcPts val="0"/>
              </a:spcAft>
              <a:buClrTx/>
              <a:buSzTx/>
              <a:buFontTx/>
              <a:buNone/>
              <a:tabLst/>
              <a:defRPr/>
            </a:pPr>
            <a:r>
              <a:rPr kumimoji="0" lang="fr-FR" altLang="fr-FR" sz="1200" b="1" i="0" u="none" strike="noStrike" kern="0" cap="none" spc="0" normalizeH="0" baseline="0" noProof="0" dirty="0" smtClean="0">
                <a:ln>
                  <a:noFill/>
                </a:ln>
                <a:solidFill>
                  <a:sysClr val="windowText" lastClr="000000"/>
                </a:solidFill>
                <a:effectLst/>
                <a:uLnTx/>
                <a:uFillTx/>
                <a:latin typeface="Times" panose="02020603050405020304" pitchFamily="18" charset="0"/>
                <a:cs typeface="Calibri"/>
                <a:sym typeface="Calibri"/>
              </a:rPr>
              <a:t>En cas de vol ou de perte de sa carte bancaire, il faut faire opposition en appelant soit un numéro interbancaire disponible 7j/7, 24h/24, soit le numéro fourni par sa banque lors de la souscription de la carte, ou bien encore le numéro figurant sur les distributeurs de billets. Il est également possible de faire opposition sur l’application de la banque.</a:t>
            </a:r>
          </a:p>
          <a:p>
            <a:pPr marL="0" marR="0" lvl="0" indent="0" algn="just" defTabSz="914400" eaLnBrk="1" fontAlgn="auto" latinLnBrk="0" hangingPunct="1">
              <a:lnSpc>
                <a:spcPct val="100000"/>
              </a:lnSpc>
              <a:spcBef>
                <a:spcPts val="400"/>
              </a:spcBef>
              <a:spcAft>
                <a:spcPts val="0"/>
              </a:spcAft>
              <a:buClrTx/>
              <a:buSzTx/>
              <a:buFontTx/>
              <a:buNone/>
              <a:tabLst/>
              <a:defRPr/>
            </a:pPr>
            <a:r>
              <a:rPr kumimoji="0" lang="fr-FR" altLang="fr-FR" sz="1200" b="1" i="0" u="none" strike="noStrike" kern="0" cap="none" spc="0" normalizeH="0" baseline="0" noProof="0" dirty="0" smtClean="0">
                <a:ln>
                  <a:noFill/>
                </a:ln>
                <a:solidFill>
                  <a:sysClr val="windowText" lastClr="000000"/>
                </a:solidFill>
                <a:effectLst/>
                <a:uLnTx/>
                <a:uFillTx/>
                <a:latin typeface="Times" panose="02020603050405020304" pitchFamily="18" charset="0"/>
                <a:cs typeface="Calibri"/>
                <a:sym typeface="Calibri"/>
              </a:rPr>
              <a:t>À partir de l’opposition, la banque va rendre la carte et ses données inutilisables.</a:t>
            </a:r>
          </a:p>
          <a:p>
            <a:pPr marL="0" marR="0" lvl="0" indent="0" defTabSz="914400" eaLnBrk="1" fontAlgn="auto" latinLnBrk="0" hangingPunct="1">
              <a:lnSpc>
                <a:spcPct val="100000"/>
              </a:lnSpc>
              <a:spcBef>
                <a:spcPts val="400"/>
              </a:spcBef>
              <a:spcAft>
                <a:spcPts val="0"/>
              </a:spcAft>
              <a:buClrTx/>
              <a:buSzTx/>
              <a:buFontTx/>
              <a:buNone/>
              <a:tabLst/>
              <a:defRPr/>
            </a:pPr>
            <a:r>
              <a:rPr kumimoji="0" lang="fr-FR" sz="1200" b="1" i="0" u="none" strike="noStrike" kern="0" cap="none" spc="0" normalizeH="0" baseline="0" noProof="0" dirty="0" smtClean="0">
                <a:ln>
                  <a:noFill/>
                </a:ln>
                <a:solidFill>
                  <a:sysClr val="windowText" lastClr="000000"/>
                </a:solidFill>
                <a:effectLst/>
                <a:uLnTx/>
                <a:uFillTx/>
                <a:latin typeface="Arial" panose="020B0604020202020204" pitchFamily="34" charset="0"/>
                <a:cs typeface="Calibri"/>
                <a:sym typeface="Calibri"/>
              </a:rPr>
              <a:t>Toutes les opérations faites avant l’opposition sont à la charge du titulaire de la carte s'il a fait preuve de négligence grave notamment en ne conservant pas en sécurité son code confidentiel ou s’il a agi de façon frauduleuse en faisant par exemple une fausse déclaration de perte ou de vol.</a:t>
            </a:r>
          </a:p>
          <a:p>
            <a:pPr marL="0" marR="0" lvl="0" indent="0" defTabSz="914400" eaLnBrk="1" fontAlgn="auto" latinLnBrk="0" hangingPunct="1">
              <a:lnSpc>
                <a:spcPct val="100000"/>
              </a:lnSpc>
              <a:spcBef>
                <a:spcPts val="400"/>
              </a:spcBef>
              <a:spcAft>
                <a:spcPts val="0"/>
              </a:spcAft>
              <a:buClrTx/>
              <a:buSzTx/>
              <a:buFontTx/>
              <a:buNone/>
              <a:tabLst/>
              <a:defRPr/>
            </a:pPr>
            <a:r>
              <a:rPr kumimoji="0" lang="fr-FR" sz="1200" b="1" i="0" u="none" strike="noStrike" kern="0" cap="none" spc="0" normalizeH="0" baseline="0" noProof="0" dirty="0" smtClean="0">
                <a:ln>
                  <a:noFill/>
                </a:ln>
                <a:solidFill>
                  <a:sysClr val="windowText" lastClr="000000"/>
                </a:solidFill>
                <a:effectLst/>
                <a:uLnTx/>
                <a:uFillTx/>
                <a:latin typeface="Arial" panose="020B0604020202020204" pitchFamily="34" charset="0"/>
                <a:cs typeface="Calibri"/>
                <a:sym typeface="Calibri"/>
              </a:rPr>
              <a:t>En revanche, toutes les opérations seront prises en charge par la banque si le code confidentiel n'a pas été utilisé, si la carte a été contrefaite ou détournée, et bien sûr pour les opérations faites après l'enregistrement de l'opposition.</a:t>
            </a:r>
          </a:p>
          <a:p>
            <a:endParaRPr lang="fr-FR" sz="1400" b="1"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15</a:t>
            </a:fld>
            <a:endParaRPr lang="fr-FR"/>
          </a:p>
        </p:txBody>
      </p:sp>
    </p:spTree>
    <p:extLst>
      <p:ext uri="{BB962C8B-B14F-4D97-AF65-F5344CB8AC3E}">
        <p14:creationId xmlns:p14="http://schemas.microsoft.com/office/powerpoint/2010/main" val="28482544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buFont typeface="Wingdings" panose="05000000000000000000" pitchFamily="2" charset="2"/>
              <a:buNone/>
            </a:pPr>
            <a:r>
              <a:rPr lang="fr-FR" sz="1200" b="1" u="sng" dirty="0" smtClean="0">
                <a:solidFill>
                  <a:srgbClr val="0070C0"/>
                </a:solidFill>
              </a:rPr>
              <a:t>Séquence visionnage suivie d’une discussion</a:t>
            </a:r>
          </a:p>
          <a:p>
            <a:pPr marL="0" indent="0" algn="l">
              <a:buFont typeface="Wingdings" panose="05000000000000000000" pitchFamily="2" charset="2"/>
              <a:buNone/>
            </a:pPr>
            <a:r>
              <a:rPr lang="fr-FR" sz="1200" b="1" dirty="0" smtClean="0">
                <a:solidFill>
                  <a:srgbClr val="0070C0"/>
                </a:solidFill>
              </a:rPr>
              <a:t>Cliquer sur l’image ou </a:t>
            </a:r>
            <a:r>
              <a:rPr lang="fr-FR" sz="1200" b="1" baseline="0" dirty="0" smtClean="0">
                <a:solidFill>
                  <a:srgbClr val="0070C0"/>
                </a:solidFill>
              </a:rPr>
              <a:t>aller directement sur YouTube : </a:t>
            </a:r>
            <a:r>
              <a:rPr lang="fr-FR" dirty="0" smtClean="0">
                <a:hlinkClick r:id="rId3"/>
              </a:rPr>
              <a:t>Arnaques : comment les reconnaître ? | Banque de France – YouTube</a:t>
            </a:r>
            <a:r>
              <a:rPr lang="fr-FR" dirty="0" smtClean="0"/>
              <a:t> https://www.youtube.com/watch?v=pluU4cSJdbE&amp;list=PL0usNGW1865zTyU1xiDkdfxFH60uPvxkk&amp;index=2</a:t>
            </a:r>
          </a:p>
          <a:p>
            <a:pPr marL="0" indent="0" algn="l">
              <a:buFont typeface="Wingdings" panose="05000000000000000000" pitchFamily="2" charset="2"/>
              <a:buNone/>
            </a:pPr>
            <a:endParaRPr lang="fr-FR" sz="1200" b="1" dirty="0" smtClean="0">
              <a:solidFill>
                <a:srgbClr val="0070C0"/>
              </a:solidFill>
            </a:endParaRPr>
          </a:p>
          <a:p>
            <a:pPr marL="0" indent="0" algn="l">
              <a:buFont typeface="Wingdings" panose="05000000000000000000" pitchFamily="2" charset="2"/>
              <a:buNone/>
            </a:pPr>
            <a:r>
              <a:rPr lang="fr-FR" sz="1200" b="0" dirty="0" smtClean="0">
                <a:solidFill>
                  <a:srgbClr val="0070C0"/>
                </a:solidFill>
              </a:rPr>
              <a:t>(Vous</a:t>
            </a:r>
            <a:r>
              <a:rPr lang="fr-FR" sz="1200" b="0" baseline="0" dirty="0" smtClean="0">
                <a:solidFill>
                  <a:srgbClr val="0070C0"/>
                </a:solidFill>
              </a:rPr>
              <a:t> avez la possibilité de télécharger la vidéo via le </a:t>
            </a:r>
            <a:r>
              <a:rPr lang="fr-FR" sz="1200" b="0" baseline="0" dirty="0" err="1" smtClean="0">
                <a:solidFill>
                  <a:srgbClr val="0070C0"/>
                </a:solidFill>
              </a:rPr>
              <a:t>publi</a:t>
            </a:r>
            <a:r>
              <a:rPr lang="fr-FR" sz="1200" b="0" baseline="0" dirty="0" smtClean="0">
                <a:solidFill>
                  <a:srgbClr val="0070C0"/>
                </a:solidFill>
              </a:rPr>
              <a:t>  : \\intra\partages\UA1446_Publi\Entree_Sortie\00-Videos-EDUCFI\02-Videos-BDF </a:t>
            </a:r>
            <a:r>
              <a:rPr lang="fr-FR" sz="1200" b="0" baseline="0" dirty="0" smtClean="0">
                <a:solidFill>
                  <a:srgbClr val="0070C0"/>
                </a:solidFill>
                <a:sym typeface="Wingdings" panose="05000000000000000000" pitchFamily="2" charset="2"/>
              </a:rPr>
              <a:t> Arnaques : comment les reconnaître)</a:t>
            </a:r>
            <a:endParaRPr lang="fr-FR" sz="1200" b="0" dirty="0" smtClean="0">
              <a:solidFill>
                <a:srgbClr val="0070C0"/>
              </a:solidFill>
            </a:endParaRPr>
          </a:p>
          <a:p>
            <a:pPr marL="0" indent="0" algn="l">
              <a:buFont typeface="Wingdings" panose="05000000000000000000" pitchFamily="2" charset="2"/>
              <a:buNone/>
            </a:pPr>
            <a:r>
              <a:rPr lang="fr-FR" sz="1200" b="0" i="0" kern="1200" dirty="0" smtClean="0">
                <a:solidFill>
                  <a:schemeClr val="tx1"/>
                </a:solidFill>
                <a:effectLst/>
                <a:latin typeface="+mn-lt"/>
                <a:ea typeface="+mn-ea"/>
                <a:cs typeface="+mn-cs"/>
              </a:rPr>
              <a:t>Les arnaques au crédit, à l’épargne et aux moyens de paiement se multiplient et ceci tout particulièrement sur Internet. Comment puis-je les reconnaître ? La Banque de France vous partage ses conseils pour éviter de tomber dans le piège d’une escroquerie. Et si, hélas, vous êtes victime d’une de ces arnaques, retrouvez les bons réflexes pour réagir rapidement ! Soyez vigilant ! </a:t>
            </a:r>
            <a:r>
              <a:rPr lang="fr-FR" dirty="0" smtClean="0"/>
              <a:t/>
            </a:r>
            <a:br>
              <a:rPr lang="fr-FR" dirty="0" smtClean="0"/>
            </a:br>
            <a:endParaRPr lang="fr-FR" sz="1200" b="1" dirty="0" smtClean="0">
              <a:solidFill>
                <a:srgbClr val="0070C0"/>
              </a:solidFill>
            </a:endParaRPr>
          </a:p>
          <a:p>
            <a:pPr marL="0" indent="0" algn="l">
              <a:buFont typeface="Wingdings" panose="05000000000000000000" pitchFamily="2" charset="2"/>
              <a:buNone/>
            </a:pPr>
            <a:r>
              <a:rPr lang="fr-FR" sz="1200" b="1" dirty="0" smtClean="0">
                <a:solidFill>
                  <a:srgbClr val="0070C0"/>
                </a:solidFill>
              </a:rPr>
              <a:t>Les sujets abordés dans cette vidéo :</a:t>
            </a:r>
          </a:p>
          <a:p>
            <a:pPr marL="171450" indent="-171450" algn="l">
              <a:buFont typeface="Wingdings" panose="05000000000000000000" pitchFamily="2" charset="2"/>
              <a:buChar char="Ø"/>
            </a:pPr>
            <a:r>
              <a:rPr lang="fr-FR" sz="1200" b="1" dirty="0" smtClean="0">
                <a:solidFill>
                  <a:srgbClr val="0070C0"/>
                </a:solidFill>
              </a:rPr>
              <a:t>Les arnaques par internet et par SMS</a:t>
            </a:r>
          </a:p>
          <a:p>
            <a:pPr marL="171450" indent="-171450" algn="l">
              <a:buFont typeface="Wingdings" panose="05000000000000000000" pitchFamily="2" charset="2"/>
              <a:buChar char="Ø"/>
            </a:pPr>
            <a:r>
              <a:rPr lang="fr-FR" sz="1200" b="1" dirty="0" smtClean="0">
                <a:solidFill>
                  <a:srgbClr val="0070C0"/>
                </a:solidFill>
              </a:rPr>
              <a:t>Demandes de mise à jour de coordonnées bancaires</a:t>
            </a:r>
          </a:p>
          <a:p>
            <a:pPr marL="171450" indent="-171450" algn="l">
              <a:buFont typeface="Wingdings" panose="05000000000000000000" pitchFamily="2" charset="2"/>
              <a:buChar char="Ø"/>
            </a:pPr>
            <a:r>
              <a:rPr lang="fr-FR" sz="1200" b="1" dirty="0" smtClean="0">
                <a:solidFill>
                  <a:srgbClr val="0070C0"/>
                </a:solidFill>
              </a:rPr>
              <a:t>4 catégories d’arnaques : </a:t>
            </a:r>
            <a:r>
              <a:rPr lang="fr-FR" sz="1200" b="1" dirty="0" err="1" smtClean="0">
                <a:solidFill>
                  <a:srgbClr val="0070C0"/>
                </a:solidFill>
              </a:rPr>
              <a:t>phishing</a:t>
            </a:r>
            <a:r>
              <a:rPr lang="fr-FR" sz="1200" b="1" dirty="0" smtClean="0">
                <a:solidFill>
                  <a:srgbClr val="0070C0"/>
                </a:solidFill>
              </a:rPr>
              <a:t>, épargne -offres</a:t>
            </a:r>
            <a:r>
              <a:rPr lang="fr-FR" sz="1200" b="1" baseline="0" dirty="0" smtClean="0">
                <a:solidFill>
                  <a:srgbClr val="0070C0"/>
                </a:solidFill>
              </a:rPr>
              <a:t> faussement attractives, faux appels à la générosité, blanchiment</a:t>
            </a:r>
          </a:p>
          <a:p>
            <a:pPr marL="171450" indent="-171450" algn="l">
              <a:buFont typeface="Wingdings" panose="05000000000000000000" pitchFamily="2" charset="2"/>
              <a:buChar char="Ø"/>
            </a:pPr>
            <a:r>
              <a:rPr lang="fr-FR" sz="1200" b="1" baseline="0" dirty="0" smtClean="0">
                <a:solidFill>
                  <a:srgbClr val="0070C0"/>
                </a:solidFill>
              </a:rPr>
              <a:t>Usurpation d’identité : fausses banques, faux organismes officiels</a:t>
            </a:r>
          </a:p>
          <a:p>
            <a:pPr marL="171450" indent="-171450" algn="l">
              <a:buFont typeface="Wingdings" panose="05000000000000000000" pitchFamily="2" charset="2"/>
              <a:buChar char="Ø"/>
            </a:pPr>
            <a:endParaRPr lang="fr-FR" sz="1200" b="1" baseline="0" dirty="0" smtClean="0">
              <a:solidFill>
                <a:srgbClr val="0070C0"/>
              </a:solidFill>
            </a:endParaRPr>
          </a:p>
          <a:p>
            <a:pPr marL="171450" indent="-171450" algn="l">
              <a:buFont typeface="Wingdings" panose="05000000000000000000" pitchFamily="2" charset="2"/>
              <a:buChar char="Ø"/>
            </a:pPr>
            <a:endParaRPr lang="fr-FR" sz="1200" b="1" baseline="0" dirty="0" smtClean="0">
              <a:solidFill>
                <a:srgbClr val="0070C0"/>
              </a:solidFill>
            </a:endParaRPr>
          </a:p>
          <a:p>
            <a:pPr marL="0" indent="0" algn="l">
              <a:buFont typeface="Wingdings" panose="05000000000000000000" pitchFamily="2" charset="2"/>
              <a:buNone/>
            </a:pPr>
            <a:r>
              <a:rPr lang="fr-FR" sz="1200" b="1" baseline="0" dirty="0" smtClean="0">
                <a:solidFill>
                  <a:srgbClr val="0070C0"/>
                </a:solidFill>
              </a:rPr>
              <a:t>Dans tous les cas ne jamais agir par précipitation.</a:t>
            </a:r>
          </a:p>
          <a:p>
            <a:pPr marL="0" indent="0" algn="l">
              <a:buFont typeface="Wingdings" panose="05000000000000000000" pitchFamily="2" charset="2"/>
              <a:buNone/>
            </a:pPr>
            <a:r>
              <a:rPr lang="fr-FR" sz="1200" b="1" baseline="0" dirty="0" smtClean="0">
                <a:solidFill>
                  <a:srgbClr val="0070C0"/>
                </a:solidFill>
              </a:rPr>
              <a:t>Ne rien signer si on n’est pas sûr.</a:t>
            </a:r>
          </a:p>
          <a:p>
            <a:pPr marL="0" indent="0" algn="l">
              <a:buFont typeface="Wingdings" panose="05000000000000000000" pitchFamily="2" charset="2"/>
              <a:buNone/>
            </a:pPr>
            <a:endParaRPr lang="fr-FR" sz="1200" b="1" baseline="0" dirty="0" smtClean="0">
              <a:solidFill>
                <a:srgbClr val="0070C0"/>
              </a:solidFill>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200" b="1" baseline="0" dirty="0" smtClean="0">
                <a:solidFill>
                  <a:srgbClr val="0070C0"/>
                </a:solidFill>
              </a:rPr>
              <a:t>Thèmes complémentaires que vous pouvez aborder  : Usurpation de son identité – l’arnaque à la mule – l’usage d’internet</a:t>
            </a:r>
            <a:endParaRPr lang="fr-FR" sz="1200" b="1" dirty="0" smtClean="0">
              <a:solidFill>
                <a:srgbClr val="0070C0"/>
              </a:solidFill>
            </a:endParaRPr>
          </a:p>
          <a:p>
            <a:pPr marL="0" indent="0" algn="l">
              <a:buFont typeface="Wingdings" panose="05000000000000000000" pitchFamily="2" charset="2"/>
              <a:buNone/>
            </a:pPr>
            <a:endParaRPr lang="fr-FR" sz="1200" b="1" baseline="0" dirty="0" smtClean="0">
              <a:solidFill>
                <a:srgbClr val="0070C0"/>
              </a:solidFill>
            </a:endParaRPr>
          </a:p>
          <a:p>
            <a:pPr marL="0" indent="0" algn="l">
              <a:buFont typeface="Wingdings" panose="05000000000000000000" pitchFamily="2" charset="2"/>
              <a:buNone/>
            </a:pPr>
            <a:endParaRPr lang="fr-FR" sz="1200" b="1" baseline="0" dirty="0" smtClean="0">
              <a:solidFill>
                <a:srgbClr val="0070C0"/>
              </a:solidFill>
            </a:endParaRPr>
          </a:p>
          <a:p>
            <a:pPr marL="0" indent="0" algn="l">
              <a:buFont typeface="Wingdings" panose="05000000000000000000" pitchFamily="2" charset="2"/>
              <a:buNone/>
            </a:pPr>
            <a:r>
              <a:rPr lang="fr-FR" sz="1200" b="1" baseline="0" dirty="0" smtClean="0">
                <a:solidFill>
                  <a:srgbClr val="0070C0"/>
                </a:solidFill>
              </a:rPr>
              <a:t>MESSAGES CLES ARNAQUES</a:t>
            </a:r>
          </a:p>
          <a:p>
            <a:pPr marL="0" indent="0" algn="l">
              <a:buFont typeface="Wingdings" panose="05000000000000000000" pitchFamily="2" charset="2"/>
              <a:buNone/>
            </a:pPr>
            <a:r>
              <a:rPr lang="fr-FR" sz="1200" b="0" baseline="0" dirty="0" smtClean="0">
                <a:solidFill>
                  <a:srgbClr val="0070C0"/>
                </a:solidFill>
              </a:rPr>
              <a:t>Vigilance constante !</a:t>
            </a:r>
          </a:p>
          <a:p>
            <a:pPr marL="171450" indent="-171450" algn="l">
              <a:buFontTx/>
              <a:buChar char="-"/>
            </a:pPr>
            <a:r>
              <a:rPr lang="fr-FR" sz="1200" b="0" baseline="0" dirty="0" smtClean="0">
                <a:solidFill>
                  <a:srgbClr val="0070C0"/>
                </a:solidFill>
              </a:rPr>
              <a:t>Si cela semble trop beau pour être vrai, c’est que ça l’est. Il s’agit d’une arnaque.</a:t>
            </a:r>
          </a:p>
          <a:p>
            <a:pPr marL="171450" indent="-171450" algn="l">
              <a:buFontTx/>
              <a:buChar char="-"/>
            </a:pPr>
            <a:r>
              <a:rPr lang="fr-FR" sz="1200" b="0" baseline="0" dirty="0" smtClean="0">
                <a:solidFill>
                  <a:srgbClr val="0070C0"/>
                </a:solidFill>
              </a:rPr>
              <a:t>Certains messages reçus par mail ou sms prétextent une alerte ou un problème pour demander de communiquer ses coordonnées bancaires ou de verser rapidement de l’argent. Ce sont des arnaques, même s’ils paraissent venir de la banque ou des impôts ou encore d’un opérateur téléphonique ou fournisseur d’électricité.</a:t>
            </a:r>
          </a:p>
          <a:p>
            <a:pPr marL="171450" indent="-171450" algn="l">
              <a:buFontTx/>
              <a:buChar char="-"/>
            </a:pPr>
            <a:r>
              <a:rPr lang="fr-FR" sz="1200" b="0" baseline="0" dirty="0" smtClean="0">
                <a:solidFill>
                  <a:srgbClr val="0070C0"/>
                </a:solidFill>
              </a:rPr>
              <a:t>Dans tous les cas, ne jamais répondre et ne pas cliquer sur les liens qu’ils contiennent. Ne pas ouvrir les pièces jointes.</a:t>
            </a:r>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16</a:t>
            </a:fld>
            <a:endParaRPr lang="fr-FR"/>
          </a:p>
        </p:txBody>
      </p:sp>
    </p:spTree>
    <p:extLst>
      <p:ext uri="{BB962C8B-B14F-4D97-AF65-F5344CB8AC3E}">
        <p14:creationId xmlns:p14="http://schemas.microsoft.com/office/powerpoint/2010/main" val="37051384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1" baseline="0" dirty="0" smtClean="0"/>
          </a:p>
          <a:p>
            <a:r>
              <a:rPr lang="fr-FR" b="1" baseline="0" dirty="0" smtClean="0"/>
              <a:t>Note pour l’animateur : </a:t>
            </a:r>
          </a:p>
          <a:p>
            <a:endParaRPr lang="fr-FR" b="1" baseline="0" dirty="0" smtClean="0"/>
          </a:p>
          <a:p>
            <a:r>
              <a:rPr lang="fr-FR" b="1" baseline="0" dirty="0" smtClean="0"/>
              <a:t>Introduisez le sujet des arnaques à l’oral  en posant les trois questions suivantes et en créant la discussion </a:t>
            </a:r>
          </a:p>
          <a:p>
            <a:endParaRPr lang="fr-FR" baseline="0" dirty="0" smtClean="0"/>
          </a:p>
          <a:p>
            <a:r>
              <a:rPr lang="fr-FR" b="1" baseline="0" dirty="0" smtClean="0"/>
              <a:t>Question 1</a:t>
            </a:r>
          </a:p>
          <a:p>
            <a:r>
              <a:rPr lang="fr-FR" b="1" baseline="0" dirty="0" smtClean="0"/>
              <a:t>J’achète un objet sur un site de vente entre particuliers, le vendeur m’envoie un lien de paiement… comment je réagis?</a:t>
            </a:r>
          </a:p>
          <a:p>
            <a:r>
              <a:rPr lang="fr-FR" b="1" baseline="0" dirty="0" smtClean="0"/>
              <a:t>A/ Je clique sur le lien?</a:t>
            </a:r>
          </a:p>
          <a:p>
            <a:r>
              <a:rPr lang="fr-FR" b="1" baseline="0" dirty="0" smtClean="0"/>
              <a:t>B/ Je refuse et propose de payer en espèce ou sur le site de paiement du site?</a:t>
            </a:r>
          </a:p>
          <a:p>
            <a:endParaRPr lang="fr-FR" b="1" baseline="0" dirty="0" smtClean="0"/>
          </a:p>
          <a:p>
            <a:r>
              <a:rPr lang="fr-FR" b="1" baseline="0" dirty="0" smtClean="0"/>
              <a:t>Bonne réponse la B</a:t>
            </a:r>
          </a:p>
          <a:p>
            <a:endParaRPr lang="fr-FR" b="1" baseline="0" dirty="0" smtClean="0"/>
          </a:p>
          <a:p>
            <a:r>
              <a:rPr lang="fr-FR" b="1" baseline="0" dirty="0" smtClean="0"/>
              <a:t>Si le vendeur vous envoie un lien vers un autre dispositif en vous indiquant, par exemple, qu’il préfère cette solution, MEFIANCE ! Le risque est réel qu’il vous envoie payer sur une autre plateforme ressemblant à un site légitime mais conçue pour récupérer les données de votre carte bancaire. Ou alors, il peut vous demander un paiement avec un système crypto (BITCOIN par exemple), et là il est fort probable que, après votre paiement, vous ne voyiez jamais le bien que vous vouliez acheter.</a:t>
            </a:r>
          </a:p>
          <a:p>
            <a:endParaRPr lang="fr-FR" b="1" baseline="0" dirty="0" smtClean="0"/>
          </a:p>
          <a:p>
            <a:endParaRPr lang="fr-FR" b="1" baseline="0" dirty="0" smtClean="0"/>
          </a:p>
          <a:p>
            <a:endParaRPr lang="fr-FR" b="1" baseline="0" dirty="0" smtClean="0"/>
          </a:p>
          <a:p>
            <a:r>
              <a:rPr lang="fr-FR" b="1" baseline="0" dirty="0" smtClean="0"/>
              <a:t>Question 2</a:t>
            </a:r>
          </a:p>
          <a:p>
            <a:r>
              <a:rPr lang="fr-FR" b="1" baseline="0" dirty="0" smtClean="0"/>
              <a:t>Lors d’un achat sur un site d’e-commerce, on me demande de me connecter au site de ma banque pour confirmer le paiement.</a:t>
            </a:r>
          </a:p>
          <a:p>
            <a:r>
              <a:rPr lang="fr-FR" b="1" baseline="0" dirty="0" smtClean="0"/>
              <a:t>A/ C’est étrange</a:t>
            </a:r>
          </a:p>
          <a:p>
            <a:r>
              <a:rPr lang="fr-FR" b="1" baseline="0" dirty="0" smtClean="0"/>
              <a:t>B/ C’est rassurant </a:t>
            </a:r>
          </a:p>
          <a:p>
            <a:r>
              <a:rPr lang="fr-FR" b="1" baseline="0" dirty="0" smtClean="0"/>
              <a:t>C/ C’est illégal</a:t>
            </a:r>
          </a:p>
          <a:p>
            <a:endParaRPr lang="fr-FR" b="1" baseline="0" dirty="0" smtClean="0"/>
          </a:p>
          <a:p>
            <a:r>
              <a:rPr lang="fr-FR" b="1" baseline="0" dirty="0" smtClean="0"/>
              <a:t>Bonne réponse la B</a:t>
            </a:r>
          </a:p>
          <a:p>
            <a:endParaRPr lang="fr-FR" b="1" baseline="0" dirty="0" smtClean="0"/>
          </a:p>
          <a:p>
            <a:r>
              <a:rPr lang="fr-FR" sz="1200" b="1" kern="1200" baseline="0" dirty="0" smtClean="0">
                <a:solidFill>
                  <a:schemeClr val="tx1"/>
                </a:solidFill>
                <a:latin typeface="+mn-lt"/>
                <a:ea typeface="+mn-ea"/>
                <a:cs typeface="+mn-cs"/>
              </a:rPr>
              <a:t>Les achats en ligne étaient auparavant confirmés avec un code reçu par SMS de la part de votre banque. </a:t>
            </a:r>
          </a:p>
          <a:p>
            <a:r>
              <a:rPr lang="fr-FR" sz="1200" b="1" kern="1200" baseline="0" dirty="0" smtClean="0">
                <a:solidFill>
                  <a:schemeClr val="tx1"/>
                </a:solidFill>
                <a:latin typeface="+mn-lt"/>
                <a:ea typeface="+mn-ea"/>
                <a:cs typeface="+mn-cs"/>
              </a:rPr>
              <a:t>Ce dispositif n’était pas suffisamment sécurisé pour lutter contre la fraude. Maintenant, chaque banque a mis en place un mécanisme d’authentification forte qui peut lui être propre appelé « clé digitale », « </a:t>
            </a:r>
            <a:r>
              <a:rPr lang="fr-FR" sz="1200" b="1" kern="1200" baseline="0" dirty="0" err="1" smtClean="0">
                <a:solidFill>
                  <a:schemeClr val="tx1"/>
                </a:solidFill>
                <a:latin typeface="+mn-lt"/>
                <a:ea typeface="+mn-ea"/>
                <a:cs typeface="+mn-cs"/>
              </a:rPr>
              <a:t>Certicode</a:t>
            </a:r>
            <a:r>
              <a:rPr lang="fr-FR" sz="1200" b="1" kern="1200" baseline="0" dirty="0" smtClean="0">
                <a:solidFill>
                  <a:schemeClr val="tx1"/>
                </a:solidFill>
                <a:latin typeface="+mn-lt"/>
                <a:ea typeface="+mn-ea"/>
                <a:cs typeface="+mn-cs"/>
              </a:rPr>
              <a:t> plus », « </a:t>
            </a:r>
            <a:r>
              <a:rPr lang="fr-FR" sz="1200" b="1" kern="1200" baseline="0" dirty="0" err="1" smtClean="0">
                <a:solidFill>
                  <a:schemeClr val="tx1"/>
                </a:solidFill>
                <a:latin typeface="+mn-lt"/>
                <a:ea typeface="+mn-ea"/>
                <a:cs typeface="+mn-cs"/>
              </a:rPr>
              <a:t>Sécuripass</a:t>
            </a:r>
            <a:r>
              <a:rPr lang="fr-FR" sz="1200" b="1" kern="1200" baseline="0" dirty="0" smtClean="0">
                <a:solidFill>
                  <a:schemeClr val="tx1"/>
                </a:solidFill>
                <a:latin typeface="+mn-lt"/>
                <a:ea typeface="+mn-ea"/>
                <a:cs typeface="+mn-cs"/>
              </a:rPr>
              <a:t> » ou encore « </a:t>
            </a:r>
            <a:r>
              <a:rPr lang="fr-FR" sz="1200" b="1" kern="1200" baseline="0" dirty="0" err="1" smtClean="0">
                <a:solidFill>
                  <a:schemeClr val="tx1"/>
                </a:solidFill>
                <a:latin typeface="+mn-lt"/>
                <a:ea typeface="+mn-ea"/>
                <a:cs typeface="+mn-cs"/>
              </a:rPr>
              <a:t>Pass</a:t>
            </a:r>
            <a:r>
              <a:rPr lang="fr-FR" sz="1200" b="1" kern="1200" baseline="0" dirty="0" smtClean="0">
                <a:solidFill>
                  <a:schemeClr val="tx1"/>
                </a:solidFill>
                <a:latin typeface="+mn-lt"/>
                <a:ea typeface="+mn-ea"/>
                <a:cs typeface="+mn-cs"/>
              </a:rPr>
              <a:t> sécurité ». </a:t>
            </a:r>
          </a:p>
          <a:p>
            <a:r>
              <a:rPr lang="fr-FR" sz="1200" b="1" kern="1200" baseline="0" dirty="0" smtClean="0">
                <a:solidFill>
                  <a:schemeClr val="tx1"/>
                </a:solidFill>
                <a:latin typeface="+mn-lt"/>
                <a:ea typeface="+mn-ea"/>
                <a:cs typeface="+mn-cs"/>
              </a:rPr>
              <a:t>Ce dispositif demande de confirmer le paiement directement sur l’application mobile de la banque. Il suffit de se connecter sur celle-ci grâce à votre code secret ou vos données biométriques (reconnaissance faciale, vocale ou empreintes digitales) pour que le paiement soit validé.</a:t>
            </a:r>
          </a:p>
          <a:p>
            <a:endParaRPr lang="fr-FR" sz="1200" b="1" kern="1200" baseline="0" dirty="0" smtClean="0">
              <a:solidFill>
                <a:schemeClr val="tx1"/>
              </a:solidFill>
              <a:latin typeface="+mn-lt"/>
              <a:ea typeface="+mn-ea"/>
              <a:cs typeface="+mn-cs"/>
            </a:endParaRPr>
          </a:p>
          <a:p>
            <a:r>
              <a:rPr lang="fr-FR" sz="1200" b="1" kern="1200" baseline="0" dirty="0" smtClean="0">
                <a:solidFill>
                  <a:schemeClr val="tx1"/>
                </a:solidFill>
                <a:latin typeface="+mn-lt"/>
                <a:ea typeface="+mn-ea"/>
                <a:cs typeface="+mn-cs"/>
              </a:rPr>
              <a:t>Question 3</a:t>
            </a:r>
          </a:p>
          <a:p>
            <a:r>
              <a:rPr lang="fr-FR" sz="1200" b="1" kern="1200" baseline="0" dirty="0" smtClean="0">
                <a:solidFill>
                  <a:schemeClr val="tx1"/>
                </a:solidFill>
                <a:latin typeface="+mn-lt"/>
                <a:ea typeface="+mn-ea"/>
                <a:cs typeface="+mn-cs"/>
              </a:rPr>
              <a:t>Je reçois un email indiquant que je suis éligible à un remboursement d’impôt et m’invitant à cliquer sur un lien pour renseigner les données de ma carte bancaire.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baseline="0" dirty="0" smtClean="0">
                <a:solidFill>
                  <a:schemeClr val="tx1"/>
                </a:solidFill>
                <a:latin typeface="+mn-lt"/>
                <a:ea typeface="+mn-ea"/>
                <a:cs typeface="+mn-cs"/>
              </a:rPr>
              <a:t>A/ J’ignore le mail</a:t>
            </a:r>
          </a:p>
          <a:p>
            <a:r>
              <a:rPr lang="fr-FR" sz="1200" b="1" kern="1200" baseline="0" dirty="0" smtClean="0">
                <a:solidFill>
                  <a:schemeClr val="tx1"/>
                </a:solidFill>
                <a:latin typeface="+mn-lt"/>
                <a:ea typeface="+mn-ea"/>
                <a:cs typeface="+mn-cs"/>
              </a:rPr>
              <a:t>B/ Je clique et je donnes mes informations bancaires?</a:t>
            </a:r>
          </a:p>
          <a:p>
            <a:endParaRPr lang="fr-FR" sz="1200" b="1" kern="1200" baseline="0" dirty="0" smtClean="0">
              <a:solidFill>
                <a:schemeClr val="tx1"/>
              </a:solidFill>
              <a:latin typeface="+mn-lt"/>
              <a:ea typeface="+mn-ea"/>
              <a:cs typeface="+mn-cs"/>
            </a:endParaRPr>
          </a:p>
          <a:p>
            <a:r>
              <a:rPr lang="fr-FR" sz="1200" b="1" kern="1200" baseline="0" dirty="0" smtClean="0">
                <a:solidFill>
                  <a:schemeClr val="tx1"/>
                </a:solidFill>
                <a:latin typeface="+mn-lt"/>
                <a:ea typeface="+mn-ea"/>
                <a:cs typeface="+mn-cs"/>
              </a:rPr>
              <a:t>Réponse A</a:t>
            </a:r>
          </a:p>
          <a:p>
            <a:endParaRPr lang="fr-FR" sz="1200" b="1" kern="1200" baseline="0" dirty="0" smtClean="0">
              <a:solidFill>
                <a:schemeClr val="tx1"/>
              </a:solidFill>
              <a:latin typeface="+mn-lt"/>
              <a:ea typeface="+mn-ea"/>
              <a:cs typeface="+mn-cs"/>
            </a:endParaRPr>
          </a:p>
          <a:p>
            <a:r>
              <a:rPr lang="fr-FR" sz="1200" b="1" kern="1200" baseline="0" dirty="0" smtClean="0">
                <a:solidFill>
                  <a:schemeClr val="tx1"/>
                </a:solidFill>
                <a:latin typeface="+mn-lt"/>
                <a:ea typeface="+mn-ea"/>
                <a:cs typeface="+mn-cs"/>
              </a:rPr>
              <a:t>La Direction générale des Finances publiques (</a:t>
            </a:r>
            <a:r>
              <a:rPr lang="fr-FR" sz="1200" b="1" kern="1200" baseline="0" dirty="0" err="1" smtClean="0">
                <a:solidFill>
                  <a:schemeClr val="tx1"/>
                </a:solidFill>
                <a:latin typeface="+mn-lt"/>
                <a:ea typeface="+mn-ea"/>
                <a:cs typeface="+mn-cs"/>
              </a:rPr>
              <a:t>DGFiP</a:t>
            </a:r>
            <a:r>
              <a:rPr lang="fr-FR" sz="1200" b="1" kern="1200" baseline="0" dirty="0" smtClean="0">
                <a:solidFill>
                  <a:schemeClr val="tx1"/>
                </a:solidFill>
                <a:latin typeface="+mn-lt"/>
                <a:ea typeface="+mn-ea"/>
                <a:cs typeface="+mn-cs"/>
              </a:rPr>
              <a:t>) dispose déjà de vos informations bancaires et ne vous demandera jamais par ce biais de fournir vos coordonnées bancaires ou des données de votre carte bancaire. Des fraudes similaires de </a:t>
            </a:r>
            <a:r>
              <a:rPr lang="fr-FR" sz="1200" b="1" kern="1200" baseline="0" dirty="0" err="1" smtClean="0">
                <a:solidFill>
                  <a:schemeClr val="tx1"/>
                </a:solidFill>
                <a:latin typeface="+mn-lt"/>
                <a:ea typeface="+mn-ea"/>
                <a:cs typeface="+mn-cs"/>
              </a:rPr>
              <a:t>phishing</a:t>
            </a:r>
            <a:r>
              <a:rPr lang="fr-FR" sz="1200" b="1" kern="1200" baseline="0" dirty="0" smtClean="0">
                <a:solidFill>
                  <a:schemeClr val="tx1"/>
                </a:solidFill>
                <a:latin typeface="+mn-lt"/>
                <a:ea typeface="+mn-ea"/>
                <a:cs typeface="+mn-cs"/>
              </a:rPr>
              <a:t> peuvent utiliser le nom de la CAF ou de la Sécurité sociale, par exemple</a:t>
            </a:r>
          </a:p>
          <a:p>
            <a:endParaRPr lang="fr-FR" sz="1200" b="1" kern="1200" baseline="0" dirty="0" smtClean="0">
              <a:solidFill>
                <a:schemeClr val="tx1"/>
              </a:solidFill>
              <a:latin typeface="+mn-lt"/>
              <a:ea typeface="+mn-ea"/>
              <a:cs typeface="+mn-cs"/>
            </a:endParaRPr>
          </a:p>
          <a:p>
            <a:endParaRPr lang="fr-FR" sz="1200" b="1" kern="1200" baseline="0" dirty="0" smtClean="0">
              <a:solidFill>
                <a:schemeClr val="tx1"/>
              </a:solidFill>
              <a:latin typeface="+mn-lt"/>
              <a:ea typeface="+mn-ea"/>
              <a:cs typeface="+mn-cs"/>
            </a:endParaRPr>
          </a:p>
          <a:p>
            <a:endParaRPr lang="fr-FR" b="1" baseline="0" dirty="0" smtClean="0"/>
          </a:p>
          <a:p>
            <a:endParaRPr lang="fr-FR" b="1" baseline="0" dirty="0" smtClean="0"/>
          </a:p>
          <a:p>
            <a:endParaRPr lang="fr-FR" b="1" baseline="0" dirty="0" smtClean="0"/>
          </a:p>
          <a:p>
            <a:endParaRPr lang="fr-FR" baseline="0" dirty="0" smtClean="0"/>
          </a:p>
          <a:p>
            <a:endParaRPr lang="fr-FR" baseline="0" dirty="0" smtClean="0"/>
          </a:p>
          <a:p>
            <a:endParaRPr lang="fr-FR" baseline="0" dirty="0" smtClean="0"/>
          </a:p>
          <a:p>
            <a:endParaRPr lang="fr-FR" dirty="0"/>
          </a:p>
        </p:txBody>
      </p:sp>
      <p:sp>
        <p:nvSpPr>
          <p:cNvPr id="4" name="Espace réservé de la date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1E0650-3DE7-479F-8194-E167B196BA62}" type="datetime1">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03/09/2024</a:t>
            </a:fld>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373071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baseline="0" dirty="0" smtClean="0"/>
              <a:t>Note à l’animateur : </a:t>
            </a:r>
          </a:p>
          <a:p>
            <a:r>
              <a:rPr lang="fr-FR" b="1" baseline="0" dirty="0" smtClean="0"/>
              <a:t>Proposer aux participants d’identifier les signes révélateurs d’arnaques, puis afficher la solution (chaque clic affiche un signe)</a:t>
            </a:r>
          </a:p>
          <a:p>
            <a:endParaRPr lang="fr-FR" b="1" baseline="0" dirty="0" smtClean="0"/>
          </a:p>
          <a:p>
            <a:r>
              <a:rPr lang="fr-FR" b="1" baseline="0" dirty="0" smtClean="0"/>
              <a:t>l’animateur lit les cas pratique à haute voix et l’activité est faite collectivement.</a:t>
            </a:r>
          </a:p>
          <a:p>
            <a:endParaRPr lang="fr-FR" baseline="0" dirty="0" smtClean="0"/>
          </a:p>
          <a:p>
            <a:endParaRPr lang="fr-FR" baseline="0" dirty="0" smtClean="0"/>
          </a:p>
          <a:p>
            <a:endParaRPr lang="fr-FR" baseline="0" dirty="0" smtClean="0"/>
          </a:p>
          <a:p>
            <a:r>
              <a:rPr lang="fr-FR" sz="1400" b="1" baseline="0" dirty="0" smtClean="0"/>
              <a:t>Cas pratique : vous recevez ce message dans votre boite mail. Quel éléments doivent attirés votre attention??</a:t>
            </a:r>
          </a:p>
          <a:p>
            <a:endParaRPr lang="fr-FR" sz="1400" b="1" baseline="0" dirty="0" smtClean="0"/>
          </a:p>
          <a:p>
            <a:r>
              <a:rPr lang="fr-FR" sz="1400" b="1" kern="1200" dirty="0" smtClean="0">
                <a:solidFill>
                  <a:schemeClr val="tx1"/>
                </a:solidFill>
                <a:effectLst/>
                <a:latin typeface="+mn-lt"/>
                <a:ea typeface="+mn-ea"/>
                <a:cs typeface="+mn-cs"/>
              </a:rPr>
              <a:t>Se méfier des adresses qui utilisent un nom de domaine tel que « orange.fr », « free.fr » ou « gmail.com » </a:t>
            </a:r>
          </a:p>
          <a:p>
            <a:endParaRPr lang="fr-FR" sz="1400" b="1" kern="1200" dirty="0" smtClean="0">
              <a:solidFill>
                <a:schemeClr val="tx1"/>
              </a:solidFill>
              <a:effectLst/>
              <a:latin typeface="+mn-lt"/>
              <a:ea typeface="+mn-ea"/>
              <a:cs typeface="+mn-cs"/>
            </a:endParaRPr>
          </a:p>
          <a:p>
            <a:r>
              <a:rPr lang="fr-FR" sz="1400" b="1" kern="1200" dirty="0" smtClean="0">
                <a:solidFill>
                  <a:schemeClr val="tx1"/>
                </a:solidFill>
                <a:effectLst/>
                <a:latin typeface="+mn-lt"/>
                <a:ea typeface="+mn-ea"/>
                <a:cs typeface="+mn-cs"/>
              </a:rPr>
              <a:t>Regarder la présentation générale du message :</a:t>
            </a:r>
            <a:r>
              <a:rPr lang="fr-FR" sz="1400" b="1" kern="1200" baseline="0" dirty="0" smtClean="0">
                <a:solidFill>
                  <a:schemeClr val="tx1"/>
                </a:solidFill>
                <a:effectLst/>
                <a:latin typeface="+mn-lt"/>
                <a:ea typeface="+mn-ea"/>
                <a:cs typeface="+mn-cs"/>
              </a:rPr>
              <a:t> l</a:t>
            </a:r>
            <a:r>
              <a:rPr lang="fr-FR" sz="1400" b="1" kern="1200" dirty="0" smtClean="0">
                <a:solidFill>
                  <a:schemeClr val="tx1"/>
                </a:solidFill>
                <a:effectLst/>
                <a:latin typeface="+mn-lt"/>
                <a:ea typeface="+mn-ea"/>
                <a:cs typeface="+mn-cs"/>
              </a:rPr>
              <a:t>es messages de </a:t>
            </a:r>
            <a:r>
              <a:rPr lang="fr-FR" sz="1400" b="1" kern="1200" dirty="0" err="1" smtClean="0">
                <a:solidFill>
                  <a:schemeClr val="tx1"/>
                </a:solidFill>
                <a:effectLst/>
                <a:latin typeface="+mn-lt"/>
                <a:ea typeface="+mn-ea"/>
                <a:cs typeface="+mn-cs"/>
              </a:rPr>
              <a:t>phishing</a:t>
            </a:r>
            <a:r>
              <a:rPr lang="fr-FR" sz="1400" b="1" kern="1200" dirty="0" smtClean="0">
                <a:solidFill>
                  <a:schemeClr val="tx1"/>
                </a:solidFill>
                <a:effectLst/>
                <a:latin typeface="+mn-lt"/>
                <a:ea typeface="+mn-ea"/>
                <a:cs typeface="+mn-cs"/>
              </a:rPr>
              <a:t> sont maintenant souvent très bien faits, mais certaines tournures de phrase restent parfois « bizarres ».</a:t>
            </a:r>
          </a:p>
          <a:p>
            <a:endParaRPr lang="fr-FR" sz="1400" b="1" kern="1200" dirty="0" smtClean="0">
              <a:solidFill>
                <a:schemeClr val="tx1"/>
              </a:solidFill>
              <a:effectLst/>
              <a:latin typeface="+mn-lt"/>
              <a:ea typeface="+mn-ea"/>
              <a:cs typeface="+mn-cs"/>
            </a:endParaRPr>
          </a:p>
          <a:p>
            <a:r>
              <a:rPr lang="fr-FR" sz="1400" b="1" kern="1200" dirty="0" smtClean="0">
                <a:solidFill>
                  <a:schemeClr val="tx1"/>
                </a:solidFill>
                <a:effectLst/>
                <a:latin typeface="+mn-lt"/>
                <a:ea typeface="+mn-ea"/>
                <a:cs typeface="+mn-cs"/>
              </a:rPr>
              <a:t>Faire attention aux liens :</a:t>
            </a:r>
            <a:r>
              <a:rPr lang="fr-FR" sz="1400" b="1" kern="1200" baseline="0" dirty="0" smtClean="0">
                <a:solidFill>
                  <a:schemeClr val="tx1"/>
                </a:solidFill>
                <a:effectLst/>
                <a:latin typeface="+mn-lt"/>
                <a:ea typeface="+mn-ea"/>
                <a:cs typeface="+mn-cs"/>
              </a:rPr>
              <a:t> </a:t>
            </a:r>
            <a:r>
              <a:rPr lang="fr-FR" sz="1400" b="1" kern="1200" dirty="0" smtClean="0">
                <a:solidFill>
                  <a:schemeClr val="tx1"/>
                </a:solidFill>
                <a:effectLst/>
                <a:latin typeface="+mn-lt"/>
                <a:ea typeface="+mn-ea"/>
                <a:cs typeface="+mn-cs"/>
              </a:rPr>
              <a:t>On peut faire apparaître l’adresse sur site vers lequel il nous envoie sans cliquer sur le lien, mais en arrêtant simplement le curseur dessus</a:t>
            </a:r>
          </a:p>
          <a:p>
            <a:endParaRPr lang="fr-FR" sz="1400" b="1" kern="1200" dirty="0" smtClean="0">
              <a:solidFill>
                <a:schemeClr val="tx1"/>
              </a:solidFill>
              <a:effectLst/>
              <a:latin typeface="+mn-lt"/>
              <a:ea typeface="+mn-ea"/>
              <a:cs typeface="+mn-cs"/>
            </a:endParaRPr>
          </a:p>
          <a:p>
            <a:r>
              <a:rPr lang="fr-FR" sz="1400" b="1" kern="1200" dirty="0" smtClean="0">
                <a:solidFill>
                  <a:schemeClr val="tx1"/>
                </a:solidFill>
                <a:effectLst/>
                <a:latin typeface="+mn-lt"/>
                <a:ea typeface="+mn-ea"/>
                <a:cs typeface="+mn-cs"/>
              </a:rPr>
              <a:t>Faire attention aux pièces jointes :</a:t>
            </a:r>
            <a:r>
              <a:rPr lang="fr-FR" sz="1400" b="1" kern="1200" baseline="0" dirty="0" smtClean="0">
                <a:solidFill>
                  <a:schemeClr val="tx1"/>
                </a:solidFill>
                <a:effectLst/>
                <a:latin typeface="+mn-lt"/>
                <a:ea typeface="+mn-ea"/>
                <a:cs typeface="+mn-cs"/>
              </a:rPr>
              <a:t> </a:t>
            </a:r>
            <a:r>
              <a:rPr lang="fr-FR" sz="1400" b="1" kern="1200" dirty="0" smtClean="0">
                <a:solidFill>
                  <a:schemeClr val="tx1"/>
                </a:solidFill>
                <a:effectLst/>
                <a:latin typeface="+mn-lt"/>
                <a:ea typeface="+mn-ea"/>
                <a:cs typeface="+mn-cs"/>
              </a:rPr>
              <a:t>Elles sont susceptibles de contenir un virus. Votre antivirus est censé vous protéger</a:t>
            </a:r>
          </a:p>
          <a:p>
            <a:r>
              <a:rPr lang="fr-FR" sz="1400" b="1" kern="1200" dirty="0" smtClean="0">
                <a:solidFill>
                  <a:schemeClr val="tx1"/>
                </a:solidFill>
                <a:effectLst/>
                <a:latin typeface="+mn-lt"/>
                <a:ea typeface="+mn-ea"/>
                <a:cs typeface="+mn-cs"/>
              </a:rPr>
              <a:t>Ne cliquez pas sur les liens (utilisez l’adresse du site que vous connaissez) et n’ouvrez les pièces jointes que de correspondants que vous avez identifiés avec certitude.</a:t>
            </a:r>
          </a:p>
          <a:p>
            <a:endParaRPr lang="fr-FR" sz="1400" b="1" baseline="0" dirty="0" smtClean="0"/>
          </a:p>
          <a:p>
            <a:endParaRPr lang="fr-FR" sz="1400" b="1" baseline="0" dirty="0" smtClean="0"/>
          </a:p>
          <a:p>
            <a:endParaRPr lang="fr-FR" sz="1400" b="1"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ADAAED-A6AA-4455-8E21-FCD3A4153FBA}"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370688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400" b="1" dirty="0" smtClean="0"/>
              <a:t>Cas pratiques : Vous</a:t>
            </a:r>
            <a:r>
              <a:rPr lang="fr-FR" sz="1400" b="1" baseline="0" dirty="0" smtClean="0"/>
              <a:t> avez passé une commande et vous recevez quelques jours après ce type de message.</a:t>
            </a:r>
          </a:p>
          <a:p>
            <a:endParaRPr lang="fr-FR" sz="1400" b="1" baseline="0" dirty="0" smtClean="0"/>
          </a:p>
          <a:p>
            <a:endParaRPr lang="fr-FR" sz="1400" b="1" baseline="0" dirty="0" smtClean="0"/>
          </a:p>
          <a:p>
            <a:r>
              <a:rPr lang="fr-FR" sz="1400" b="1" baseline="0" dirty="0" smtClean="0"/>
              <a:t>Note pour l’animateur et pour discuter avec les participants sur : </a:t>
            </a:r>
          </a:p>
          <a:p>
            <a:endParaRPr lang="fr-FR" sz="1400" b="1" baseline="0" dirty="0" smtClean="0"/>
          </a:p>
          <a:p>
            <a:pPr marL="285750" indent="-285750">
              <a:buFont typeface="Wingdings" panose="05000000000000000000" pitchFamily="2" charset="2"/>
              <a:buChar char="Ø"/>
            </a:pPr>
            <a:r>
              <a:rPr lang="fr-FR" sz="1400" b="1" baseline="0" dirty="0" smtClean="0"/>
              <a:t>Porter une attention particulière sur le numéro de téléphone</a:t>
            </a:r>
          </a:p>
          <a:p>
            <a:pPr marL="285750" indent="-285750">
              <a:buFont typeface="Wingdings" panose="05000000000000000000" pitchFamily="2" charset="2"/>
              <a:buChar char="Ø"/>
            </a:pPr>
            <a:r>
              <a:rPr lang="fr-FR" sz="1400" b="1" baseline="0" dirty="0" smtClean="0"/>
              <a:t>Regarder aussi la formulation du message…</a:t>
            </a:r>
          </a:p>
          <a:p>
            <a:pPr marL="285750" indent="-285750">
              <a:buFont typeface="Wingdings" panose="05000000000000000000" pitchFamily="2" charset="2"/>
              <a:buChar char="Ø"/>
            </a:pPr>
            <a:r>
              <a:rPr lang="fr-FR" sz="1400" b="1" baseline="0" dirty="0" smtClean="0"/>
              <a:t>Et </a:t>
            </a:r>
            <a:r>
              <a:rPr lang="fr-FR" sz="1400" b="1" baseline="0" dirty="0" err="1" smtClean="0"/>
              <a:t>tjs</a:t>
            </a:r>
            <a:r>
              <a:rPr lang="fr-FR" sz="1400" b="1" baseline="0" dirty="0" smtClean="0"/>
              <a:t> le lien qui doit vous alerter</a:t>
            </a:r>
          </a:p>
          <a:p>
            <a:endParaRPr lang="fr-FR" sz="1400" b="1" baseline="0" dirty="0" smtClean="0"/>
          </a:p>
          <a:p>
            <a:endParaRPr lang="fr-FR" sz="1400" b="1" baseline="0" dirty="0" smtClean="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A8D2D-22C0-4CBD-B1D9-800541C9CBA7}"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3940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smtClean="0"/>
              <a:t>Chaque thème fait l’objet</a:t>
            </a:r>
            <a:r>
              <a:rPr lang="fr-FR" b="1" baseline="0" dirty="0" smtClean="0"/>
              <a:t> d’un atelier autonome. L’animateur peut les combiner  suivant le public concerné et la durée de la session.</a:t>
            </a:r>
            <a:endParaRPr lang="fr-FR" b="1"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2</a:t>
            </a:fld>
            <a:endParaRPr lang="fr-FR"/>
          </a:p>
        </p:txBody>
      </p:sp>
    </p:spTree>
    <p:extLst>
      <p:ext uri="{BB962C8B-B14F-4D97-AF65-F5344CB8AC3E}">
        <p14:creationId xmlns:p14="http://schemas.microsoft.com/office/powerpoint/2010/main" val="3424965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b="1" baseline="0" dirty="0" smtClean="0"/>
              <a:t>Note pour l’animateur :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FR" baseline="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b="1" baseline="0" dirty="0" smtClean="0"/>
              <a:t>Il convient donc d’être attentif lorsque des interlocuteurs inconnus cherchent à :</a:t>
            </a:r>
          </a:p>
          <a:p>
            <a:pPr marL="6286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è"/>
              <a:tabLst/>
              <a:defRPr/>
            </a:pPr>
            <a:r>
              <a:rPr lang="fr-FR" sz="1100" b="1" kern="1200" baseline="0" dirty="0" smtClean="0">
                <a:solidFill>
                  <a:schemeClr val="tx1"/>
                </a:solidFill>
                <a:latin typeface="Myriad Pro"/>
                <a:ea typeface="+mn-ea"/>
                <a:cs typeface="+mn-cs"/>
              </a:rPr>
              <a:t>Jouer avec nos sentiments affectifs (Je voudrais venir te voir mais je n’ai pas d’argent pour payer le billet de train)</a:t>
            </a:r>
          </a:p>
          <a:p>
            <a:pPr marL="6286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è"/>
              <a:tabLst/>
              <a:defRPr/>
            </a:pPr>
            <a:r>
              <a:rPr lang="fr-FR" sz="1100" b="1" kern="1200" baseline="0" dirty="0" smtClean="0">
                <a:solidFill>
                  <a:schemeClr val="tx1"/>
                </a:solidFill>
                <a:latin typeface="Myriad Pro"/>
                <a:ea typeface="+mn-ea"/>
                <a:cs typeface="+mn-cs"/>
              </a:rPr>
              <a:t>Nous convaincre de l’urgence de notre action (cette offre se termine ce soir, vous risquez une augmentation de l’amende si vous ne payez pas dans l’heure)</a:t>
            </a:r>
          </a:p>
          <a:p>
            <a:pPr marL="6286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è"/>
              <a:tabLst/>
              <a:defRPr/>
            </a:pPr>
            <a:r>
              <a:rPr lang="fr-FR" sz="1100" b="1" kern="1200" baseline="0" dirty="0" smtClean="0">
                <a:solidFill>
                  <a:schemeClr val="tx1"/>
                </a:solidFill>
                <a:latin typeface="Myriad Pro"/>
                <a:ea typeface="+mn-ea"/>
                <a:cs typeface="+mn-cs"/>
              </a:rPr>
              <a:t>Susciter notre confiance (en utilisant frauduleusement le nom d’un fournisseur connu)</a:t>
            </a:r>
          </a:p>
          <a:p>
            <a:pPr marL="6286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è"/>
              <a:tabLst/>
              <a:defRPr/>
            </a:pPr>
            <a:r>
              <a:rPr lang="fr-FR" sz="1100" b="1" kern="1200" baseline="0" dirty="0" smtClean="0">
                <a:solidFill>
                  <a:schemeClr val="tx1"/>
                </a:solidFill>
                <a:latin typeface="Myriad Pro"/>
                <a:ea typeface="+mn-ea"/>
                <a:cs typeface="+mn-cs"/>
              </a:rPr>
              <a:t>Nous faire peur (en dévoilant des informations compromettantes sur votre compte)</a:t>
            </a:r>
          </a:p>
          <a:p>
            <a:pPr marL="6286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è"/>
              <a:tabLst/>
              <a:defRPr/>
            </a:pPr>
            <a:r>
              <a:rPr lang="fr-FR" sz="1100" b="1" kern="1200" baseline="0" dirty="0" smtClean="0">
                <a:solidFill>
                  <a:schemeClr val="tx1"/>
                </a:solidFill>
                <a:latin typeface="Myriad Pro"/>
                <a:ea typeface="+mn-ea"/>
                <a:cs typeface="+mn-cs"/>
              </a:rPr>
              <a:t>Susciter notre intérêt par la promesse d’un gain important d’un faible prix ou en prétendant nous faire bénéficier d’un bon plan en exclusivité.</a:t>
            </a:r>
          </a:p>
          <a:p>
            <a:pPr marL="6286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è"/>
              <a:tabLst/>
              <a:defRPr/>
            </a:pPr>
            <a:r>
              <a:rPr lang="fr-FR" sz="1100" b="1" kern="1200" baseline="0" dirty="0" smtClean="0">
                <a:solidFill>
                  <a:schemeClr val="tx1"/>
                </a:solidFill>
                <a:latin typeface="Myriad Pro"/>
                <a:ea typeface="+mn-ea"/>
                <a:cs typeface="+mn-cs"/>
              </a:rPr>
              <a:t>Gagner notre respect (en utilisant frauduleusement le nom d’une institution)</a:t>
            </a:r>
          </a:p>
          <a:p>
            <a:endParaRPr lang="fr-FR"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20</a:t>
            </a:fld>
            <a:endParaRPr lang="fr-FR"/>
          </a:p>
        </p:txBody>
      </p:sp>
    </p:spTree>
    <p:extLst>
      <p:ext uri="{BB962C8B-B14F-4D97-AF65-F5344CB8AC3E}">
        <p14:creationId xmlns:p14="http://schemas.microsoft.com/office/powerpoint/2010/main" val="2361685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200" b="1" dirty="0" smtClean="0">
                <a:solidFill>
                  <a:srgbClr val="0070C0"/>
                </a:solidFill>
              </a:rPr>
              <a:t>DIFFERENTS ORGANISMES D’AIDE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fr-FR" sz="1200" b="1" dirty="0" smtClean="0">
              <a:solidFill>
                <a:srgbClr val="0070C0"/>
              </a:solidFill>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200" b="1" dirty="0" smtClean="0">
                <a:solidFill>
                  <a:srgbClr val="0070C0"/>
                </a:solidFill>
              </a:rPr>
              <a:t>Maisons France services : </a:t>
            </a:r>
            <a:r>
              <a:rPr lang="fr-FR" sz="1200" b="0" i="0" kern="1200" dirty="0" smtClean="0">
                <a:solidFill>
                  <a:schemeClr val="tx1"/>
                </a:solidFill>
                <a:effectLst/>
                <a:latin typeface="+mn-lt"/>
                <a:ea typeface="+mn-ea"/>
                <a:cs typeface="+mn-cs"/>
              </a:rPr>
              <a:t>Une Maison France Services est un</a:t>
            </a:r>
            <a:r>
              <a:rPr lang="fr-FR" sz="1200" b="1" i="0" kern="1200" dirty="0" smtClean="0">
                <a:solidFill>
                  <a:schemeClr val="tx1"/>
                </a:solidFill>
                <a:effectLst/>
                <a:latin typeface="+mn-lt"/>
                <a:ea typeface="+mn-ea"/>
                <a:cs typeface="+mn-cs"/>
              </a:rPr>
              <a:t> espace administratif polyvalent</a:t>
            </a:r>
            <a:r>
              <a:rPr lang="fr-FR" sz="1200" b="0" i="0" kern="1200" dirty="0" smtClean="0">
                <a:solidFill>
                  <a:schemeClr val="tx1"/>
                </a:solidFill>
                <a:effectLst/>
                <a:latin typeface="+mn-lt"/>
                <a:ea typeface="+mn-ea"/>
                <a:cs typeface="+mn-cs"/>
              </a:rPr>
              <a:t>. Elle doit répondre aux besoins locaux tels que déclarer un vol de papiers, faire la déclaration de vos revenus en ligne, s’inscrire à Pôle Emploi ou encore faire une déclaration d’immatriculation.</a:t>
            </a:r>
            <a:endParaRPr lang="fr-FR" sz="1200" b="1" dirty="0" smtClean="0">
              <a:solidFill>
                <a:srgbClr val="0070C0"/>
              </a:solidFill>
            </a:endParaRPr>
          </a:p>
          <a:p>
            <a:pPr marL="0" indent="0" algn="l">
              <a:buFont typeface="Wingdings" panose="05000000000000000000" pitchFamily="2" charset="2"/>
              <a:buNone/>
            </a:pPr>
            <a:endParaRPr lang="fr-FR" sz="1200" b="1" dirty="0" smtClean="0">
              <a:solidFill>
                <a:srgbClr val="0070C0"/>
              </a:solidFill>
            </a:endParaRPr>
          </a:p>
          <a:p>
            <a:pPr marL="0" indent="0" algn="l">
              <a:buFont typeface="Wingdings" panose="05000000000000000000" pitchFamily="2" charset="2"/>
              <a:buNone/>
            </a:pPr>
            <a:r>
              <a:rPr lang="fr-FR" sz="1200" b="1" dirty="0" smtClean="0">
                <a:solidFill>
                  <a:srgbClr val="0070C0"/>
                </a:solidFill>
              </a:rPr>
              <a:t>PCB : </a:t>
            </a:r>
            <a:r>
              <a:rPr lang="fr-FR" sz="1200" b="0" i="0" kern="1200" dirty="0" smtClean="0">
                <a:solidFill>
                  <a:schemeClr val="tx1"/>
                </a:solidFill>
                <a:effectLst/>
                <a:latin typeface="+mn-lt"/>
                <a:ea typeface="+mn-ea"/>
                <a:cs typeface="+mn-cs"/>
              </a:rPr>
              <a:t>Les Points conseil budget (PCB) sont des structures d’accueil inconditionnel destinées à accompagner toute personne rencontrant des difficultés budgétaires et ayant besoin d’un accompagnement. Les objectifs des PCB sont de </a:t>
            </a:r>
            <a:r>
              <a:rPr lang="fr-FR" sz="1200" b="1" i="0" kern="1200" dirty="0" smtClean="0">
                <a:solidFill>
                  <a:schemeClr val="tx1"/>
                </a:solidFill>
                <a:effectLst/>
                <a:latin typeface="+mn-lt"/>
                <a:ea typeface="+mn-ea"/>
                <a:cs typeface="+mn-cs"/>
              </a:rPr>
              <a:t>prévenir le surendettement</a:t>
            </a:r>
            <a:r>
              <a:rPr lang="fr-FR" sz="1200" b="0" i="0" kern="1200" dirty="0" smtClean="0">
                <a:solidFill>
                  <a:schemeClr val="tx1"/>
                </a:solidFill>
                <a:effectLst/>
                <a:latin typeface="+mn-lt"/>
                <a:ea typeface="+mn-ea"/>
                <a:cs typeface="+mn-cs"/>
              </a:rPr>
              <a:t> et de favoriser l’</a:t>
            </a:r>
            <a:r>
              <a:rPr lang="fr-FR" sz="1200" b="1" i="0" kern="1200" dirty="0" smtClean="0">
                <a:solidFill>
                  <a:schemeClr val="tx1"/>
                </a:solidFill>
                <a:effectLst/>
                <a:latin typeface="+mn-lt"/>
                <a:ea typeface="+mn-ea"/>
                <a:cs typeface="+mn-cs"/>
              </a:rPr>
              <a:t>éducation budgétaire</a:t>
            </a:r>
            <a:r>
              <a:rPr lang="fr-FR" sz="1200" b="0" i="0" kern="1200" dirty="0" smtClean="0">
                <a:solidFill>
                  <a:schemeClr val="tx1"/>
                </a:solidFill>
                <a:effectLst/>
                <a:latin typeface="+mn-lt"/>
                <a:ea typeface="+mn-ea"/>
                <a:cs typeface="+mn-cs"/>
              </a:rPr>
              <a:t>.</a:t>
            </a:r>
            <a:endParaRPr lang="fr-FR" sz="1200" b="1" dirty="0" smtClean="0">
              <a:solidFill>
                <a:srgbClr val="0070C0"/>
              </a:solidFill>
            </a:endParaRPr>
          </a:p>
          <a:p>
            <a:pPr marL="0" indent="0" algn="l">
              <a:buFont typeface="Wingdings" panose="05000000000000000000" pitchFamily="2" charset="2"/>
              <a:buNone/>
            </a:pPr>
            <a:endParaRPr lang="fr-FR" sz="1200" b="1" dirty="0" smtClean="0">
              <a:solidFill>
                <a:srgbClr val="0070C0"/>
              </a:solidFill>
            </a:endParaRPr>
          </a:p>
          <a:p>
            <a:pPr marL="0" indent="0" algn="l">
              <a:buFont typeface="Wingdings" panose="05000000000000000000" pitchFamily="2" charset="2"/>
              <a:buNone/>
            </a:pPr>
            <a:r>
              <a:rPr lang="fr-FR" sz="1200" b="1" dirty="0" smtClean="0">
                <a:solidFill>
                  <a:srgbClr val="0070C0"/>
                </a:solidFill>
              </a:rPr>
              <a:t>CCAS : </a:t>
            </a:r>
            <a:r>
              <a:rPr lang="fr-FR" sz="1200" b="1" i="0" kern="1200" dirty="0" smtClean="0">
                <a:solidFill>
                  <a:schemeClr val="tx1"/>
                </a:solidFill>
                <a:effectLst/>
                <a:latin typeface="+mn-lt"/>
                <a:ea typeface="+mn-ea"/>
                <a:cs typeface="+mn-cs"/>
              </a:rPr>
              <a:t>Formaliser et mettre en œuvre les aides financières et matérielles</a:t>
            </a:r>
            <a:r>
              <a:rPr lang="fr-FR" sz="1200" b="0" i="0" kern="1200" dirty="0" smtClean="0">
                <a:solidFill>
                  <a:schemeClr val="tx1"/>
                </a:solidFill>
                <a:effectLst/>
                <a:latin typeface="+mn-lt"/>
                <a:ea typeface="+mn-ea"/>
                <a:cs typeface="+mn-cs"/>
              </a:rPr>
              <a:t>. Établir un partenariat entre le CCAS et les organismes d'aide et d'action sociale au service des habitants en</a:t>
            </a:r>
            <a:r>
              <a:rPr lang="fr-FR" sz="1200" b="0" i="0" kern="1200" baseline="0" dirty="0" smtClean="0">
                <a:solidFill>
                  <a:schemeClr val="tx1"/>
                </a:solidFill>
                <a:effectLst/>
                <a:latin typeface="+mn-lt"/>
                <a:ea typeface="+mn-ea"/>
                <a:cs typeface="+mn-cs"/>
              </a:rPr>
              <a:t> </a:t>
            </a:r>
            <a:r>
              <a:rPr lang="fr-FR" sz="1200" b="0" i="0" kern="1200" dirty="0" smtClean="0">
                <a:solidFill>
                  <a:schemeClr val="tx1"/>
                </a:solidFill>
                <a:effectLst/>
                <a:latin typeface="+mn-lt"/>
                <a:ea typeface="+mn-ea"/>
                <a:cs typeface="+mn-cs"/>
              </a:rPr>
              <a:t>difficulté.</a:t>
            </a:r>
          </a:p>
          <a:p>
            <a:pPr marL="0" indent="0" algn="l">
              <a:buFont typeface="Wingdings" panose="05000000000000000000" pitchFamily="2" charset="2"/>
              <a:buNone/>
            </a:pPr>
            <a:endParaRPr lang="fr-FR" sz="1200" b="1" dirty="0" smtClean="0">
              <a:solidFill>
                <a:srgbClr val="0070C0"/>
              </a:solidFill>
            </a:endParaRPr>
          </a:p>
          <a:p>
            <a:pPr marL="0" indent="0" algn="l">
              <a:buFont typeface="Wingdings" panose="05000000000000000000" pitchFamily="2" charset="2"/>
              <a:buNone/>
            </a:pPr>
            <a:r>
              <a:rPr lang="fr-FR" sz="1200" b="1" dirty="0" smtClean="0">
                <a:solidFill>
                  <a:srgbClr val="0070C0"/>
                </a:solidFill>
              </a:rPr>
              <a:t>Missions locales : </a:t>
            </a:r>
            <a:r>
              <a:rPr lang="fr-FR" sz="1200" b="0" i="0" kern="1200" dirty="0" smtClean="0">
                <a:solidFill>
                  <a:schemeClr val="tx1"/>
                </a:solidFill>
                <a:effectLst/>
                <a:latin typeface="+mn-lt"/>
                <a:ea typeface="+mn-ea"/>
                <a:cs typeface="+mn-cs"/>
              </a:rPr>
              <a:t>Depuis plus de trente ans, les missions locales ont développé un </a:t>
            </a:r>
            <a:r>
              <a:rPr lang="fr-FR" sz="1200" b="1" i="0" kern="1200" dirty="0" smtClean="0">
                <a:solidFill>
                  <a:schemeClr val="tx1"/>
                </a:solidFill>
                <a:effectLst/>
                <a:latin typeface="+mn-lt"/>
                <a:ea typeface="+mn-ea"/>
                <a:cs typeface="+mn-cs"/>
              </a:rPr>
              <a:t>accompagnement global en direction des jeunes (16-25 ans</a:t>
            </a:r>
            <a:r>
              <a:rPr lang="fr-FR" sz="1200" b="0" i="0" kern="1200" dirty="0" smtClean="0">
                <a:solidFill>
                  <a:schemeClr val="tx1"/>
                </a:solidFill>
                <a:effectLst/>
                <a:latin typeface="+mn-lt"/>
                <a:ea typeface="+mn-ea"/>
                <a:cs typeface="+mn-cs"/>
              </a:rPr>
              <a:t>) . Elles traitent l’ensemble des difficultés d’insertion : emploi, formation, orientation, mobilité, logement, santé, accès à la culture et aux loisirs. Cette approche globale est le moyen le plus efficace pour lever les obstacles à l’insertion dans l’emploi et dans la vie active.</a:t>
            </a:r>
            <a:endParaRPr lang="fr-FR" sz="1200" b="1" dirty="0" smtClean="0">
              <a:solidFill>
                <a:srgbClr val="0070C0"/>
              </a:solidFill>
            </a:endParaRPr>
          </a:p>
          <a:p>
            <a:pPr marL="0" indent="0" algn="l">
              <a:buFont typeface="Wingdings" panose="05000000000000000000" pitchFamily="2" charset="2"/>
              <a:buNone/>
            </a:pPr>
            <a:endParaRPr lang="fr-FR" sz="1200" b="1" dirty="0" smtClean="0">
              <a:solidFill>
                <a:srgbClr val="0070C0"/>
              </a:solidFill>
            </a:endParaRPr>
          </a:p>
          <a:p>
            <a:pPr marL="0" indent="0" algn="l">
              <a:buFont typeface="Wingdings" panose="05000000000000000000" pitchFamily="2" charset="2"/>
              <a:buNone/>
            </a:pPr>
            <a:r>
              <a:rPr lang="fr-FR" sz="1200" b="1" dirty="0" smtClean="0">
                <a:solidFill>
                  <a:srgbClr val="0070C0"/>
                </a:solidFill>
              </a:rPr>
              <a:t>Associations locales : </a:t>
            </a:r>
            <a:r>
              <a:rPr lang="fr-FR" sz="1200" b="0" dirty="0" smtClean="0">
                <a:solidFill>
                  <a:srgbClr val="0070C0"/>
                </a:solidFill>
              </a:rPr>
              <a:t>top 4 des associations</a:t>
            </a:r>
            <a:r>
              <a:rPr lang="fr-FR" sz="1200" b="0" baseline="0" dirty="0" smtClean="0">
                <a:solidFill>
                  <a:srgbClr val="0070C0"/>
                </a:solidFill>
              </a:rPr>
              <a:t> d’aide en cas de difficultés financières.</a:t>
            </a:r>
            <a:endParaRPr lang="fr-FR" sz="1200" b="0" dirty="0" smtClean="0">
              <a:solidFill>
                <a:srgbClr val="0070C0"/>
              </a:solidFill>
            </a:endParaRPr>
          </a:p>
          <a:p>
            <a:pPr marL="0" indent="0" algn="l">
              <a:buFont typeface="Wingdings" panose="05000000000000000000" pitchFamily="2" charset="2"/>
              <a:buNone/>
            </a:pPr>
            <a:endParaRPr lang="fr-FR" sz="1200" b="1" dirty="0" smtClean="0">
              <a:solidFill>
                <a:srgbClr val="0070C0"/>
              </a:solidFill>
            </a:endParaRPr>
          </a:p>
          <a:p>
            <a:pPr marL="0" indent="0" algn="l">
              <a:buFont typeface="Wingdings" panose="05000000000000000000" pitchFamily="2" charset="2"/>
              <a:buNone/>
            </a:pPr>
            <a:endParaRPr lang="fr-FR" sz="1200" b="1" dirty="0" smtClean="0">
              <a:solidFill>
                <a:srgbClr val="0070C0"/>
              </a:solidFill>
            </a:endParaRPr>
          </a:p>
          <a:p>
            <a:pPr marL="0" indent="0" algn="l">
              <a:buFont typeface="Wingdings" panose="05000000000000000000" pitchFamily="2" charset="2"/>
              <a:buNone/>
            </a:pPr>
            <a:endParaRPr lang="fr-FR" sz="1200" b="1" dirty="0" smtClean="0">
              <a:solidFill>
                <a:srgbClr val="0070C0"/>
              </a:solidFill>
            </a:endParaRPr>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21</a:t>
            </a:fld>
            <a:endParaRPr lang="fr-FR"/>
          </a:p>
        </p:txBody>
      </p:sp>
    </p:spTree>
    <p:extLst>
      <p:ext uri="{BB962C8B-B14F-4D97-AF65-F5344CB8AC3E}">
        <p14:creationId xmlns:p14="http://schemas.microsoft.com/office/powerpoint/2010/main" val="37881747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buFont typeface="Wingdings" panose="05000000000000000000" pitchFamily="2" charset="2"/>
              <a:buNone/>
            </a:pPr>
            <a:r>
              <a:rPr lang="fr-FR" sz="1200" b="1" dirty="0" smtClean="0">
                <a:solidFill>
                  <a:srgbClr val="0070C0"/>
                </a:solidFill>
              </a:rPr>
              <a:t>Surendettement : </a:t>
            </a:r>
            <a:r>
              <a:rPr lang="fr-FR" sz="1200" b="0" dirty="0" smtClean="0">
                <a:solidFill>
                  <a:srgbClr val="0070C0"/>
                </a:solidFill>
              </a:rPr>
              <a:t>Pour les particuliers qui n’arrivent </a:t>
            </a:r>
            <a:r>
              <a:rPr lang="fr-FR" sz="1200" b="0" i="0" kern="1200" dirty="0" smtClean="0">
                <a:solidFill>
                  <a:schemeClr val="tx1"/>
                </a:solidFill>
                <a:effectLst/>
                <a:latin typeface="+mn-lt"/>
                <a:ea typeface="+mn-ea"/>
                <a:cs typeface="+mn-cs"/>
              </a:rPr>
              <a:t>plus à faire face à leurs dettes ? Des solutions existent. Si les retards sont limités et qu’il n’y a qu’un ou deux créanciers, il faut les contacter pour essayer de trouver une solution. On peut également</a:t>
            </a:r>
            <a:r>
              <a:rPr lang="fr-FR" sz="1200" b="0" i="0" kern="1200" baseline="0" dirty="0" smtClean="0">
                <a:solidFill>
                  <a:schemeClr val="tx1"/>
                </a:solidFill>
                <a:effectLst/>
                <a:latin typeface="+mn-lt"/>
                <a:ea typeface="+mn-ea"/>
                <a:cs typeface="+mn-cs"/>
              </a:rPr>
              <a:t> se f</a:t>
            </a:r>
            <a:r>
              <a:rPr lang="fr-FR" sz="1200" b="0" i="0" kern="1200" dirty="0" smtClean="0">
                <a:solidFill>
                  <a:schemeClr val="tx1"/>
                </a:solidFill>
                <a:effectLst/>
                <a:latin typeface="+mn-lt"/>
                <a:ea typeface="+mn-ea"/>
                <a:cs typeface="+mn-cs"/>
              </a:rPr>
              <a:t>aire aider par un intervenant social.</a:t>
            </a:r>
            <a:r>
              <a:rPr lang="fr-FR" b="0" dirty="0" smtClean="0"/>
              <a:t/>
            </a:r>
            <a:br>
              <a:rPr lang="fr-FR" b="0" dirty="0" smtClean="0"/>
            </a:br>
            <a:r>
              <a:rPr lang="fr-FR" b="0" dirty="0" smtClean="0"/>
              <a:t>Mais si le problème de </a:t>
            </a:r>
            <a:r>
              <a:rPr lang="fr-FR" sz="1200" b="0" i="0" kern="1200" dirty="0" smtClean="0">
                <a:solidFill>
                  <a:schemeClr val="tx1"/>
                </a:solidFill>
                <a:effectLst/>
                <a:latin typeface="+mn-lt"/>
                <a:ea typeface="+mn-ea"/>
                <a:cs typeface="+mn-cs"/>
              </a:rPr>
              <a:t>dette est plus important et si on pense</a:t>
            </a:r>
            <a:r>
              <a:rPr lang="fr-FR" sz="1200" b="0" i="0" kern="1200" baseline="0" dirty="0" smtClean="0">
                <a:solidFill>
                  <a:schemeClr val="tx1"/>
                </a:solidFill>
                <a:effectLst/>
                <a:latin typeface="+mn-lt"/>
                <a:ea typeface="+mn-ea"/>
                <a:cs typeface="+mn-cs"/>
              </a:rPr>
              <a:t> que sa </a:t>
            </a:r>
            <a:r>
              <a:rPr lang="fr-FR" sz="1200" b="0" i="0" kern="1200" dirty="0" smtClean="0">
                <a:solidFill>
                  <a:schemeClr val="tx1"/>
                </a:solidFill>
                <a:effectLst/>
                <a:latin typeface="+mn-lt"/>
                <a:ea typeface="+mn-ea"/>
                <a:cs typeface="+mn-cs"/>
              </a:rPr>
              <a:t>situation ne va pas s’améliorer, alors il existe une autre solution : saisir la commission de surendettement. Il en existe une dans chaque département. Pour déposer un dossier, il convient de s’adresser à la Banque de France.</a:t>
            </a:r>
          </a:p>
          <a:p>
            <a:pPr marL="0" indent="0" algn="l">
              <a:buFont typeface="Wingdings" panose="05000000000000000000" pitchFamily="2" charset="2"/>
              <a:buNone/>
            </a:pPr>
            <a:endParaRPr lang="fr-FR" sz="1200" b="0" dirty="0" smtClean="0">
              <a:solidFill>
                <a:srgbClr val="0070C0"/>
              </a:solidFill>
            </a:endParaRPr>
          </a:p>
          <a:p>
            <a:pPr marL="0" indent="0" algn="l">
              <a:buFont typeface="Wingdings" panose="05000000000000000000" pitchFamily="2" charset="2"/>
              <a:buNone/>
            </a:pPr>
            <a:r>
              <a:rPr lang="fr-FR" sz="1200" b="1" dirty="0" smtClean="0">
                <a:solidFill>
                  <a:srgbClr val="0070C0"/>
                </a:solidFill>
              </a:rPr>
              <a:t>Droit</a:t>
            </a:r>
            <a:r>
              <a:rPr lang="fr-FR" sz="1200" b="1" baseline="0" dirty="0" smtClean="0">
                <a:solidFill>
                  <a:srgbClr val="0070C0"/>
                </a:solidFill>
              </a:rPr>
              <a:t> au compte : </a:t>
            </a:r>
            <a:r>
              <a:rPr lang="fr-FR" sz="1200" b="0" i="0" kern="1200" dirty="0" smtClean="0">
                <a:solidFill>
                  <a:schemeClr val="tx1"/>
                </a:solidFill>
                <a:effectLst/>
                <a:latin typeface="+mn-lt"/>
                <a:ea typeface="+mn-ea"/>
                <a:cs typeface="+mn-cs"/>
              </a:rPr>
              <a:t>La procédure de droit au compte consiste en une désignation</a:t>
            </a:r>
            <a:r>
              <a:rPr lang="fr-FR" sz="1200" b="0" i="0" kern="1200" baseline="0" dirty="0" smtClean="0">
                <a:solidFill>
                  <a:schemeClr val="tx1"/>
                </a:solidFill>
                <a:effectLst/>
                <a:latin typeface="+mn-lt"/>
                <a:ea typeface="+mn-ea"/>
                <a:cs typeface="+mn-cs"/>
              </a:rPr>
              <a:t> </a:t>
            </a:r>
            <a:r>
              <a:rPr lang="fr-FR" sz="1200" b="0" i="0" kern="1200" dirty="0" smtClean="0">
                <a:solidFill>
                  <a:schemeClr val="tx1"/>
                </a:solidFill>
                <a:effectLst/>
                <a:latin typeface="+mn-lt"/>
                <a:ea typeface="+mn-ea"/>
                <a:cs typeface="+mn-cs"/>
              </a:rPr>
              <a:t>d'office par la Banque de France d'un établissement bancaire qui devra, dans les conditions prévues par la loi, vous ouvrir un compte de dépôt. Cela est valable même si vous êtes interdit bancaire, inscrit au fichier des incidents de crédit aux particuliers ou au fichier central des chèques ou en situation de surendettement.</a:t>
            </a:r>
          </a:p>
          <a:p>
            <a:pPr marL="0" indent="0" algn="l">
              <a:buFont typeface="Wingdings" panose="05000000000000000000" pitchFamily="2" charset="2"/>
              <a:buNone/>
            </a:pPr>
            <a:endParaRPr lang="fr-FR" sz="1200" b="1" dirty="0" smtClean="0">
              <a:solidFill>
                <a:srgbClr val="0070C0"/>
              </a:solidFill>
            </a:endParaRPr>
          </a:p>
          <a:p>
            <a:r>
              <a:rPr lang="fr-FR" sz="1200" b="1" dirty="0" smtClean="0">
                <a:solidFill>
                  <a:srgbClr val="0070C0"/>
                </a:solidFill>
              </a:rPr>
              <a:t>Fichiers : </a:t>
            </a:r>
            <a:r>
              <a:rPr lang="fr-FR" sz="1200" b="0" dirty="0" smtClean="0">
                <a:solidFill>
                  <a:srgbClr val="0070C0"/>
                </a:solidFill>
              </a:rPr>
              <a:t>La Banque</a:t>
            </a:r>
            <a:r>
              <a:rPr lang="fr-FR" sz="1200" b="0" baseline="0" dirty="0" smtClean="0">
                <a:solidFill>
                  <a:srgbClr val="0070C0"/>
                </a:solidFill>
              </a:rPr>
              <a:t> de France est gestionnaire de ces fichiers : </a:t>
            </a:r>
            <a:r>
              <a:rPr lang="fr-FR" sz="1200" b="0" i="0" kern="1200" dirty="0" smtClean="0">
                <a:solidFill>
                  <a:schemeClr val="tx1"/>
                </a:solidFill>
                <a:effectLst/>
                <a:latin typeface="+mn-lt"/>
                <a:ea typeface="+mn-ea"/>
                <a:cs typeface="+mn-cs"/>
              </a:rPr>
              <a:t>le fichier central des chèques (FCC), le fichier national des incidents de remboursement de crédits aux particuliers (FICP) et le fichier national des chèques irréguliers (FNCI).  Dans tous les cas, c’est un établissement de crédit (banque, établissement de crédit spécialisé…) dont vous êtes client qui fait l’inscription. Au préalable, l’établissement vous aura informé qu’il a constaté un incident de paiement et que, sans régularisation de votre part dans le délai imparti, il procèdera à sa déclaration auprès de la Banque de France.</a:t>
            </a:r>
          </a:p>
          <a:p>
            <a:r>
              <a:rPr lang="fr-FR" sz="1200" b="0" i="0" kern="1200" dirty="0" smtClean="0">
                <a:solidFill>
                  <a:schemeClr val="tx1"/>
                </a:solidFill>
                <a:effectLst/>
                <a:latin typeface="+mn-lt"/>
                <a:ea typeface="+mn-ea"/>
                <a:cs typeface="+mn-cs"/>
              </a:rPr>
              <a:t>Seule exception : la Banque de France vous inscrit au FICP si vous déposez un dossier de surendettement, ceci dans une logique de protection. </a:t>
            </a:r>
          </a:p>
          <a:p>
            <a:r>
              <a:rPr lang="fr-FR" sz="1200" b="0" i="0" kern="1200" dirty="0" smtClean="0">
                <a:solidFill>
                  <a:schemeClr val="tx1"/>
                </a:solidFill>
                <a:effectLst/>
                <a:latin typeface="+mn-lt"/>
                <a:ea typeface="+mn-ea"/>
                <a:cs typeface="+mn-cs"/>
              </a:rPr>
              <a:t>Possibilité d’exercer son droit d’accès aux fichiers : en ligne (</a:t>
            </a:r>
            <a:r>
              <a:rPr lang="fr-FR" dirty="0" smtClean="0">
                <a:hlinkClick r:id="rId3"/>
              </a:rPr>
              <a:t>Banque de France | Vos demandes en ligne (banque-france.fr)</a:t>
            </a:r>
            <a:r>
              <a:rPr lang="fr-FR" dirty="0" smtClean="0"/>
              <a:t>) OU se</a:t>
            </a:r>
            <a:r>
              <a:rPr lang="fr-FR" sz="1200" b="0" i="0" kern="1200" dirty="0" smtClean="0">
                <a:solidFill>
                  <a:schemeClr val="tx1"/>
                </a:solidFill>
                <a:effectLst/>
                <a:latin typeface="+mn-lt"/>
                <a:ea typeface="+mn-ea"/>
                <a:cs typeface="+mn-cs"/>
              </a:rPr>
              <a:t> présenter muni d’une pièce d’identité portant sa photographie et précisant sa commune de naissance dans une implantation territoriale de la Banque de France OU adresser sa demande par courrier accompagnée d'une photocopie recto/verso de sa pièce d'identité portant sa photographie et précisant sa commune de naissance à l’adresse suivante :</a:t>
            </a:r>
          </a:p>
          <a:p>
            <a:r>
              <a:rPr lang="fr-FR" sz="1200" b="0" i="0" kern="1200" dirty="0" smtClean="0">
                <a:solidFill>
                  <a:schemeClr val="tx1"/>
                </a:solidFill>
                <a:effectLst/>
                <a:latin typeface="+mn-lt"/>
                <a:ea typeface="+mn-ea"/>
                <a:cs typeface="+mn-cs"/>
              </a:rPr>
              <a:t>Banque de France – TSA 50120 – 75035 PARIS CEDEX 01. </a:t>
            </a:r>
          </a:p>
          <a:p>
            <a:r>
              <a:rPr lang="fr-FR" sz="1200" b="0" i="0" kern="1200" dirty="0" smtClean="0">
                <a:solidFill>
                  <a:schemeClr val="tx1"/>
                </a:solidFill>
                <a:effectLst/>
                <a:latin typeface="+mn-lt"/>
                <a:ea typeface="+mn-ea"/>
                <a:cs typeface="+mn-cs"/>
              </a:rPr>
              <a:t>Attention : aucune information personnelle n’est délivrée par téléphone.</a:t>
            </a:r>
          </a:p>
          <a:p>
            <a:endParaRPr lang="fr-FR" sz="1200" b="0" i="0" kern="1200" dirty="0" smtClean="0">
              <a:solidFill>
                <a:schemeClr val="tx1"/>
              </a:solidFill>
              <a:effectLst/>
              <a:latin typeface="+mn-lt"/>
              <a:ea typeface="+mn-ea"/>
              <a:cs typeface="+mn-cs"/>
            </a:endParaRPr>
          </a:p>
          <a:p>
            <a:pPr marL="0" indent="0" algn="l">
              <a:buFont typeface="Wingdings" panose="05000000000000000000" pitchFamily="2" charset="2"/>
              <a:buNone/>
            </a:pPr>
            <a:endParaRPr lang="fr-FR" sz="1200" b="1" baseline="0" dirty="0" smtClean="0">
              <a:solidFill>
                <a:srgbClr val="0070C0"/>
              </a:solidFill>
            </a:endParaRPr>
          </a:p>
          <a:p>
            <a:r>
              <a:rPr lang="fr-FR" sz="1200" b="1" i="0" kern="1200" dirty="0" smtClean="0">
                <a:solidFill>
                  <a:schemeClr val="tx1"/>
                </a:solidFill>
                <a:effectLst/>
                <a:latin typeface="+mn-lt"/>
                <a:ea typeface="+mn-ea"/>
                <a:cs typeface="+mn-cs"/>
              </a:rPr>
              <a:t>Au travers du service Info-Banque Assurance, la Banque de France a pour mission d’apporter à tous une information adaptée sur la réglementation et les pratiques bancaires et assurantielles les plus courantes. </a:t>
            </a:r>
            <a:r>
              <a:rPr lang="fr-FR" sz="1200" b="0" i="0" kern="1200" dirty="0" smtClean="0">
                <a:solidFill>
                  <a:schemeClr val="tx1"/>
                </a:solidFill>
                <a:effectLst/>
                <a:latin typeface="+mn-lt"/>
                <a:ea typeface="+mn-ea"/>
                <a:cs typeface="+mn-cs"/>
              </a:rPr>
              <a:t>Dans le cadre de son service Info-Banque Assurance, la Banque de France répond à vos questions portant sur la réglementation et les pratiques bancaires et assurantielles les plus courantes.</a:t>
            </a:r>
          </a:p>
          <a:p>
            <a:r>
              <a:rPr lang="fr-FR" sz="1200" b="0" i="0" kern="1200" dirty="0" smtClean="0">
                <a:solidFill>
                  <a:schemeClr val="tx1"/>
                </a:solidFill>
                <a:effectLst/>
                <a:latin typeface="+mn-lt"/>
                <a:ea typeface="+mn-ea"/>
                <a:cs typeface="+mn-cs"/>
              </a:rPr>
              <a:t>L’objectif est de vous fournir un premier éclairage sur les problèmes que vous rencontrez, afin de vous en donner une meilleure compréhension. Le service Info-Banque Assurance vous apporte aussi des indications sur les actions à mener ou l’interlocuteur adéquat à saisir pour les résoudre.</a:t>
            </a:r>
          </a:p>
          <a:p>
            <a:r>
              <a:rPr lang="fr-FR" sz="1200" b="0" i="0" kern="1200" dirty="0" smtClean="0">
                <a:solidFill>
                  <a:schemeClr val="tx1"/>
                </a:solidFill>
                <a:effectLst/>
                <a:latin typeface="+mn-lt"/>
                <a:ea typeface="+mn-ea"/>
                <a:cs typeface="+mn-cs"/>
              </a:rPr>
              <a:t>En revanche, la Banque de France n’apporte pas de conseils juridiques ou financiers. Elle n’a pas qualité pour intervenir dans les litiges pouvant survenir entre un établissement de crédit et un particulier.</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fr-FR" sz="1200" b="1" dirty="0" smtClean="0">
              <a:solidFill>
                <a:srgbClr val="0070C0"/>
              </a:solidFill>
            </a:endParaRPr>
          </a:p>
          <a:p>
            <a:pPr marL="0" indent="0" algn="l">
              <a:buFont typeface="Wingdings" panose="05000000000000000000" pitchFamily="2" charset="2"/>
              <a:buNone/>
            </a:pPr>
            <a:r>
              <a:rPr lang="fr-FR" sz="1200" b="1" i="0" kern="1200" dirty="0" smtClean="0">
                <a:solidFill>
                  <a:schemeClr val="tx1"/>
                </a:solidFill>
                <a:effectLst/>
                <a:latin typeface="+mn-lt"/>
                <a:ea typeface="+mn-ea"/>
                <a:cs typeface="+mn-cs"/>
              </a:rPr>
              <a:t>Au</a:t>
            </a:r>
            <a:r>
              <a:rPr lang="fr-FR" sz="1200" b="1" i="0" kern="1200" baseline="0" dirty="0" smtClean="0">
                <a:solidFill>
                  <a:schemeClr val="tx1"/>
                </a:solidFill>
                <a:effectLst/>
                <a:latin typeface="+mn-lt"/>
                <a:ea typeface="+mn-ea"/>
                <a:cs typeface="+mn-cs"/>
              </a:rPr>
              <a:t>-delà de ces services :</a:t>
            </a:r>
          </a:p>
          <a:p>
            <a:pPr marL="0" indent="0" algn="l">
              <a:buFont typeface="Wingdings" panose="05000000000000000000" pitchFamily="2" charset="2"/>
              <a:buNone/>
            </a:pPr>
            <a:endParaRPr lang="fr-FR" sz="1200" b="1" i="0" kern="1200" baseline="0" dirty="0" smtClean="0">
              <a:solidFill>
                <a:schemeClr val="tx1"/>
              </a:solidFill>
              <a:effectLst/>
              <a:latin typeface="+mn-lt"/>
              <a:ea typeface="+mn-ea"/>
              <a:cs typeface="+mn-cs"/>
            </a:endParaRPr>
          </a:p>
          <a:p>
            <a:pPr marL="0" indent="0" algn="l">
              <a:buFont typeface="Wingdings" panose="05000000000000000000" pitchFamily="2" charset="2"/>
              <a:buNone/>
            </a:pPr>
            <a:r>
              <a:rPr lang="fr-FR" sz="1200" b="1" i="0" kern="1200" dirty="0" smtClean="0">
                <a:solidFill>
                  <a:schemeClr val="tx1"/>
                </a:solidFill>
                <a:effectLst/>
                <a:latin typeface="+mn-lt"/>
                <a:ea typeface="+mn-ea"/>
                <a:cs typeface="+mn-cs"/>
              </a:rPr>
              <a:t>Promouvoir microcrédit : LA BDF ne distribue pas de microcrédit mais contribue par différentes actions à promouvoir le microcrédit. </a:t>
            </a:r>
          </a:p>
          <a:p>
            <a:r>
              <a:rPr lang="fr-FR" sz="1200" b="0" i="0" kern="1200" dirty="0" smtClean="0">
                <a:solidFill>
                  <a:schemeClr val="tx1"/>
                </a:solidFill>
                <a:effectLst/>
                <a:latin typeface="+mn-lt"/>
                <a:ea typeface="+mn-ea"/>
                <a:cs typeface="+mn-cs"/>
              </a:rPr>
              <a:t>Dans le cadre de son service Info-Banque Assurance, la Banque de France répond à vos questions portant sur la réglementation et les pratiques bancaires et assurantielles les plus courantes.</a:t>
            </a:r>
          </a:p>
          <a:p>
            <a:r>
              <a:rPr lang="fr-FR" sz="1200" b="0" i="0" kern="1200" dirty="0" smtClean="0">
                <a:solidFill>
                  <a:schemeClr val="tx1"/>
                </a:solidFill>
                <a:effectLst/>
                <a:latin typeface="+mn-lt"/>
                <a:ea typeface="+mn-ea"/>
                <a:cs typeface="+mn-cs"/>
              </a:rPr>
              <a:t>L’objectif est de vous fournir un premier éclairage sur les problèmes que vous rencontrez, afin de vous en donner une meilleure compréhension. Le service Info-Banque Assurance vous apporte aussi des indications sur les actions à mener ou l’interlocuteur adéquat à saisir pour les résoudre.</a:t>
            </a:r>
          </a:p>
          <a:p>
            <a:r>
              <a:rPr lang="fr-FR" sz="1200" b="0" i="0" kern="1200" dirty="0" smtClean="0">
                <a:solidFill>
                  <a:schemeClr val="tx1"/>
                </a:solidFill>
                <a:effectLst/>
                <a:latin typeface="+mn-lt"/>
                <a:ea typeface="+mn-ea"/>
                <a:cs typeface="+mn-cs"/>
              </a:rPr>
              <a:t>En revanche, la Banque de France n’apporte pas de conseils juridiques ou financiers. Elle n’a pas qualité pour intervenir dans les litiges pouvant survenir entre un établissement de crédit et un particulier.</a:t>
            </a:r>
          </a:p>
          <a:p>
            <a:pPr marL="0" indent="0" algn="l">
              <a:buFont typeface="Wingdings" panose="05000000000000000000" pitchFamily="2" charset="2"/>
              <a:buNone/>
            </a:pPr>
            <a:endParaRPr lang="fr-FR" sz="1200" b="1" i="0" kern="1200" dirty="0" smtClean="0">
              <a:solidFill>
                <a:schemeClr val="tx1"/>
              </a:solidFill>
              <a:effectLst/>
              <a:latin typeface="+mn-lt"/>
              <a:ea typeface="+mn-ea"/>
              <a:cs typeface="+mn-cs"/>
            </a:endParaRPr>
          </a:p>
          <a:p>
            <a:pPr marL="0" indent="0" algn="l">
              <a:buFont typeface="Wingdings" panose="05000000000000000000" pitchFamily="2" charset="2"/>
              <a:buNone/>
            </a:pPr>
            <a:r>
              <a:rPr lang="fr-FR" sz="1200" b="1" i="0" kern="1200" dirty="0" smtClean="0">
                <a:solidFill>
                  <a:schemeClr val="tx1"/>
                </a:solidFill>
                <a:effectLst/>
                <a:latin typeface="+mn-lt"/>
                <a:ea typeface="+mn-ea"/>
                <a:cs typeface="+mn-cs"/>
              </a:rPr>
              <a:t>Promouvoir l’offre spécifique de services bancaires pour les clients fragiles financièrement</a:t>
            </a:r>
          </a:p>
          <a:p>
            <a:r>
              <a:rPr lang="fr-FR" sz="1200" b="0" i="0" kern="1200" dirty="0" smtClean="0">
                <a:solidFill>
                  <a:schemeClr val="tx1"/>
                </a:solidFill>
                <a:effectLst/>
                <a:latin typeface="+mn-lt"/>
                <a:ea typeface="+mn-ea"/>
                <a:cs typeface="+mn-cs"/>
              </a:rPr>
              <a:t>L’objectif de cette offre est de vous aider à gérer et à maîtriser votre budget. Son fonctionnement permet de réduire le risque d’incidents sur votre compte, et limite donc les frais correspondants. Le montant de ce</a:t>
            </a:r>
            <a:r>
              <a:rPr lang="fr-FR" sz="1200" b="0" i="0" kern="1200" baseline="0" dirty="0" smtClean="0">
                <a:solidFill>
                  <a:schemeClr val="tx1"/>
                </a:solidFill>
                <a:effectLst/>
                <a:latin typeface="+mn-lt"/>
                <a:ea typeface="+mn-ea"/>
                <a:cs typeface="+mn-cs"/>
              </a:rPr>
              <a:t> service est de maximum 3€ par mois </a:t>
            </a:r>
            <a:r>
              <a:rPr lang="fr-FR" sz="1200" b="0" i="0" kern="1200" dirty="0" smtClean="0">
                <a:solidFill>
                  <a:schemeClr val="tx1"/>
                </a:solidFill>
                <a:effectLst/>
                <a:latin typeface="+mn-lt"/>
                <a:ea typeface="+mn-ea"/>
                <a:cs typeface="+mn-cs"/>
              </a:rPr>
              <a:t>(hors frais d’incidents).</a:t>
            </a:r>
          </a:p>
          <a:p>
            <a:r>
              <a:rPr lang="fr-FR" sz="1200" b="0" i="0" kern="1200" dirty="0" smtClean="0">
                <a:solidFill>
                  <a:schemeClr val="tx1"/>
                </a:solidFill>
                <a:effectLst/>
                <a:latin typeface="+mn-lt"/>
                <a:ea typeface="+mn-ea"/>
                <a:cs typeface="+mn-cs"/>
              </a:rPr>
              <a:t>Les frais d’incident bancaire sont limités à 20 euros par mois et 200 euros par an dans le cadre de cette offre. Les commissions d’intervention sont plafonnées à 4€ par opération, contre 8€ dans une offre classique.</a:t>
            </a:r>
          </a:p>
          <a:p>
            <a:r>
              <a:rPr lang="fr-FR" sz="1200" b="0" i="0" kern="1200" dirty="0" smtClean="0">
                <a:solidFill>
                  <a:schemeClr val="tx1"/>
                </a:solidFill>
                <a:effectLst/>
                <a:latin typeface="+mn-lt"/>
                <a:ea typeface="+mn-ea"/>
                <a:cs typeface="+mn-cs"/>
              </a:rPr>
              <a:t>L’offre vous permet de bénéficier d’un compte, de le consulter et le gérer par Internet, d’avoir une carte de paiement à autorisation systématique pour réaliser vos paiements et vos retraits, de déposer et de retirer des espèces dans votre agence, de faire 4 virements par mois dont au moins 1 virement permanent, de faire 2 chèques de banque par mois, d’être débité de vos prélèvements automatiques. (chéquier et découvert autorisé non inclus dans l’offre).</a:t>
            </a:r>
          </a:p>
          <a:p>
            <a:r>
              <a:rPr lang="fr-FR" sz="1200" b="0" i="0" kern="1200" dirty="0" smtClean="0">
                <a:solidFill>
                  <a:schemeClr val="tx1"/>
                </a:solidFill>
                <a:effectLst/>
                <a:latin typeface="+mn-lt"/>
                <a:ea typeface="+mn-ea"/>
                <a:cs typeface="+mn-cs"/>
              </a:rPr>
              <a:t>Si vous êtes détecté comme fragile, votre banque doit vous contacter pour vous proposer cette offre et savoir si vous souhaitez y souscrire.</a:t>
            </a:r>
          </a:p>
          <a:p>
            <a:r>
              <a:rPr lang="fr-FR" sz="1200" b="0" i="0" kern="1200" dirty="0" smtClean="0">
                <a:solidFill>
                  <a:schemeClr val="tx1"/>
                </a:solidFill>
                <a:effectLst/>
                <a:latin typeface="+mn-lt"/>
                <a:ea typeface="+mn-ea"/>
                <a:cs typeface="+mn-cs"/>
              </a:rPr>
              <a:t>Vous êtes libre de l’accepter ou non. Si vous l’acceptez, vous pourrez la résilier quand vous voudrez.</a:t>
            </a:r>
          </a:p>
          <a:p>
            <a:endParaRPr lang="fr-FR" sz="1200" b="0" i="0" kern="1200" dirty="0" smtClean="0">
              <a:solidFill>
                <a:schemeClr val="tx1"/>
              </a:solidFill>
              <a:effectLst/>
              <a:latin typeface="+mn-lt"/>
              <a:ea typeface="+mn-ea"/>
              <a:cs typeface="+mn-cs"/>
            </a:endParaRPr>
          </a:p>
          <a:p>
            <a:endParaRPr lang="fr-FR" sz="1200" b="0" i="0" kern="1200" dirty="0" smtClean="0">
              <a:solidFill>
                <a:schemeClr val="tx1"/>
              </a:solidFill>
              <a:effectLst/>
              <a:latin typeface="+mn-lt"/>
              <a:ea typeface="+mn-ea"/>
              <a:cs typeface="+mn-cs"/>
            </a:endParaRPr>
          </a:p>
          <a:p>
            <a:r>
              <a:rPr lang="fr-FR" sz="1200" b="0" i="0" kern="1200" dirty="0" smtClean="0">
                <a:solidFill>
                  <a:schemeClr val="tx1"/>
                </a:solidFill>
                <a:effectLst/>
                <a:latin typeface="+mn-lt"/>
                <a:ea typeface="+mn-ea"/>
                <a:cs typeface="+mn-cs"/>
              </a:rPr>
              <a:t># Le numéro 3414 pour toute question sur la réglementation bancaire et le crédit, le surendettement, les fichiers d'incidents de paiement, le droit au compte, les produits d'assurance, l'épargne et la bourse :</a:t>
            </a:r>
          </a:p>
          <a:p>
            <a:r>
              <a:rPr lang="fr-FR" sz="1200" b="0" i="0" kern="1200" dirty="0" smtClean="0">
                <a:solidFill>
                  <a:schemeClr val="tx1"/>
                </a:solidFill>
                <a:effectLst/>
                <a:latin typeface="+mn-lt"/>
                <a:ea typeface="+mn-ea"/>
                <a:cs typeface="+mn-cs"/>
              </a:rPr>
              <a:t>Appelez le 3414 (de 8h à 18h) prix d'un appel local ou +33 1 73 03 34 04 (8h-18h heure de Paris) depuis l'étranger ou l'Outre-Mer</a:t>
            </a:r>
          </a:p>
          <a:p>
            <a:endParaRPr lang="fr-FR" sz="1200" b="0" i="0" kern="1200" dirty="0" smtClean="0">
              <a:solidFill>
                <a:schemeClr val="tx1"/>
              </a:solidFill>
              <a:effectLst/>
              <a:latin typeface="+mn-lt"/>
              <a:ea typeface="+mn-ea"/>
              <a:cs typeface="+mn-cs"/>
            </a:endParaRPr>
          </a:p>
          <a:p>
            <a:endParaRPr lang="fr-FR" sz="1200" b="0" i="0" kern="1200" dirty="0" smtClean="0">
              <a:solidFill>
                <a:schemeClr val="tx1"/>
              </a:solidFill>
              <a:effectLst/>
              <a:latin typeface="+mn-lt"/>
              <a:ea typeface="+mn-ea"/>
              <a:cs typeface="+mn-cs"/>
            </a:endParaRPr>
          </a:p>
          <a:p>
            <a:pPr marL="0" indent="0" algn="l">
              <a:buFont typeface="Wingdings" panose="05000000000000000000" pitchFamily="2" charset="2"/>
              <a:buNone/>
            </a:pPr>
            <a:endParaRPr lang="fr-FR" sz="1200" b="1" i="0" kern="1200" dirty="0" smtClean="0">
              <a:solidFill>
                <a:schemeClr val="tx1"/>
              </a:solidFill>
              <a:effectLst/>
              <a:latin typeface="+mn-lt"/>
              <a:ea typeface="+mn-ea"/>
              <a:cs typeface="+mn-cs"/>
            </a:endParaRPr>
          </a:p>
          <a:p>
            <a:pPr marL="0" indent="0" algn="l">
              <a:buFont typeface="Wingdings" panose="05000000000000000000" pitchFamily="2" charset="2"/>
              <a:buNone/>
            </a:pPr>
            <a:endParaRPr lang="fr-FR" sz="1200" b="1" i="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22</a:t>
            </a:fld>
            <a:endParaRPr lang="fr-FR"/>
          </a:p>
        </p:txBody>
      </p:sp>
    </p:spTree>
    <p:extLst>
      <p:ext uri="{BB962C8B-B14F-4D97-AF65-F5344CB8AC3E}">
        <p14:creationId xmlns:p14="http://schemas.microsoft.com/office/powerpoint/2010/main" val="12865436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pPr algn="just"/>
            <a:r>
              <a:rPr lang="fr-FR" sz="1100" b="1" kern="1200" dirty="0" smtClean="0">
                <a:solidFill>
                  <a:schemeClr val="tx1"/>
                </a:solidFill>
                <a:latin typeface="+mn-lt"/>
                <a:ea typeface="+mn-ea"/>
                <a:cs typeface="+mn-cs"/>
              </a:rPr>
              <a:t>Une session de sensibilisation</a:t>
            </a:r>
            <a:r>
              <a:rPr lang="fr-FR" sz="1100" b="1" kern="1200" baseline="0" dirty="0" smtClean="0">
                <a:solidFill>
                  <a:schemeClr val="tx1"/>
                </a:solidFill>
                <a:latin typeface="+mn-lt"/>
                <a:ea typeface="+mn-ea"/>
                <a:cs typeface="+mn-cs"/>
              </a:rPr>
              <a:t> spécifique est disponible pour présenter le portail.</a:t>
            </a:r>
            <a:endParaRPr lang="fr-FR" sz="1100" b="1" kern="1200" dirty="0" smtClean="0">
              <a:solidFill>
                <a:schemeClr val="tx1"/>
              </a:solidFill>
              <a:latin typeface="+mn-lt"/>
              <a:ea typeface="+mn-ea"/>
              <a:cs typeface="+mn-cs"/>
            </a:endParaRPr>
          </a:p>
          <a:p>
            <a:pPr algn="just"/>
            <a:endParaRPr lang="fr-FR" sz="1100" b="1" kern="1200" dirty="0" smtClean="0">
              <a:solidFill>
                <a:schemeClr val="tx1"/>
              </a:solidFill>
              <a:latin typeface="+mn-lt"/>
              <a:ea typeface="+mn-ea"/>
              <a:cs typeface="+mn-cs"/>
            </a:endParaRPr>
          </a:p>
          <a:p>
            <a:pPr algn="just"/>
            <a:r>
              <a:rPr lang="fr-FR" sz="1100" b="1" kern="1200" dirty="0" smtClean="0">
                <a:solidFill>
                  <a:schemeClr val="tx1"/>
                </a:solidFill>
                <a:latin typeface="+mn-lt"/>
                <a:ea typeface="+mn-ea"/>
                <a:cs typeface="+mn-cs"/>
              </a:rPr>
              <a:t>Préambule</a:t>
            </a:r>
            <a:r>
              <a:rPr lang="fr-FR" sz="1100" kern="1200" dirty="0" smtClean="0">
                <a:solidFill>
                  <a:schemeClr val="tx1"/>
                </a:solidFill>
                <a:latin typeface="+mn-lt"/>
                <a:ea typeface="+mn-ea"/>
                <a:cs typeface="+mn-cs"/>
              </a:rPr>
              <a:t> : pourquoi un portail ? car les groupes tests ont dit que l’info était partout mais quelle confiance lui accorder ? – si BDF : neutre, rien à vendre, image de sérieux.</a:t>
            </a:r>
          </a:p>
          <a:p>
            <a:pPr algn="just"/>
            <a:r>
              <a:rPr lang="fr-FR" sz="1100" kern="1200" dirty="0" smtClean="0">
                <a:solidFill>
                  <a:schemeClr val="tx1"/>
                </a:solidFill>
                <a:latin typeface="+mn-lt"/>
                <a:ea typeface="+mn-ea"/>
                <a:cs typeface="+mn-cs"/>
              </a:rPr>
              <a:t>L’idée est donc bien de sélectionner du contenu existant neutre, pédagogique, gratuit et ne pas refaire ce qui existe.</a:t>
            </a:r>
          </a:p>
          <a:p>
            <a:pPr algn="just"/>
            <a:endParaRPr lang="fr-FR" sz="1100" kern="1200" dirty="0" smtClean="0">
              <a:solidFill>
                <a:schemeClr val="tx1"/>
              </a:solidFill>
              <a:latin typeface="+mn-lt"/>
              <a:ea typeface="+mn-ea"/>
              <a:cs typeface="+mn-cs"/>
            </a:endParaRPr>
          </a:p>
          <a:p>
            <a:pPr algn="just"/>
            <a:r>
              <a:rPr lang="fr-FR" sz="1100" b="1" kern="1200" dirty="0" smtClean="0">
                <a:solidFill>
                  <a:schemeClr val="tx1"/>
                </a:solidFill>
                <a:latin typeface="+mn-lt"/>
                <a:ea typeface="+mn-ea"/>
                <a:cs typeface="+mn-cs"/>
              </a:rPr>
              <a:t>IL EST</a:t>
            </a:r>
            <a:r>
              <a:rPr lang="fr-FR" sz="1100" b="1" kern="1200" baseline="0" dirty="0" smtClean="0">
                <a:solidFill>
                  <a:schemeClr val="tx1"/>
                </a:solidFill>
                <a:latin typeface="+mn-lt"/>
                <a:ea typeface="+mn-ea"/>
                <a:cs typeface="+mn-cs"/>
              </a:rPr>
              <a:t> POSSIBLE DE S’INSCRIRE A LA NEWSLETTER DIRECTEMENT SUR LE SITE POUR RECEVOIR CHAQUE SEMAINE LES SUJETS D’ACTUALITE.</a:t>
            </a:r>
            <a:endParaRPr lang="fr-FR" sz="1100" b="1" kern="1200" dirty="0" smtClean="0">
              <a:solidFill>
                <a:schemeClr val="tx1"/>
              </a:solidFill>
              <a:latin typeface="+mn-lt"/>
              <a:ea typeface="+mn-ea"/>
              <a:cs typeface="+mn-cs"/>
            </a:endParaRPr>
          </a:p>
          <a:p>
            <a:pPr algn="just"/>
            <a:endParaRPr lang="fr-FR" sz="1100" kern="1200" dirty="0" smtClean="0">
              <a:solidFill>
                <a:schemeClr val="tx1"/>
              </a:solidFill>
              <a:latin typeface="+mn-lt"/>
              <a:ea typeface="+mn-ea"/>
              <a:cs typeface="+mn-cs"/>
            </a:endParaRPr>
          </a:p>
          <a:p>
            <a:pPr algn="just"/>
            <a:r>
              <a:rPr lang="fr-FR" sz="1100" b="1" kern="1200" dirty="0" smtClean="0">
                <a:solidFill>
                  <a:schemeClr val="tx1"/>
                </a:solidFill>
                <a:latin typeface="+mn-lt"/>
                <a:ea typeface="+mn-ea"/>
                <a:cs typeface="+mn-cs"/>
              </a:rPr>
              <a:t>Informer et accompagner au quotidien</a:t>
            </a:r>
          </a:p>
          <a:p>
            <a:pPr algn="just"/>
            <a:r>
              <a:rPr lang="fr-FR" sz="1100" kern="1200" dirty="0" smtClean="0">
                <a:solidFill>
                  <a:schemeClr val="tx1"/>
                </a:solidFill>
                <a:latin typeface="+mn-lt"/>
                <a:ea typeface="+mn-ea"/>
                <a:cs typeface="+mn-cs"/>
              </a:rPr>
              <a:t>Page d’accueil : les rubriques ont été choisies suite à des groupes tests : intervenants</a:t>
            </a:r>
            <a:r>
              <a:rPr lang="fr-FR" sz="1100" kern="1200" baseline="0" dirty="0" smtClean="0">
                <a:solidFill>
                  <a:schemeClr val="tx1"/>
                </a:solidFill>
                <a:latin typeface="+mn-lt"/>
                <a:ea typeface="+mn-ea"/>
                <a:cs typeface="+mn-cs"/>
              </a:rPr>
              <a:t> sociaux</a:t>
            </a:r>
            <a:r>
              <a:rPr lang="fr-FR" sz="1100" kern="1200" dirty="0" smtClean="0">
                <a:solidFill>
                  <a:schemeClr val="tx1"/>
                </a:solidFill>
                <a:latin typeface="+mn-lt"/>
                <a:ea typeface="+mn-ea"/>
                <a:cs typeface="+mn-cs"/>
              </a:rPr>
              <a:t>, jeunes, retraités, jeunes couples avec enfant, personnes en difficulté.</a:t>
            </a:r>
          </a:p>
          <a:p>
            <a:pPr algn="just"/>
            <a:r>
              <a:rPr lang="fr-FR" sz="1100" b="1" kern="1200" dirty="0" smtClean="0">
                <a:solidFill>
                  <a:schemeClr val="tx1"/>
                </a:solidFill>
                <a:latin typeface="+mn-lt"/>
                <a:ea typeface="+mn-ea"/>
                <a:cs typeface="+mn-cs"/>
              </a:rPr>
              <a:t>L’objectif est de trouver l’information 3 clics </a:t>
            </a:r>
          </a:p>
          <a:p>
            <a:pPr algn="just"/>
            <a:r>
              <a:rPr lang="fr-FR" sz="1100" kern="1200" dirty="0" smtClean="0">
                <a:solidFill>
                  <a:schemeClr val="tx1"/>
                </a:solidFill>
                <a:latin typeface="+mn-lt"/>
                <a:ea typeface="+mn-ea"/>
                <a:cs typeface="+mn-cs"/>
              </a:rPr>
              <a:t>Une information qui se présente de différentes façons : article , guide </a:t>
            </a:r>
            <a:r>
              <a:rPr lang="fr-FR" sz="1100" kern="1200" dirty="0" err="1" smtClean="0">
                <a:solidFill>
                  <a:schemeClr val="tx1"/>
                </a:solidFill>
                <a:latin typeface="+mn-lt"/>
                <a:ea typeface="+mn-ea"/>
                <a:cs typeface="+mn-cs"/>
              </a:rPr>
              <a:t>pdf</a:t>
            </a:r>
            <a:r>
              <a:rPr lang="fr-FR" sz="1100" kern="1200" dirty="0" smtClean="0">
                <a:solidFill>
                  <a:schemeClr val="tx1"/>
                </a:solidFill>
                <a:latin typeface="+mn-lt"/>
                <a:ea typeface="+mn-ea"/>
                <a:cs typeface="+mn-cs"/>
              </a:rPr>
              <a:t>, vidéo pour répondre aux usages différents de l’internet.</a:t>
            </a:r>
          </a:p>
          <a:p>
            <a:pPr algn="just"/>
            <a:r>
              <a:rPr lang="fr-FR" sz="1100" b="1" kern="1200" dirty="0" smtClean="0">
                <a:solidFill>
                  <a:schemeClr val="tx1"/>
                </a:solidFill>
                <a:latin typeface="+mn-lt"/>
                <a:ea typeface="+mn-ea"/>
                <a:cs typeface="+mn-cs"/>
              </a:rPr>
              <a:t>La boite à outils </a:t>
            </a:r>
            <a:r>
              <a:rPr lang="fr-FR" sz="1100" kern="1200" dirty="0" smtClean="0">
                <a:solidFill>
                  <a:schemeClr val="tx1"/>
                </a:solidFill>
                <a:latin typeface="+mn-lt"/>
                <a:ea typeface="+mn-ea"/>
                <a:cs typeface="+mn-cs"/>
              </a:rPr>
              <a:t>est la plus consultée sur le portail. C’est que ce recherchent les internautes donc il faut nous aider à nourrir ces rubriques en nous demandant des outils qui vous manquent…</a:t>
            </a:r>
          </a:p>
          <a:p>
            <a:pPr algn="just"/>
            <a:r>
              <a:rPr lang="fr-FR" sz="1100" b="1" kern="1200" dirty="0" smtClean="0">
                <a:solidFill>
                  <a:schemeClr val="tx1"/>
                </a:solidFill>
                <a:latin typeface="+mn-lt"/>
                <a:ea typeface="+mn-ea"/>
                <a:cs typeface="+mn-cs"/>
              </a:rPr>
              <a:t>Ce site est le vôtre donc bouton « faire une suggestion sur cette page »</a:t>
            </a:r>
            <a:r>
              <a:rPr lang="fr-FR" sz="1100" kern="1200" dirty="0" smtClean="0">
                <a:solidFill>
                  <a:schemeClr val="tx1"/>
                </a:solidFill>
                <a:latin typeface="+mn-lt"/>
                <a:ea typeface="+mn-ea"/>
                <a:cs typeface="+mn-cs"/>
              </a:rPr>
              <a:t> présent sur toutes les pages thématiques pour nous proposer des évolutions.</a:t>
            </a:r>
          </a:p>
          <a:p>
            <a:pPr algn="just"/>
            <a:r>
              <a:rPr lang="fr-FR" sz="1100" b="1" kern="1200" dirty="0" smtClean="0">
                <a:solidFill>
                  <a:schemeClr val="tx1"/>
                </a:solidFill>
                <a:latin typeface="+mn-lt"/>
                <a:ea typeface="+mn-ea"/>
                <a:cs typeface="+mn-cs"/>
              </a:rPr>
              <a:t>Carte interactive </a:t>
            </a:r>
            <a:r>
              <a:rPr lang="fr-FR" sz="1100" kern="1200" dirty="0" smtClean="0">
                <a:solidFill>
                  <a:schemeClr val="tx1"/>
                </a:solidFill>
                <a:latin typeface="+mn-lt"/>
                <a:ea typeface="+mn-ea"/>
                <a:cs typeface="+mn-cs"/>
              </a:rPr>
              <a:t>: le portail c’est de l’information mais aussi un contact humain de proximité. </a:t>
            </a:r>
          </a:p>
          <a:p>
            <a:pPr algn="just"/>
            <a:r>
              <a:rPr lang="fr-FR" sz="1100" b="1" kern="1200" dirty="0" smtClean="0">
                <a:solidFill>
                  <a:schemeClr val="tx1"/>
                </a:solidFill>
                <a:latin typeface="+mn-lt"/>
                <a:ea typeface="+mn-ea"/>
                <a:cs typeface="+mn-cs"/>
              </a:rPr>
              <a:t>Si votre structure n’est pas référencée sur le portail</a:t>
            </a:r>
            <a:r>
              <a:rPr lang="fr-FR" sz="1100" kern="1200" dirty="0" smtClean="0">
                <a:solidFill>
                  <a:schemeClr val="tx1"/>
                </a:solidFill>
                <a:latin typeface="+mn-lt"/>
                <a:ea typeface="+mn-ea"/>
                <a:cs typeface="+mn-cs"/>
              </a:rPr>
              <a:t>, prenez contact avec la BDF locale</a:t>
            </a:r>
          </a:p>
          <a:p>
            <a:pPr algn="just"/>
            <a:r>
              <a:rPr lang="fr-FR" sz="1100" kern="1200" dirty="0" smtClean="0">
                <a:solidFill>
                  <a:schemeClr val="tx1"/>
                </a:solidFill>
                <a:latin typeface="+mn-lt"/>
                <a:ea typeface="+mn-ea"/>
                <a:cs typeface="+mn-cs"/>
              </a:rPr>
              <a:t>qui nous transmettra.</a:t>
            </a:r>
          </a:p>
          <a:p>
            <a:pPr algn="just"/>
            <a:r>
              <a:rPr lang="fr-FR" sz="1100" b="1" kern="1200" dirty="0" smtClean="0">
                <a:solidFill>
                  <a:schemeClr val="tx1"/>
                </a:solidFill>
                <a:latin typeface="+mn-lt"/>
                <a:ea typeface="+mn-ea"/>
                <a:cs typeface="+mn-cs"/>
              </a:rPr>
              <a:t>Dans le pied de page, on peut s’abonner à des alertes </a:t>
            </a:r>
            <a:r>
              <a:rPr lang="fr-FR" sz="1100" kern="1200" dirty="0" smtClean="0">
                <a:solidFill>
                  <a:schemeClr val="tx1"/>
                </a:solidFill>
                <a:latin typeface="+mn-lt"/>
                <a:ea typeface="+mn-ea"/>
                <a:cs typeface="+mn-cs"/>
              </a:rPr>
              <a:t>sur un thème et on reçoit une alerte quand un nouveau contenu est mis en ligne.</a:t>
            </a:r>
          </a:p>
          <a:p>
            <a:pPr algn="just"/>
            <a:r>
              <a:rPr lang="fr-FR" sz="1100" b="1" kern="1200" dirty="0" smtClean="0">
                <a:solidFill>
                  <a:schemeClr val="tx1"/>
                </a:solidFill>
                <a:latin typeface="+mn-lt"/>
                <a:ea typeface="+mn-ea"/>
                <a:cs typeface="+mn-cs"/>
              </a:rPr>
              <a:t>Une rubrique intervenants sociaux </a:t>
            </a:r>
            <a:r>
              <a:rPr lang="fr-FR" sz="1100" kern="1200" dirty="0" smtClean="0">
                <a:solidFill>
                  <a:schemeClr val="tx1"/>
                </a:solidFill>
                <a:latin typeface="+mn-lt"/>
                <a:ea typeface="+mn-ea"/>
                <a:cs typeface="+mn-cs"/>
              </a:rPr>
              <a:t>est disponible et va s’enrichir rapidement avec des ressources vous permettant de trouver de l’information sur des sujets et aussi de disposer d’outils à destination des personnes que vous accompagnez. Ces ressources sont élaborées grâce aux besoins exprimés dans des ateliers par des intervenants sociaux.</a:t>
            </a:r>
          </a:p>
          <a:p>
            <a:pPr algn="just">
              <a:lnSpc>
                <a:spcPct val="95000"/>
              </a:lnSpc>
              <a:spcBef>
                <a:spcPts val="600"/>
              </a:spcBef>
              <a:spcAft>
                <a:spcPts val="1200"/>
              </a:spcAft>
            </a:pPr>
            <a:r>
              <a:rPr lang="fr-FR" sz="1100" b="1" kern="1200" dirty="0" smtClean="0">
                <a:solidFill>
                  <a:schemeClr val="tx1"/>
                </a:solidFill>
                <a:latin typeface="+mn-lt"/>
                <a:ea typeface="+mn-ea"/>
                <a:cs typeface="+mn-cs"/>
              </a:rPr>
              <a:t>Une rubrique enseignants  </a:t>
            </a:r>
            <a:r>
              <a:rPr lang="fr-FR" sz="1100" kern="1200" dirty="0" smtClean="0">
                <a:solidFill>
                  <a:schemeClr val="tx1"/>
                </a:solidFill>
                <a:latin typeface="+mn-lt"/>
                <a:ea typeface="+mn-ea"/>
                <a:cs typeface="+mn-cs"/>
              </a:rPr>
              <a:t>diffuse les ressources pour les enseignants de collège et primaire.</a:t>
            </a:r>
          </a:p>
          <a:p>
            <a:pPr marL="0" marR="0" indent="0" algn="just" defTabSz="914400" rtl="0" eaLnBrk="1" fontAlgn="auto" latinLnBrk="0" hangingPunct="1">
              <a:lnSpc>
                <a:spcPct val="95000"/>
              </a:lnSpc>
              <a:spcBef>
                <a:spcPts val="600"/>
              </a:spcBef>
              <a:spcAft>
                <a:spcPts val="1200"/>
              </a:spcAft>
              <a:buClrTx/>
              <a:buSzTx/>
              <a:buFontTx/>
              <a:buNone/>
              <a:tabLst/>
              <a:defRPr/>
            </a:pPr>
            <a:r>
              <a:rPr lang="fr-FR" sz="1100" b="1" dirty="0" smtClean="0">
                <a:solidFill>
                  <a:schemeClr val="tx1"/>
                </a:solidFill>
                <a:latin typeface="+mn-lt"/>
              </a:rPr>
              <a:t>Depuis 2018, une rubrique</a:t>
            </a:r>
            <a:r>
              <a:rPr lang="fr-FR" sz="1100" b="1" baseline="0" dirty="0" smtClean="0">
                <a:solidFill>
                  <a:schemeClr val="tx1"/>
                </a:solidFill>
                <a:latin typeface="+mn-lt"/>
              </a:rPr>
              <a:t> jeune est à disposition </a:t>
            </a:r>
            <a:endParaRPr lang="fr-FR" sz="1100" b="1" kern="1200" dirty="0" smtClean="0">
              <a:solidFill>
                <a:schemeClr val="tx1"/>
              </a:solidFill>
              <a:latin typeface="+mn-lt"/>
              <a:ea typeface="+mn-ea"/>
              <a:cs typeface="+mn-cs"/>
            </a:endParaRPr>
          </a:p>
          <a:p>
            <a:endParaRPr lang="fr-FR" sz="1100" dirty="0">
              <a:solidFill>
                <a:schemeClr val="tx1"/>
              </a:solidFill>
              <a:latin typeface="+mn-lt"/>
            </a:endParaRP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F45702-E11C-4F3B-9B64-66A78EF96FE0}"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Espace réservé du pied de page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01707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Visionnage</a:t>
            </a:r>
            <a:r>
              <a:rPr lang="fr-FR" baseline="0" dirty="0" smtClean="0"/>
              <a:t> du tuto réalisé avec l’INC : si accès à internet, aller sur le YouTube </a:t>
            </a:r>
            <a:r>
              <a:rPr lang="fr-FR" baseline="0" dirty="0" err="1" smtClean="0"/>
              <a:t>Educfi</a:t>
            </a:r>
            <a:r>
              <a:rPr lang="fr-FR" baseline="0" dirty="0" smtClean="0"/>
              <a:t> Banque de France : </a:t>
            </a:r>
          </a:p>
          <a:p>
            <a:endParaRPr lang="fr-FR" baseline="0" dirty="0" smtClean="0"/>
          </a:p>
          <a:p>
            <a:r>
              <a:rPr lang="fr-FR" dirty="0" smtClean="0">
                <a:hlinkClick r:id="rId3"/>
              </a:rPr>
              <a:t>Comment gérer efficacement son budget – YouTube</a:t>
            </a:r>
            <a:r>
              <a:rPr lang="fr-FR" dirty="0" smtClean="0"/>
              <a:t> : https://www.youtube.com/watch?v=Ez1l9a4E4ys )</a:t>
            </a:r>
          </a:p>
          <a:p>
            <a:r>
              <a:rPr lang="fr-FR" dirty="0" smtClean="0"/>
              <a:t>(Vous avez la possibilité de télécharger cette vidéo via le </a:t>
            </a:r>
            <a:r>
              <a:rPr lang="fr-FR" dirty="0" err="1" smtClean="0"/>
              <a:t>publi</a:t>
            </a:r>
            <a:r>
              <a:rPr lang="fr-FR" dirty="0" smtClean="0"/>
              <a:t> : \\intra\partages\UA1446_Publi\Entree_Sortie\00-Videos-EDUCFI\04-Videos INC – CONSOMAG </a:t>
            </a:r>
            <a:r>
              <a:rPr lang="fr-FR" dirty="0" smtClean="0">
                <a:sym typeface="Wingdings" panose="05000000000000000000" pitchFamily="2" charset="2"/>
              </a:rPr>
              <a:t> </a:t>
            </a:r>
            <a:r>
              <a:rPr lang="fr-FR" dirty="0" smtClean="0"/>
              <a:t>EDUCFI-tuto-Comment-</a:t>
            </a:r>
            <a:r>
              <a:rPr lang="fr-FR" dirty="0" err="1" smtClean="0"/>
              <a:t>gerer</a:t>
            </a:r>
            <a:r>
              <a:rPr lang="fr-FR" dirty="0" smtClean="0"/>
              <a:t>-efficacement-son-budget)</a:t>
            </a:r>
          </a:p>
          <a:p>
            <a:endParaRPr lang="fr-FR" dirty="0" smtClean="0"/>
          </a:p>
          <a:p>
            <a:endParaRPr lang="fr-FR" dirty="0" smtClean="0"/>
          </a:p>
          <a:p>
            <a:endParaRPr lang="fr-FR" dirty="0" smtClean="0"/>
          </a:p>
          <a:p>
            <a:r>
              <a:rPr lang="fr-FR" dirty="0" smtClean="0"/>
              <a:t>Temps d’échange (qu’est-ce qui a été retenu de la vidéo ?)</a:t>
            </a:r>
          </a:p>
          <a:p>
            <a:endParaRPr lang="fr-FR" dirty="0" smtClean="0"/>
          </a:p>
          <a:p>
            <a:r>
              <a:rPr lang="fr-FR" b="1" dirty="0" smtClean="0"/>
              <a:t>Messages clés à délivrer : </a:t>
            </a:r>
          </a:p>
          <a:p>
            <a:r>
              <a:rPr lang="fr-FR" dirty="0" smtClean="0"/>
              <a:t>#</a:t>
            </a:r>
            <a:r>
              <a:rPr lang="fr-FR" baseline="0" dirty="0" smtClean="0"/>
              <a:t> </a:t>
            </a:r>
            <a:r>
              <a:rPr lang="fr-FR" dirty="0" smtClean="0"/>
              <a:t>Un budget </a:t>
            </a:r>
            <a:r>
              <a:rPr lang="fr-FR" b="1" dirty="0" smtClean="0"/>
              <a:t>équilibré</a:t>
            </a:r>
            <a:r>
              <a:rPr lang="fr-FR" dirty="0" smtClean="0"/>
              <a:t> permet d’être plus tranquille et d’éviter les frais</a:t>
            </a:r>
          </a:p>
          <a:p>
            <a:r>
              <a:rPr lang="fr-FR" sz="1200" b="0" i="0" u="none" strike="noStrike" kern="1200" baseline="0" dirty="0" smtClean="0">
                <a:solidFill>
                  <a:schemeClr val="tx1"/>
                </a:solidFill>
                <a:latin typeface="+mn-lt"/>
                <a:ea typeface="+mn-ea"/>
                <a:cs typeface="+mn-cs"/>
              </a:rPr>
              <a:t># </a:t>
            </a:r>
            <a:r>
              <a:rPr lang="fr-FR" sz="1200" b="1" i="0" u="none" strike="noStrike" kern="1200" baseline="0" dirty="0" smtClean="0">
                <a:solidFill>
                  <a:schemeClr val="tx1"/>
                </a:solidFill>
                <a:latin typeface="+mn-lt"/>
                <a:ea typeface="+mn-ea"/>
                <a:cs typeface="+mn-cs"/>
              </a:rPr>
              <a:t>Économiser </a:t>
            </a:r>
            <a:r>
              <a:rPr lang="fr-FR" sz="1200" b="0" i="0" u="none" strike="noStrike" kern="1200" baseline="0" dirty="0" smtClean="0">
                <a:solidFill>
                  <a:schemeClr val="tx1"/>
                </a:solidFill>
                <a:latin typeface="+mn-lt"/>
                <a:ea typeface="+mn-ea"/>
                <a:cs typeface="+mn-cs"/>
              </a:rPr>
              <a:t>régulièrement permet de pouvoir faire face à une dépense imprévue, préparer un projet ou se faire plaisir </a:t>
            </a:r>
          </a:p>
          <a:p>
            <a:r>
              <a:rPr lang="fr-FR" sz="1200" b="0" i="0" u="none" strike="noStrike" kern="1200" baseline="0" dirty="0" smtClean="0">
                <a:solidFill>
                  <a:schemeClr val="tx1"/>
                </a:solidFill>
                <a:latin typeface="+mn-lt"/>
                <a:ea typeface="+mn-ea"/>
                <a:cs typeface="+mn-cs"/>
              </a:rPr>
              <a:t># Pour bien gérer son budget, il faut </a:t>
            </a:r>
            <a:r>
              <a:rPr lang="fr-FR" sz="1200" b="1" i="0" u="none" strike="noStrike" kern="1200" baseline="0" dirty="0" smtClean="0">
                <a:solidFill>
                  <a:schemeClr val="tx1"/>
                </a:solidFill>
                <a:latin typeface="+mn-lt"/>
                <a:ea typeface="+mn-ea"/>
                <a:cs typeface="+mn-cs"/>
              </a:rPr>
              <a:t>anticiper ses dépenses </a:t>
            </a:r>
            <a:r>
              <a:rPr lang="fr-FR" sz="1200" b="0" i="0" u="none" strike="noStrike" kern="1200" baseline="0" dirty="0" smtClean="0">
                <a:solidFill>
                  <a:schemeClr val="tx1"/>
                </a:solidFill>
                <a:latin typeface="+mn-lt"/>
                <a:ea typeface="+mn-ea"/>
                <a:cs typeface="+mn-cs"/>
              </a:rPr>
              <a:t>et </a:t>
            </a:r>
            <a:r>
              <a:rPr lang="fr-FR" sz="1200" b="1" i="0" u="none" strike="noStrike" kern="1200" baseline="0" dirty="0" smtClean="0">
                <a:solidFill>
                  <a:schemeClr val="tx1"/>
                </a:solidFill>
                <a:latin typeface="+mn-lt"/>
                <a:ea typeface="+mn-ea"/>
                <a:cs typeface="+mn-cs"/>
              </a:rPr>
              <a:t>bien réfléchir </a:t>
            </a:r>
            <a:r>
              <a:rPr lang="fr-FR" sz="1200" b="0" i="0" u="none" strike="noStrike" kern="1200" baseline="0" dirty="0" smtClean="0">
                <a:solidFill>
                  <a:schemeClr val="tx1"/>
                </a:solidFill>
                <a:latin typeface="+mn-lt"/>
                <a:ea typeface="+mn-ea"/>
                <a:cs typeface="+mn-cs"/>
              </a:rPr>
              <a:t>avant de faire une dépense non-indispensable. </a:t>
            </a:r>
            <a:endParaRPr lang="fr-FR"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3</a:t>
            </a:fld>
            <a:endParaRPr lang="fr-FR"/>
          </a:p>
        </p:txBody>
      </p:sp>
    </p:spTree>
    <p:extLst>
      <p:ext uri="{BB962C8B-B14F-4D97-AF65-F5344CB8AC3E}">
        <p14:creationId xmlns:p14="http://schemas.microsoft.com/office/powerpoint/2010/main" val="670462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Suite</a:t>
            </a:r>
            <a:r>
              <a:rPr lang="fr-FR" baseline="0" dirty="0" smtClean="0"/>
              <a:t> au visionnage de la vidéo, donner quelques exemples de ressources et de charges (dépenses)</a:t>
            </a:r>
            <a:endParaRPr lang="fr-FR" dirty="0" smtClean="0"/>
          </a:p>
          <a:p>
            <a:r>
              <a:rPr lang="fr-FR" dirty="0" smtClean="0"/>
              <a:t>Le but, pour les participants, est également de reconnaître les différents termes rencontrés lorsqu’on </a:t>
            </a:r>
            <a:r>
              <a:rPr lang="fr-FR" baseline="0" dirty="0" smtClean="0"/>
              <a:t>fait un budget : salaire/loyer/factures,…</a:t>
            </a:r>
            <a:endParaRPr lang="fr-FR"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4</a:t>
            </a:fld>
            <a:endParaRPr lang="fr-FR"/>
          </a:p>
        </p:txBody>
      </p:sp>
    </p:spTree>
    <p:extLst>
      <p:ext uri="{BB962C8B-B14F-4D97-AF65-F5344CB8AC3E}">
        <p14:creationId xmlns:p14="http://schemas.microsoft.com/office/powerpoint/2010/main" val="292133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smtClean="0"/>
              <a:t>Exercice pratique sur le budget</a:t>
            </a:r>
            <a:r>
              <a:rPr lang="fr-FR" b="1" baseline="0" dirty="0" smtClean="0"/>
              <a:t> </a:t>
            </a:r>
            <a:r>
              <a:rPr lang="fr-FR" baseline="0" dirty="0" smtClean="0"/>
              <a:t>: à partir des différentes factures qui auront été préalablement imprimées, établir le budget de la famille sur 1 mois en remplissant le tableau de budget : </a:t>
            </a:r>
          </a:p>
          <a:p>
            <a:pPr marL="171450" indent="-171450">
              <a:buFontTx/>
              <a:buChar char="-"/>
            </a:pPr>
            <a:r>
              <a:rPr lang="fr-FR" baseline="0" dirty="0" smtClean="0"/>
              <a:t>dans la colonne de gauche des ressources et des dépenses, mettre les pictogrammes correspondants, </a:t>
            </a:r>
          </a:p>
          <a:p>
            <a:pPr marL="171450" indent="-171450">
              <a:buFontTx/>
              <a:buChar char="-"/>
            </a:pPr>
            <a:r>
              <a:rPr lang="fr-FR" baseline="0" dirty="0" smtClean="0"/>
              <a:t>dans la colonne de droite des ressources et des dépenses, positionner les montants</a:t>
            </a:r>
          </a:p>
          <a:p>
            <a:pPr marL="171450" indent="-171450">
              <a:buFontTx/>
              <a:buChar char="-"/>
            </a:pPr>
            <a:endParaRPr lang="fr-FR" baseline="0" dirty="0" smtClean="0"/>
          </a:p>
          <a:p>
            <a:pPr marL="0" indent="0">
              <a:buFontTx/>
              <a:buNone/>
            </a:pPr>
            <a:endParaRPr lang="fr-FR" baseline="0" dirty="0" smtClean="0"/>
          </a:p>
          <a:p>
            <a:endParaRPr lang="fr-FR" baseline="0" dirty="0" smtClean="0"/>
          </a:p>
          <a:p>
            <a:r>
              <a:rPr lang="fr-FR" baseline="0" dirty="0" smtClean="0"/>
              <a:t>Utiliser les supports prévus à imprimer dans le zip « </a:t>
            </a:r>
            <a:r>
              <a:rPr lang="fr-FR" b="1" baseline="0" dirty="0" err="1" smtClean="0"/>
              <a:t>Kit_budget_docs_a_imprimer</a:t>
            </a:r>
            <a:r>
              <a:rPr lang="fr-FR" baseline="0" dirty="0" smtClean="0"/>
              <a:t> » : </a:t>
            </a:r>
          </a:p>
          <a:p>
            <a:pPr marL="171450" indent="-171450">
              <a:buFont typeface="Symbol" panose="05050102010706020507" pitchFamily="18" charset="2"/>
              <a:buChar char="Þ"/>
            </a:pPr>
            <a:r>
              <a:rPr lang="fr-FR" baseline="0" dirty="0" smtClean="0"/>
              <a:t>Tableau ressources/dépenses à imprimer une fois en A3 et à positionner sur une table : document «1.TABLEAU_budget_Jegere »</a:t>
            </a:r>
          </a:p>
          <a:p>
            <a:pPr marL="171450" indent="-171450">
              <a:buFont typeface="Symbol" panose="05050102010706020507" pitchFamily="18" charset="2"/>
              <a:buChar char="Þ"/>
            </a:pPr>
            <a:r>
              <a:rPr lang="fr-FR" baseline="0" dirty="0" smtClean="0"/>
              <a:t>Factures à imprimer en autant d’exemplaires que de participants (ils repartiront avec) : document « 2.Ressources_factures »</a:t>
            </a:r>
          </a:p>
          <a:p>
            <a:pPr marL="171450" indent="-171450">
              <a:buFont typeface="Symbol" panose="05050102010706020507" pitchFamily="18" charset="2"/>
              <a:buChar char="Þ"/>
            </a:pPr>
            <a:r>
              <a:rPr lang="fr-FR" baseline="0" dirty="0" smtClean="0"/>
              <a:t>Jetons représentant les pictogrammes ainsi que les montants à imprimer en 1 exemplaire : document « 3.Planche_montants_Picto »</a:t>
            </a:r>
          </a:p>
          <a:p>
            <a:pPr marL="171450" indent="-171450">
              <a:buFont typeface="Symbol" panose="05050102010706020507" pitchFamily="18" charset="2"/>
              <a:buChar char="Þ"/>
            </a:pPr>
            <a:r>
              <a:rPr lang="fr-FR" baseline="0" dirty="0" smtClean="0"/>
              <a:t>Pense-bête budget en autant d’exemplaires que de participants (ils repartiront avec) : « 4.Pense-bête »</a:t>
            </a:r>
          </a:p>
          <a:p>
            <a:pPr marL="0" indent="0">
              <a:buFont typeface="Symbol" panose="05050102010706020507" pitchFamily="18" charset="2"/>
              <a:buNone/>
            </a:pPr>
            <a:endParaRPr lang="fr-FR" baseline="0" dirty="0" smtClean="0"/>
          </a:p>
          <a:p>
            <a:pPr marL="171450" indent="-171450">
              <a:buFont typeface="Symbol" panose="05050102010706020507" pitchFamily="18" charset="2"/>
              <a:buChar char="Þ"/>
            </a:pPr>
            <a:r>
              <a:rPr lang="fr-FR" baseline="0" dirty="0" smtClean="0"/>
              <a:t>Facultatif : Correction du budget si on souhaite que les participants repartent avec : « 5.Budget_Jegere_correction »</a:t>
            </a:r>
          </a:p>
          <a:p>
            <a:endParaRPr lang="fr-FR" b="1" baseline="0" dirty="0" smtClean="0"/>
          </a:p>
          <a:p>
            <a:r>
              <a:rPr lang="fr-FR" b="1" baseline="0" dirty="0" smtClean="0"/>
              <a:t>Exercice facultatif : Remplir un mandat de prélèvement avec le RIB à disposition (cf. document « 2.ressources_factures ».)</a:t>
            </a:r>
          </a:p>
          <a:p>
            <a:endParaRPr lang="fr-FR" b="1" baseline="0" dirty="0" smtClean="0"/>
          </a:p>
          <a:p>
            <a:r>
              <a:rPr lang="fr-FR" b="1" baseline="0" dirty="0" smtClean="0"/>
              <a:t>ATTENTION : IL S’AGIT D’UN BUDGET FICTIF AVEC DES MONTANTS FICTIFS ET ARRONDIS</a:t>
            </a:r>
          </a:p>
          <a:p>
            <a:endParaRPr lang="fr-FR" b="1" baseline="0" dirty="0" smtClean="0"/>
          </a:p>
          <a:p>
            <a:r>
              <a:rPr lang="fr-FR" b="1" baseline="0" dirty="0" smtClean="0"/>
              <a:t>CORRECTION SUR LA SLIDE SUIVANTE</a:t>
            </a:r>
          </a:p>
          <a:p>
            <a:endParaRPr lang="fr-FR" b="1" baseline="0" dirty="0" smtClean="0"/>
          </a:p>
          <a:p>
            <a:endParaRPr lang="fr-FR" baseline="0" dirty="0" smtClean="0"/>
          </a:p>
          <a:p>
            <a:pPr marL="0" indent="0">
              <a:buFont typeface="Symbol" panose="05050102010706020507" pitchFamily="18" charset="2"/>
              <a:buNone/>
            </a:pPr>
            <a:endParaRPr lang="fr-FR" baseline="0" dirty="0" smtClean="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5</a:t>
            </a:fld>
            <a:endParaRPr lang="fr-FR"/>
          </a:p>
        </p:txBody>
      </p:sp>
    </p:spTree>
    <p:extLst>
      <p:ext uri="{BB962C8B-B14F-4D97-AF65-F5344CB8AC3E}">
        <p14:creationId xmlns:p14="http://schemas.microsoft.com/office/powerpoint/2010/main" val="3118059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Symbol" panose="05050102010706020507" pitchFamily="18" charset="2"/>
              <a:buNone/>
            </a:pPr>
            <a:r>
              <a:rPr lang="fr-FR" baseline="0" dirty="0" smtClean="0"/>
              <a:t>DISCUSSION AVEC LES PARTICIPANTS : </a:t>
            </a:r>
          </a:p>
          <a:p>
            <a:pPr marL="171450" indent="-171450">
              <a:buFont typeface="Symbol" panose="05050102010706020507" pitchFamily="18" charset="2"/>
              <a:buChar char="Þ"/>
            </a:pPr>
            <a:endParaRPr lang="fr-FR" baseline="0" dirty="0" smtClean="0"/>
          </a:p>
          <a:p>
            <a:pPr marL="171450" indent="-171450">
              <a:buFont typeface="Symbol" panose="05050102010706020507" pitchFamily="18" charset="2"/>
              <a:buChar char="Þ"/>
            </a:pPr>
            <a:r>
              <a:rPr lang="fr-FR" baseline="0" dirty="0" smtClean="0"/>
              <a:t>Solde positif : 220 € </a:t>
            </a:r>
          </a:p>
          <a:p>
            <a:pPr marL="171450" indent="-171450">
              <a:buFont typeface="Symbol" panose="05050102010706020507" pitchFamily="18" charset="2"/>
              <a:buChar char="Þ"/>
            </a:pPr>
            <a:r>
              <a:rPr lang="fr-FR" baseline="0" dirty="0" smtClean="0"/>
              <a:t>Pourquoi est-il important de faire son budget ?</a:t>
            </a:r>
          </a:p>
          <a:p>
            <a:pPr marL="171450" marR="0" lvl="0" indent="-171450" algn="l" defTabSz="914400" rtl="0" eaLnBrk="1" fontAlgn="auto" latinLnBrk="0" hangingPunct="1">
              <a:lnSpc>
                <a:spcPct val="100000"/>
              </a:lnSpc>
              <a:spcBef>
                <a:spcPts val="0"/>
              </a:spcBef>
              <a:spcAft>
                <a:spcPts val="0"/>
              </a:spcAft>
              <a:buClrTx/>
              <a:buSzTx/>
              <a:buFont typeface="Symbol" panose="05050102010706020507" pitchFamily="18" charset="2"/>
              <a:buChar char="Þ"/>
              <a:tabLst/>
              <a:defRPr/>
            </a:pPr>
            <a:r>
              <a:rPr lang="fr-FR" baseline="0" dirty="0" smtClean="0"/>
              <a:t>Que peut on faire avec le reste à vivre ?  Épargne (projets…) </a:t>
            </a:r>
            <a:r>
              <a:rPr lang="fr-FR" sz="1200" b="0" i="0" kern="1200" dirty="0" smtClean="0">
                <a:solidFill>
                  <a:schemeClr val="tx1"/>
                </a:solidFill>
                <a:effectLst/>
                <a:latin typeface="+mn-lt"/>
                <a:ea typeface="+mn-ea"/>
                <a:cs typeface="+mn-cs"/>
              </a:rPr>
              <a:t>Si</a:t>
            </a:r>
            <a:r>
              <a:rPr lang="fr-FR" sz="1200" b="0" i="0" kern="1200" baseline="0" dirty="0" smtClean="0">
                <a:solidFill>
                  <a:schemeClr val="tx1"/>
                </a:solidFill>
                <a:effectLst/>
                <a:latin typeface="+mn-lt"/>
                <a:ea typeface="+mn-ea"/>
                <a:cs typeface="+mn-cs"/>
              </a:rPr>
              <a:t> </a:t>
            </a:r>
            <a:r>
              <a:rPr lang="fr-FR" sz="1200" b="0" i="0" kern="1200" dirty="0" smtClean="0">
                <a:solidFill>
                  <a:schemeClr val="tx1"/>
                </a:solidFill>
                <a:effectLst/>
                <a:latin typeface="+mn-lt"/>
                <a:ea typeface="+mn-ea"/>
                <a:cs typeface="+mn-cs"/>
              </a:rPr>
              <a:t>on arrive à économiser un peu régulièrement, cela donne une marge de manœuvre, un excédent : que l’on peut l’épargner afin de financer un futur projet, faire face à un imprévu ou encore se faire plaisir.</a:t>
            </a:r>
          </a:p>
          <a:p>
            <a:pPr marL="171450" indent="-171450">
              <a:buFont typeface="Symbol" panose="05050102010706020507" pitchFamily="18" charset="2"/>
              <a:buChar char="Þ"/>
            </a:pPr>
            <a:endParaRPr lang="fr-FR" baseline="0" dirty="0" smtClean="0"/>
          </a:p>
          <a:p>
            <a:pPr marL="171450" indent="-171450">
              <a:buFont typeface="Symbol" panose="05050102010706020507" pitchFamily="18" charset="2"/>
              <a:buChar char="Þ"/>
            </a:pPr>
            <a:r>
              <a:rPr lang="fr-FR" baseline="0" dirty="0" smtClean="0"/>
              <a:t>Que se passe-t-il si un budget est déséquilibré (solde négatif)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kern="1200" dirty="0" smtClean="0">
                <a:solidFill>
                  <a:schemeClr val="tx1"/>
                </a:solidFill>
                <a:effectLst/>
                <a:latin typeface="+mn-lt"/>
                <a:ea typeface="+mn-ea"/>
                <a:cs typeface="+mn-cs"/>
              </a:rPr>
              <a:t>Il est important d’abord d’équilibrer son budget, c’est-à-dire que ses dépenses ne dépassent pas ses ressources. Car, si cela arrive, on peut se retrouver à découvert sur son compte bancaire. Or, le découvert, c'est un crédit qui n’est pas gratuit : il y a des coûts à payer (agios) et la banque peut refuser ce découvert, ce qui crée des incidents de paiement qui peuvent coûter très cher. (</a:t>
            </a:r>
            <a:r>
              <a:rPr lang="fr-FR" baseline="0" dirty="0" smtClean="0"/>
              <a:t>Notions d’agios, frais de rejet,…)</a:t>
            </a:r>
          </a:p>
          <a:p>
            <a:pPr marL="0" indent="0">
              <a:buFont typeface="Symbol" panose="05050102010706020507" pitchFamily="18" charset="2"/>
              <a:buNone/>
            </a:pPr>
            <a:endParaRPr lang="fr-FR" baseline="0" dirty="0" smtClean="0"/>
          </a:p>
          <a:p>
            <a:pPr marL="0" indent="0">
              <a:buFontTx/>
              <a:buNone/>
            </a:pPr>
            <a:r>
              <a:rPr lang="fr-FR" b="1" baseline="0" dirty="0" smtClean="0"/>
              <a:t>Il existe différentes solutions en cas de budget déficitaire :</a:t>
            </a:r>
          </a:p>
          <a:p>
            <a:pPr marL="171450" indent="-171450">
              <a:buFontTx/>
              <a:buChar char="-"/>
            </a:pPr>
            <a:endParaRPr lang="fr-FR" baseline="0" dirty="0" smtClean="0"/>
          </a:p>
          <a:p>
            <a:pPr marL="0" indent="0">
              <a:buFontTx/>
              <a:buNone/>
            </a:pPr>
            <a:r>
              <a:rPr lang="fr-FR" baseline="0" dirty="0" smtClean="0"/>
              <a:t>- Tout d’abord : essayer de jouer sur certaines dépenses occasionnelles et faire attention à ses consommations (eau, électricité, alimentation)</a:t>
            </a:r>
          </a:p>
          <a:p>
            <a:pPr marL="0" indent="0">
              <a:buFontTx/>
              <a:buNone/>
            </a:pPr>
            <a:r>
              <a:rPr lang="fr-FR" baseline="0" dirty="0" smtClean="0"/>
              <a:t>- Faire son budget si ce n’est pas déjà le cas pour se rendre compte des sommes dépensées et connaître les dépenses sur lesquelles on peut jouer</a:t>
            </a:r>
          </a:p>
          <a:p>
            <a:pPr marL="0" indent="0">
              <a:buFontTx/>
              <a:buNone/>
            </a:pPr>
            <a:r>
              <a:rPr lang="fr-FR" baseline="0" dirty="0" smtClean="0"/>
              <a:t>- Se renseigner sur l’offre spécifique de services bancaires. (REPRENDRE LE FLYER JC)</a:t>
            </a:r>
          </a:p>
          <a:p>
            <a:pPr marL="0" indent="0">
              <a:buFontTx/>
              <a:buNone/>
            </a:pPr>
            <a:r>
              <a:rPr lang="fr-FR" baseline="0" dirty="0" smtClean="0"/>
              <a:t>- S’aider d’applications de gestion budgétaire =&gt; voir slides suivantes pour une présentation de Pilote Budget et Pilote Dépenses </a:t>
            </a:r>
          </a:p>
          <a:p>
            <a:pPr marL="171450" indent="-171450">
              <a:buFont typeface="Symbol" panose="05050102010706020507" pitchFamily="18" charset="2"/>
              <a:buChar char="Þ"/>
            </a:pPr>
            <a:endParaRPr lang="fr-FR" baseline="0" dirty="0" smtClean="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6</a:t>
            </a:fld>
            <a:endParaRPr lang="fr-FR"/>
          </a:p>
        </p:txBody>
      </p:sp>
    </p:spTree>
    <p:extLst>
      <p:ext uri="{BB962C8B-B14F-4D97-AF65-F5344CB8AC3E}">
        <p14:creationId xmlns:p14="http://schemas.microsoft.com/office/powerpoint/2010/main" val="538576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FR" sz="1200" baseline="0" dirty="0" smtClean="0"/>
              <a:t>Il s’agit de deux applications pour maitriser et suivre son budget :</a:t>
            </a: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FR" sz="1200" baseline="0" dirty="0" smtClean="0"/>
              <a:t>gratuites (</a:t>
            </a:r>
            <a:r>
              <a:rPr lang="fr-FR" sz="1200" b="1" dirty="0" smtClean="0"/>
              <a:t>en accès libre accessible sur téléphone et tablette </a:t>
            </a:r>
            <a:r>
              <a:rPr lang="fr-FR" sz="1200" dirty="0" smtClean="0"/>
              <a:t>(</a:t>
            </a:r>
            <a:r>
              <a:rPr lang="fr-FR" sz="1200" dirty="0" err="1" smtClean="0"/>
              <a:t>android</a:t>
            </a:r>
            <a:r>
              <a:rPr lang="fr-FR" sz="1200" dirty="0" smtClean="0"/>
              <a:t>, </a:t>
            </a:r>
            <a:r>
              <a:rPr lang="fr-FR" sz="1200" dirty="0" err="1" smtClean="0"/>
              <a:t>apple</a:t>
            </a:r>
            <a:r>
              <a:rPr lang="fr-FR" sz="1200" dirty="0" smtClean="0"/>
              <a:t>…)</a:t>
            </a:r>
            <a:r>
              <a:rPr lang="fr-FR" sz="1200" baseline="0" dirty="0" smtClean="0"/>
              <a:t>, </a:t>
            </a: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FR" sz="1200" baseline="0" dirty="0" smtClean="0"/>
              <a:t>Anonymes,</a:t>
            </a: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FR" sz="1200" baseline="0" dirty="0" smtClean="0"/>
              <a:t>Simples, </a:t>
            </a: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FR" sz="1200" baseline="0" dirty="0" smtClean="0"/>
              <a:t>Innovantes (cf. notamment la saisie vocale de Pilote Dépenses), </a:t>
            </a: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FR" sz="1200" baseline="0" dirty="0" smtClean="0"/>
              <a:t>neutres (</a:t>
            </a:r>
            <a:r>
              <a:rPr lang="fr-FR" sz="1200" dirty="0" smtClean="0"/>
              <a:t>souhaité par chacune des parties prenantes, elles</a:t>
            </a:r>
            <a:r>
              <a:rPr lang="fr-FR" sz="1200" baseline="0" dirty="0" smtClean="0"/>
              <a:t> ne sont portées </a:t>
            </a:r>
            <a:r>
              <a:rPr lang="fr-FR" sz="1200" dirty="0" smtClean="0"/>
              <a:t>par aucun des acteurs)</a:t>
            </a:r>
            <a:r>
              <a:rPr lang="fr-FR" sz="1200" baseline="0" dirty="0" smtClean="0"/>
              <a:t> et, </a:t>
            </a: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fr-FR" sz="1200" baseline="0" dirty="0" smtClean="0"/>
              <a:t>confidentielles (</a:t>
            </a:r>
            <a:r>
              <a:rPr lang="fr-FR" sz="1200" kern="1200" baseline="0" dirty="0" smtClean="0">
                <a:solidFill>
                  <a:schemeClr val="tx1"/>
                </a:solidFill>
                <a:effectLst/>
              </a:rPr>
              <a:t>e</a:t>
            </a:r>
            <a:r>
              <a:rPr lang="fr-FR" sz="1200" kern="1200" dirty="0" smtClean="0">
                <a:solidFill>
                  <a:schemeClr val="tx1"/>
                </a:solidFill>
                <a:effectLst/>
              </a:rPr>
              <a:t>lles ne sont pas connectées avec les comptes en banque de la personne)</a:t>
            </a:r>
            <a:r>
              <a:rPr lang="fr-FR" sz="1200" baseline="0" dirty="0" smtClean="0"/>
              <a:t>. </a:t>
            </a:r>
          </a:p>
          <a:p>
            <a:pPr marL="171450" marR="0" lvl="0" indent="-171450" algn="just" defTabSz="914400" rtl="0" eaLnBrk="1" fontAlgn="auto" latinLnBrk="0" hangingPunct="1">
              <a:lnSpc>
                <a:spcPct val="100000"/>
              </a:lnSpc>
              <a:spcBef>
                <a:spcPts val="0"/>
              </a:spcBef>
              <a:spcAft>
                <a:spcPts val="0"/>
              </a:spcAft>
              <a:buClrTx/>
              <a:buSzTx/>
              <a:buFontTx/>
              <a:buChar char="-"/>
              <a:tabLst/>
              <a:defRPr/>
            </a:pPr>
            <a:endParaRPr lang="fr-FR" sz="1200" kern="1200" baseline="0" dirty="0" smtClean="0">
              <a:solidFill>
                <a:schemeClr val="tx1"/>
              </a:solidFill>
              <a:effectLst/>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rPr>
              <a:t>Pilote Budget :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b="0" u="none" kern="1200" baseline="0" dirty="0" smtClean="0">
                <a:solidFill>
                  <a:schemeClr val="tx1"/>
                </a:solidFill>
                <a:latin typeface="+mn-lt"/>
                <a:ea typeface="+mn-ea"/>
                <a:cs typeface="+mn-cs"/>
              </a:rPr>
              <a:t>Est une application qui propose une solution </a:t>
            </a:r>
            <a:r>
              <a:rPr lang="fr-FR" sz="1200" kern="1200" dirty="0" smtClean="0">
                <a:solidFill>
                  <a:schemeClr val="tx1"/>
                </a:solidFill>
                <a:effectLst/>
              </a:rPr>
              <a:t>simple</a:t>
            </a:r>
            <a:r>
              <a:rPr lang="fr-FR" sz="1200" kern="1200" baseline="0" dirty="0" smtClean="0">
                <a:solidFill>
                  <a:schemeClr val="tx1"/>
                </a:solidFill>
                <a:effectLst/>
              </a:rPr>
              <a:t> </a:t>
            </a:r>
            <a:r>
              <a:rPr lang="fr-FR" sz="1200" kern="1200" dirty="0" smtClean="0">
                <a:solidFill>
                  <a:schemeClr val="tx1"/>
                </a:solidFill>
                <a:effectLst/>
              </a:rPr>
              <a:t>et préventive pour favoriser la maîtrise de son budget.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b="1" kern="1200" dirty="0" smtClean="0">
                <a:solidFill>
                  <a:schemeClr val="tx1"/>
                </a:solidFill>
                <a:effectLst/>
              </a:rPr>
              <a:t>L’application  a pour but, notamment, d’aider </a:t>
            </a:r>
            <a:r>
              <a:rPr lang="fr-FR" dirty="0" smtClean="0"/>
              <a:t>les ménages au budget serré à anticiper leurs dépenses tout au long de l’année </a:t>
            </a:r>
          </a:p>
          <a:p>
            <a:pPr marL="171450" indent="-171450">
              <a:buFontTx/>
              <a:buChar char="-"/>
            </a:pPr>
            <a:r>
              <a:rPr lang="fr-FR" sz="1200" kern="1200" dirty="0" smtClean="0">
                <a:solidFill>
                  <a:schemeClr val="tx1"/>
                </a:solidFill>
                <a:effectLst/>
              </a:rPr>
              <a:t>Fonctionnement simple : on renseigne ses </a:t>
            </a:r>
            <a:r>
              <a:rPr lang="fr-FR" sz="1200" b="1" kern="1200" dirty="0" smtClean="0">
                <a:solidFill>
                  <a:schemeClr val="tx1"/>
                </a:solidFill>
                <a:effectLst/>
              </a:rPr>
              <a:t>charges</a:t>
            </a:r>
            <a:r>
              <a:rPr lang="fr-FR" sz="1200" b="1" kern="1200" baseline="0" dirty="0" smtClean="0">
                <a:solidFill>
                  <a:schemeClr val="tx1"/>
                </a:solidFill>
                <a:effectLst/>
              </a:rPr>
              <a:t> fixes  </a:t>
            </a:r>
            <a:r>
              <a:rPr lang="fr-FR" sz="1200" kern="1200" baseline="0" dirty="0" smtClean="0">
                <a:solidFill>
                  <a:schemeClr val="tx1"/>
                </a:solidFill>
                <a:effectLst/>
              </a:rPr>
              <a:t>(logement, impôts, assurances, transport, </a:t>
            </a:r>
            <a:r>
              <a:rPr lang="fr-FR" sz="1200" kern="1200" baseline="0" dirty="0" err="1" smtClean="0">
                <a:solidFill>
                  <a:schemeClr val="tx1"/>
                </a:solidFill>
                <a:effectLst/>
              </a:rPr>
              <a:t>etc</a:t>
            </a:r>
            <a:r>
              <a:rPr lang="fr-FR" sz="1200" kern="1200" baseline="0" dirty="0" smtClean="0">
                <a:solidFill>
                  <a:schemeClr val="tx1"/>
                </a:solidFill>
                <a:effectLst/>
              </a:rPr>
              <a:t>) ainsi que ses revenus, et l’application calcule le reste à vivre. </a:t>
            </a:r>
            <a:r>
              <a:rPr lang="fr-FR" sz="1200" kern="1200" dirty="0" smtClean="0">
                <a:solidFill>
                  <a:schemeClr val="tx1"/>
                </a:solidFill>
                <a:effectLst/>
              </a:rPr>
              <a:t>Elle permet ainsi de faire le point sur son budget et de connaître la réalité de son </a:t>
            </a:r>
            <a:r>
              <a:rPr lang="fr-FR" sz="1200" i="1" kern="1200" dirty="0" smtClean="0">
                <a:solidFill>
                  <a:schemeClr val="tx1"/>
                </a:solidFill>
                <a:effectLst/>
              </a:rPr>
              <a:t>reste pour vivre </a:t>
            </a:r>
            <a:r>
              <a:rPr lang="fr-FR" sz="1200" kern="1200" dirty="0" smtClean="0">
                <a:solidFill>
                  <a:schemeClr val="tx1"/>
                </a:solidFill>
                <a:effectLst/>
              </a:rPr>
              <a:t>à un instant T.</a:t>
            </a:r>
          </a:p>
          <a:p>
            <a:pPr algn="just"/>
            <a:endParaRPr lang="fr-FR" dirty="0" smtClean="0"/>
          </a:p>
          <a:p>
            <a:pPr algn="just"/>
            <a:r>
              <a:rPr lang="fr-FR" dirty="0" smtClean="0"/>
              <a:t>Afin de favoriser l’accès aux droits, l’application renvoie vers des sites ressources. </a:t>
            </a:r>
          </a:p>
          <a:p>
            <a:pPr algn="just"/>
            <a:endParaRPr lang="fr-FR" dirty="0" smtClean="0"/>
          </a:p>
          <a:p>
            <a:pPr marL="0" marR="0" lvl="0" indent="0" algn="just" defTabSz="9144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rPr>
              <a:t>Pilote Dépenses</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sz="1200" b="1" kern="1200" dirty="0" smtClean="0">
              <a:solidFill>
                <a:schemeClr val="tx1"/>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smtClean="0"/>
              <a:t>Une application mobile qui permet d’enregistrer</a:t>
            </a:r>
            <a:r>
              <a:rPr lang="fr-FR" b="1" baseline="0" dirty="0" smtClean="0"/>
              <a:t> ses dépenses vocalement avec un classement automatique dans la rubrique </a:t>
            </a:r>
            <a:r>
              <a:rPr lang="fr-FR" b="1" baseline="0" dirty="0" err="1" smtClean="0"/>
              <a:t>ad’hoc</a:t>
            </a:r>
            <a:r>
              <a:rPr lang="fr-FR" b="1" baseline="0" dirty="0" smtClean="0"/>
              <a:t>. Une jauge pour visualiser en direct l’impact sur son reste à vivre. Des messages d’alerte et d’encouragement pour faciliter l’atteinte d’objectifs.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u="sng" kern="1200" dirty="0" smtClean="0">
                <a:solidFill>
                  <a:schemeClr val="tx1"/>
                </a:solidFill>
                <a:effectLst/>
              </a:rPr>
              <a:t>Fonctionnement</a:t>
            </a:r>
            <a:r>
              <a:rPr lang="fr-FR" sz="1200" kern="1200" dirty="0" smtClean="0">
                <a:solidFill>
                  <a:schemeClr val="tx1"/>
                </a:solidFill>
                <a:effectLst/>
              </a:rPr>
              <a:t> : Une fois qu’on a fait son budget et que l’on connaît le reste à vivre (grâce à l’application Pilote Budget par exemple), il est nécessaire de suivre ses dépenses au fil de l’eau. Pilote Dépenses répond à ce besoin</a:t>
            </a:r>
            <a:r>
              <a:rPr lang="fr-FR" sz="1200" kern="1200" baseline="0" dirty="0" smtClean="0">
                <a:solidFill>
                  <a:schemeClr val="tx1"/>
                </a:solidFill>
                <a:effectLst/>
              </a:rPr>
              <a:t> : l’application, dans laquelle on aura au préalable renseigné ce reste à vivre, permettra en effet d’avoir une vison complète et en temps réel de toutes ses dépenses et de l’argent qu’il reste. </a:t>
            </a:r>
          </a:p>
          <a:p>
            <a:r>
              <a:rPr lang="fr-FR" sz="1200" kern="1200" baseline="0" dirty="0" smtClean="0">
                <a:solidFill>
                  <a:schemeClr val="tx1"/>
                </a:solidFill>
                <a:effectLst/>
              </a:rPr>
              <a:t>La nouveauté par rapport à l’application Pilote Budget est qu’elle intègre la reconnaissance vocale : plus besoin de taper la dépense, il suffit d’annoncer vocalement celle–ci. Par exemple : « baguette, 1 euros 20 ». Cette somme sera retranchée directement du reste à vivre.</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sz="1200" b="1" kern="1200" dirty="0" smtClean="0">
              <a:solidFill>
                <a:schemeClr val="tx1"/>
              </a:solidFill>
              <a:effectLst/>
            </a:endParaRPr>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7</a:t>
            </a:fld>
            <a:endParaRPr lang="fr-FR"/>
          </a:p>
        </p:txBody>
      </p:sp>
    </p:spTree>
    <p:extLst>
      <p:ext uri="{BB962C8B-B14F-4D97-AF65-F5344CB8AC3E}">
        <p14:creationId xmlns:p14="http://schemas.microsoft.com/office/powerpoint/2010/main" val="3220789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EXERCICE A FAIRE AVEC LES PARTICIPANTS QUI POSSEDENT DES SMARTPHONES : </a:t>
            </a:r>
          </a:p>
          <a:p>
            <a:r>
              <a:rPr lang="fr-FR" b="1" dirty="0" smtClean="0"/>
              <a:t>Comment installer les applications mobiles sur son smartphone </a:t>
            </a:r>
          </a:p>
          <a:p>
            <a:endParaRPr lang="fr-FR" b="1" dirty="0" smtClean="0"/>
          </a:p>
          <a:p>
            <a:r>
              <a:rPr lang="fr-FR" b="1" dirty="0" smtClean="0"/>
              <a:t>Vous pouvez ensuite, après téléchargement,</a:t>
            </a:r>
            <a:r>
              <a:rPr lang="fr-FR" b="1" baseline="0" dirty="0" smtClean="0"/>
              <a:t> </a:t>
            </a:r>
            <a:r>
              <a:rPr lang="fr-FR" b="1" dirty="0" smtClean="0"/>
              <a:t>reprendre le budget de la famille </a:t>
            </a:r>
            <a:r>
              <a:rPr lang="fr-FR" b="1" dirty="0" err="1" smtClean="0"/>
              <a:t>Jegere</a:t>
            </a:r>
            <a:r>
              <a:rPr lang="fr-FR" b="1" dirty="0" smtClean="0"/>
              <a:t> pour faire un exercice pratique et entrer dans Pilote Budget</a:t>
            </a:r>
            <a:r>
              <a:rPr lang="fr-FR" b="1" baseline="0" dirty="0" smtClean="0"/>
              <a:t> toutes les ressources et dépenses de la famille.</a:t>
            </a:r>
            <a:endParaRPr lang="fr-FR" b="1" dirty="0" smtClean="0"/>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8</a:t>
            </a:fld>
            <a:endParaRPr lang="fr-FR"/>
          </a:p>
        </p:txBody>
      </p:sp>
    </p:spTree>
    <p:extLst>
      <p:ext uri="{BB962C8B-B14F-4D97-AF65-F5344CB8AC3E}">
        <p14:creationId xmlns:p14="http://schemas.microsoft.com/office/powerpoint/2010/main" val="1353943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smtClean="0"/>
              <a:t>VERIFIER</a:t>
            </a:r>
            <a:r>
              <a:rPr lang="fr-FR" dirty="0" smtClean="0"/>
              <a:t> qu’on se trouve bien dans l’onglet « Applis » sous Android ou « Apps » sous</a:t>
            </a:r>
            <a:r>
              <a:rPr lang="fr-FR" baseline="0" dirty="0" smtClean="0"/>
              <a:t> IOS</a:t>
            </a:r>
          </a:p>
          <a:p>
            <a:endParaRPr lang="fr-FR" baseline="0" dirty="0" smtClean="0"/>
          </a:p>
          <a:p>
            <a:r>
              <a:rPr lang="fr-FR" baseline="0" dirty="0" smtClean="0"/>
              <a:t>Taper dans la recherche Pilote Budget ou Pilote Dépenses puis cliquer sur l’icône souhaitée</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E7A8D2D-22C0-4CBD-B1D9-800541C9CBA7}" type="slidenum">
              <a:rPr lang="fr-FR" smtClean="0"/>
              <a:t>9</a:t>
            </a:fld>
            <a:endParaRPr lang="fr-FR"/>
          </a:p>
        </p:txBody>
      </p:sp>
    </p:spTree>
    <p:extLst>
      <p:ext uri="{BB962C8B-B14F-4D97-AF65-F5344CB8AC3E}">
        <p14:creationId xmlns:p14="http://schemas.microsoft.com/office/powerpoint/2010/main" val="4100514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0EABB438-2139-4B19-BAF2-754CB12015B3}" type="datetimeFigureOut">
              <a:rPr lang="fr-FR" smtClean="0"/>
              <a:t>03/09/2024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9E57F41-FCA8-45B2-9E57-27CB7F60BAD0}" type="slidenum">
              <a:rPr lang="fr-FR" smtClean="0"/>
              <a:t>‹N°›</a:t>
            </a:fld>
            <a:endParaRPr lang="fr-FR"/>
          </a:p>
        </p:txBody>
      </p:sp>
    </p:spTree>
    <p:extLst>
      <p:ext uri="{BB962C8B-B14F-4D97-AF65-F5344CB8AC3E}">
        <p14:creationId xmlns:p14="http://schemas.microsoft.com/office/powerpoint/2010/main" val="3553534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EABB438-2139-4B19-BAF2-754CB12015B3}" type="datetimeFigureOut">
              <a:rPr lang="fr-FR" smtClean="0"/>
              <a:t>03/09/2024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9E57F41-FCA8-45B2-9E57-27CB7F60BAD0}" type="slidenum">
              <a:rPr lang="fr-FR" smtClean="0"/>
              <a:t>‹N°›</a:t>
            </a:fld>
            <a:endParaRPr lang="fr-FR"/>
          </a:p>
        </p:txBody>
      </p:sp>
    </p:spTree>
    <p:extLst>
      <p:ext uri="{BB962C8B-B14F-4D97-AF65-F5344CB8AC3E}">
        <p14:creationId xmlns:p14="http://schemas.microsoft.com/office/powerpoint/2010/main" val="25765355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EABB438-2139-4B19-BAF2-754CB12015B3}" type="datetimeFigureOut">
              <a:rPr lang="fr-FR" smtClean="0"/>
              <a:t>03/09/2024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9E57F41-FCA8-45B2-9E57-27CB7F60BAD0}" type="slidenum">
              <a:rPr lang="fr-FR" smtClean="0"/>
              <a:t>‹N°›</a:t>
            </a:fld>
            <a:endParaRPr lang="fr-FR"/>
          </a:p>
        </p:txBody>
      </p:sp>
    </p:spTree>
    <p:extLst>
      <p:ext uri="{BB962C8B-B14F-4D97-AF65-F5344CB8AC3E}">
        <p14:creationId xmlns:p14="http://schemas.microsoft.com/office/powerpoint/2010/main" val="9577975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91344" y="-15577"/>
            <a:ext cx="10972800" cy="1143000"/>
          </a:xfrm>
        </p:spPr>
        <p:txBody>
          <a:bodyPr/>
          <a:lstStyle>
            <a:lvl1pPr algn="l">
              <a:defRPr>
                <a:solidFill>
                  <a:srgbClr val="213B76"/>
                </a:solidFill>
                <a:latin typeface="+mn-lt"/>
              </a:defRPr>
            </a:lvl1pPr>
          </a:lstStyle>
          <a:p>
            <a:r>
              <a:rPr lang="fr-FR" dirty="0" smtClean="0"/>
              <a:t>Modifiez le style du titre</a:t>
            </a:r>
            <a:endParaRPr lang="fr-FR" dirty="0"/>
          </a:p>
        </p:txBody>
      </p:sp>
      <p:sp>
        <p:nvSpPr>
          <p:cNvPr id="5" name="Espace réservé du numéro de diapositive 4"/>
          <p:cNvSpPr>
            <a:spLocks noGrp="1"/>
          </p:cNvSpPr>
          <p:nvPr>
            <p:ph type="sldNum" sz="quarter" idx="12"/>
          </p:nvPr>
        </p:nvSpPr>
        <p:spPr>
          <a:xfrm>
            <a:off x="8737600" y="6356353"/>
            <a:ext cx="2844800" cy="365125"/>
          </a:xfrm>
          <a:prstGeom prst="rect">
            <a:avLst/>
          </a:prstGeom>
        </p:spPr>
        <p:txBody>
          <a:bodyPr/>
          <a:lstStyle/>
          <a:p>
            <a:fld id="{E0A8BF24-BB69-4BF4-A4D4-CEB1187D2DC5}" type="slidenum">
              <a:rPr lang="fr-FR" smtClean="0"/>
              <a:t>‹N°›</a:t>
            </a:fld>
            <a:endParaRPr lang="fr-FR"/>
          </a:p>
        </p:txBody>
      </p:sp>
    </p:spTree>
    <p:extLst>
      <p:ext uri="{BB962C8B-B14F-4D97-AF65-F5344CB8AC3E}">
        <p14:creationId xmlns:p14="http://schemas.microsoft.com/office/powerpoint/2010/main" val="25257723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323204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sans hierarchie avec puces">
    <p:spTree>
      <p:nvGrpSpPr>
        <p:cNvPr id="1" name=""/>
        <p:cNvGrpSpPr/>
        <p:nvPr/>
      </p:nvGrpSpPr>
      <p:grpSpPr>
        <a:xfrm>
          <a:off x="0" y="0"/>
          <a:ext cx="0" cy="0"/>
          <a:chOff x="0" y="0"/>
          <a:chExt cx="0" cy="0"/>
        </a:xfrm>
      </p:grpSpPr>
      <p:sp>
        <p:nvSpPr>
          <p:cNvPr id="9" name="Espace réservé du texte 8"/>
          <p:cNvSpPr>
            <a:spLocks noGrp="1"/>
          </p:cNvSpPr>
          <p:nvPr>
            <p:ph type="body" sz="quarter" idx="10"/>
          </p:nvPr>
        </p:nvSpPr>
        <p:spPr>
          <a:xfrm>
            <a:off x="624418" y="1484312"/>
            <a:ext cx="11232223" cy="4392960"/>
          </a:xfrm>
        </p:spPr>
        <p:txBody>
          <a:bodyPr/>
          <a:lstStyle>
            <a:lvl1pPr>
              <a:defRPr>
                <a:solidFill>
                  <a:srgbClr val="213B76"/>
                </a:solidFill>
                <a:latin typeface="Myriad Pro"/>
              </a:defRPr>
            </a:lvl1pPr>
            <a:lvl2pPr>
              <a:defRPr>
                <a:solidFill>
                  <a:srgbClr val="213B76"/>
                </a:solidFill>
                <a:latin typeface="Myriad Pro"/>
              </a:defRPr>
            </a:lvl2pPr>
            <a:lvl3pPr>
              <a:defRPr>
                <a:solidFill>
                  <a:srgbClr val="213B76"/>
                </a:solidFill>
                <a:latin typeface="Myriad Pro"/>
              </a:defRPr>
            </a:lvl3pPr>
            <a:lvl4pPr>
              <a:defRPr>
                <a:solidFill>
                  <a:srgbClr val="213B76"/>
                </a:solidFill>
                <a:latin typeface="Myriad Pro"/>
              </a:defRPr>
            </a:lvl4pPr>
            <a:lvl5pPr>
              <a:defRPr>
                <a:solidFill>
                  <a:srgbClr val="213B76"/>
                </a:solidFill>
                <a:latin typeface="Myriad Pro"/>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3" name="Espace réservé du titre 1"/>
          <p:cNvSpPr>
            <a:spLocks noGrp="1"/>
          </p:cNvSpPr>
          <p:nvPr>
            <p:ph type="title" hasCustomPrompt="1"/>
          </p:nvPr>
        </p:nvSpPr>
        <p:spPr>
          <a:xfrm>
            <a:off x="0" y="0"/>
            <a:ext cx="11247040" cy="1368000"/>
          </a:xfrm>
          <a:prstGeom prst="rect">
            <a:avLst/>
          </a:prstGeom>
        </p:spPr>
        <p:txBody>
          <a:bodyPr vert="horz" lIns="91440" tIns="45720" rIns="91440" bIns="45720" rtlCol="0" anchor="ctr">
            <a:normAutofit/>
          </a:bodyPr>
          <a:lstStyle>
            <a:lvl1pPr algn="l">
              <a:defRPr sz="3200" b="1">
                <a:solidFill>
                  <a:srgbClr val="213B76"/>
                </a:solidFill>
                <a:latin typeface="Myriad Pro"/>
              </a:defRPr>
            </a:lvl1pPr>
          </a:lstStyle>
          <a:p>
            <a:r>
              <a:rPr lang="fr-FR" dirty="0" smtClean="0"/>
              <a:t>Titre sans hiérarchie avec puces </a:t>
            </a:r>
          </a:p>
        </p:txBody>
      </p:sp>
      <p:sp>
        <p:nvSpPr>
          <p:cNvPr id="10" name="ZoneTexte 9"/>
          <p:cNvSpPr txBox="1"/>
          <p:nvPr userDrawn="1"/>
        </p:nvSpPr>
        <p:spPr>
          <a:xfrm>
            <a:off x="10514096" y="6494839"/>
            <a:ext cx="1344000" cy="276999"/>
          </a:xfrm>
          <a:prstGeom prst="rect">
            <a:avLst/>
          </a:prstGeom>
          <a:noFill/>
        </p:spPr>
        <p:txBody>
          <a:bodyPr wrap="square" rtlCol="0" anchor="ctr">
            <a:spAutoFit/>
          </a:bodyPr>
          <a:lstStyle/>
          <a:p>
            <a:pPr algn="r"/>
            <a:fld id="{FD52098B-B478-43CE-92C2-4B62AB70EFEA}" type="slidenum">
              <a:rPr lang="fr-FR" sz="1200">
                <a:solidFill>
                  <a:srgbClr val="213B76"/>
                </a:solidFill>
              </a:rPr>
              <a:pPr algn="r"/>
              <a:t>‹N°›</a:t>
            </a:fld>
            <a:endParaRPr lang="fr-FR" sz="1800" dirty="0">
              <a:solidFill>
                <a:srgbClr val="213B76"/>
              </a:solidFill>
            </a:endParaRPr>
          </a:p>
        </p:txBody>
      </p:sp>
    </p:spTree>
    <p:extLst>
      <p:ext uri="{BB962C8B-B14F-4D97-AF65-F5344CB8AC3E}">
        <p14:creationId xmlns:p14="http://schemas.microsoft.com/office/powerpoint/2010/main" val="386074391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remière page power poi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35903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213B76"/>
                </a:solidFill>
              </a:defRPr>
            </a:lvl1pPr>
          </a:lstStyle>
          <a:p>
            <a:r>
              <a:rPr lang="fr-FR" dirty="0" smtClean="0"/>
              <a:t>Modifiez le style du titre</a:t>
            </a:r>
            <a:endParaRPr lang="fr-FR" dirty="0"/>
          </a:p>
        </p:txBody>
      </p:sp>
      <p:sp>
        <p:nvSpPr>
          <p:cNvPr id="3" name="Espace réservé du contenu 2"/>
          <p:cNvSpPr>
            <a:spLocks noGrp="1"/>
          </p:cNvSpPr>
          <p:nvPr>
            <p:ph idx="1"/>
          </p:nvPr>
        </p:nvSpPr>
        <p:spPr/>
        <p:txBody>
          <a:bodyPr/>
          <a:lstStyle>
            <a:lvl1pPr>
              <a:defRPr>
                <a:solidFill>
                  <a:srgbClr val="213B76"/>
                </a:solidFill>
              </a:defRPr>
            </a:lvl1pPr>
            <a:lvl2pPr>
              <a:defRPr>
                <a:solidFill>
                  <a:srgbClr val="213B76"/>
                </a:solidFill>
              </a:defRPr>
            </a:lvl2pPr>
            <a:lvl3pPr>
              <a:defRPr>
                <a:solidFill>
                  <a:srgbClr val="213B76"/>
                </a:solidFill>
              </a:defRPr>
            </a:lvl3pPr>
            <a:lvl4pPr>
              <a:defRPr>
                <a:solidFill>
                  <a:srgbClr val="213B76"/>
                </a:solidFill>
              </a:defRPr>
            </a:lvl4pPr>
            <a:lvl5pPr>
              <a:defRPr>
                <a:solidFill>
                  <a:srgbClr val="213B76"/>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8A1411B-87D7-433C-83FD-1304A29233CB}" type="datetimeFigureOut">
              <a:rPr lang="fr-FR" smtClean="0"/>
              <a:t>03/09/2024</a:t>
            </a:fld>
            <a:endParaRPr lang="fr-FR"/>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BC006177-C538-40B5-AEDA-E0AA1CA625F0}" type="slidenum">
              <a:rPr lang="fr-FR" smtClean="0"/>
              <a:t>‹N°›</a:t>
            </a:fld>
            <a:endParaRPr lang="fr-FR"/>
          </a:p>
        </p:txBody>
      </p:sp>
    </p:spTree>
    <p:extLst>
      <p:ext uri="{BB962C8B-B14F-4D97-AF65-F5344CB8AC3E}">
        <p14:creationId xmlns:p14="http://schemas.microsoft.com/office/powerpoint/2010/main" val="14229122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quiz première page">
    <p:spTree>
      <p:nvGrpSpPr>
        <p:cNvPr id="1" name=""/>
        <p:cNvGrpSpPr/>
        <p:nvPr/>
      </p:nvGrpSpPr>
      <p:grpSpPr>
        <a:xfrm>
          <a:off x="0" y="0"/>
          <a:ext cx="0" cy="0"/>
          <a:chOff x="0" y="0"/>
          <a:chExt cx="0" cy="0"/>
        </a:xfrm>
      </p:grpSpPr>
      <p:pic>
        <p:nvPicPr>
          <p:cNvPr id="7" name="Imag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43339" y="16184"/>
            <a:ext cx="3998749" cy="6860739"/>
          </a:xfrm>
          <a:prstGeom prst="rect">
            <a:avLst/>
          </a:prstGeom>
        </p:spPr>
      </p:pic>
      <p:sp>
        <p:nvSpPr>
          <p:cNvPr id="11" name="Titre 1"/>
          <p:cNvSpPr txBox="1">
            <a:spLocks/>
          </p:cNvSpPr>
          <p:nvPr userDrawn="1"/>
        </p:nvSpPr>
        <p:spPr>
          <a:xfrm>
            <a:off x="-248907" y="1484784"/>
            <a:ext cx="7112992"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fr-FR" sz="9600" b="1" dirty="0" smtClean="0">
                <a:solidFill>
                  <a:schemeClr val="bg1"/>
                </a:solidFill>
                <a:latin typeface="Myriad Pro" pitchFamily="34" charset="0"/>
              </a:rPr>
              <a:t>QUIZ</a:t>
            </a:r>
            <a:endParaRPr lang="fr-FR" sz="4000" b="1" dirty="0" smtClean="0">
              <a:solidFill>
                <a:schemeClr val="bg1"/>
              </a:solidFill>
              <a:latin typeface="Myriad Pro" pitchFamily="34" charset="0"/>
            </a:endParaRPr>
          </a:p>
        </p:txBody>
      </p:sp>
      <p:sp>
        <p:nvSpPr>
          <p:cNvPr id="5" name="Titre 1"/>
          <p:cNvSpPr>
            <a:spLocks noGrp="1"/>
          </p:cNvSpPr>
          <p:nvPr>
            <p:ph type="title" hasCustomPrompt="1"/>
          </p:nvPr>
        </p:nvSpPr>
        <p:spPr>
          <a:xfrm>
            <a:off x="3215680" y="2132856"/>
            <a:ext cx="8544949" cy="4104456"/>
          </a:xfrm>
          <a:prstGeom prst="rect">
            <a:avLst/>
          </a:prstGeom>
        </p:spPr>
        <p:txBody>
          <a:bodyPr>
            <a:noAutofit/>
          </a:bodyPr>
          <a:lstStyle>
            <a:lvl1pPr algn="l">
              <a:defRPr sz="2000" b="1" baseline="0">
                <a:solidFill>
                  <a:srgbClr val="078EE9"/>
                </a:solidFill>
                <a:latin typeface="Myriad Pro" pitchFamily="34" charset="0"/>
                <a:cs typeface="Myriad Arabic" pitchFamily="50" charset="-78"/>
              </a:defRPr>
            </a:lvl1pPr>
          </a:lstStyle>
          <a:p>
            <a:r>
              <a:rPr lang="fr-FR" dirty="0" smtClean="0"/>
              <a:t>Questions </a:t>
            </a:r>
            <a:endParaRPr lang="fr-FR" dirty="0"/>
          </a:p>
        </p:txBody>
      </p:sp>
    </p:spTree>
    <p:extLst>
      <p:ext uri="{BB962C8B-B14F-4D97-AF65-F5344CB8AC3E}">
        <p14:creationId xmlns:p14="http://schemas.microsoft.com/office/powerpoint/2010/main" val="88801792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45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913D04A2-7579-4E88-8219-51D4901204AB}" type="datetimeFigureOut">
              <a:rPr lang="fr-FR" smtClean="0"/>
              <a:t>03/09/2024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63E3479-DFB8-4D37-9EFB-11FE587AAFC1}" type="slidenum">
              <a:rPr lang="fr-FR" smtClean="0"/>
              <a:t>‹N°›</a:t>
            </a:fld>
            <a:endParaRPr lang="fr-FR"/>
          </a:p>
        </p:txBody>
      </p:sp>
    </p:spTree>
    <p:extLst>
      <p:ext uri="{BB962C8B-B14F-4D97-AF65-F5344CB8AC3E}">
        <p14:creationId xmlns:p14="http://schemas.microsoft.com/office/powerpoint/2010/main" val="25152125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11376587" y="6381329"/>
            <a:ext cx="630965" cy="365125"/>
          </a:xfrm>
        </p:spPr>
        <p:txBody>
          <a:bodyPr/>
          <a:lstStyle>
            <a:lvl1pPr>
              <a:defRPr>
                <a:solidFill>
                  <a:srgbClr val="203B73"/>
                </a:solidFill>
                <a:latin typeface="Myriad Pro" panose="020B0503030403020204" pitchFamily="34" charset="0"/>
              </a:defRPr>
            </a:lvl1pPr>
          </a:lstStyle>
          <a:p>
            <a:fld id="{EAF947D6-0439-4020-AD29-705BB1A04125}" type="slidenum">
              <a:rPr lang="fr-FR" smtClean="0"/>
              <a:pPr/>
              <a:t>‹N°›</a:t>
            </a:fld>
            <a:endParaRPr lang="fr-FR" dirty="0"/>
          </a:p>
        </p:txBody>
      </p:sp>
      <p:pic>
        <p:nvPicPr>
          <p:cNvPr id="7" name="Ima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9349" y="6237312"/>
            <a:ext cx="2927648" cy="518968"/>
          </a:xfrm>
          <a:prstGeom prst="rect">
            <a:avLst/>
          </a:prstGeom>
        </p:spPr>
      </p:pic>
      <p:sp>
        <p:nvSpPr>
          <p:cNvPr id="9" name="Rectangle 8"/>
          <p:cNvSpPr/>
          <p:nvPr userDrawn="1"/>
        </p:nvSpPr>
        <p:spPr>
          <a:xfrm>
            <a:off x="6096000" y="6440078"/>
            <a:ext cx="5184576" cy="261610"/>
          </a:xfrm>
          <a:prstGeom prst="rect">
            <a:avLst/>
          </a:prstGeom>
        </p:spPr>
        <p:txBody>
          <a:bodyPr wrap="square">
            <a:spAutoFit/>
          </a:bodyPr>
          <a:lstStyle/>
          <a:p>
            <a:r>
              <a:rPr lang="fr-FR" sz="1100" dirty="0" smtClean="0">
                <a:solidFill>
                  <a:srgbClr val="203B73"/>
                </a:solidFill>
                <a:latin typeface="Myriad Pro"/>
                <a:ea typeface="+mn-ea"/>
                <a:cs typeface="Arial" panose="020B0604020202020204" pitchFamily="34" charset="0"/>
              </a:rPr>
              <a:t>Les arnaques financières :</a:t>
            </a:r>
            <a:r>
              <a:rPr lang="fr-FR" sz="1100" baseline="0" dirty="0" smtClean="0">
                <a:solidFill>
                  <a:srgbClr val="203B73"/>
                </a:solidFill>
                <a:latin typeface="Myriad Pro"/>
                <a:ea typeface="+mn-ea"/>
                <a:cs typeface="Arial" panose="020B0604020202020204" pitchFamily="34" charset="0"/>
              </a:rPr>
              <a:t> </a:t>
            </a:r>
            <a:r>
              <a:rPr lang="fr-FR" sz="1100" dirty="0" smtClean="0">
                <a:solidFill>
                  <a:srgbClr val="203B73"/>
                </a:solidFill>
                <a:latin typeface="Myriad Pro"/>
                <a:ea typeface="+mn-ea"/>
                <a:cs typeface="Arial" panose="020B0604020202020204" pitchFamily="34" charset="0"/>
              </a:rPr>
              <a:t>ça n’arrive pas qu’aux autres !</a:t>
            </a:r>
            <a:endParaRPr lang="fr-FR" sz="1100" dirty="0"/>
          </a:p>
        </p:txBody>
      </p:sp>
    </p:spTree>
    <p:extLst>
      <p:ext uri="{BB962C8B-B14F-4D97-AF65-F5344CB8AC3E}">
        <p14:creationId xmlns:p14="http://schemas.microsoft.com/office/powerpoint/2010/main" val="8148335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EABB438-2139-4B19-BAF2-754CB12015B3}" type="datetimeFigureOut">
              <a:rPr lang="fr-FR" smtClean="0"/>
              <a:t>03/09/2024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9E57F41-FCA8-45B2-9E57-27CB7F60BAD0}" type="slidenum">
              <a:rPr lang="fr-FR" smtClean="0"/>
              <a:t>‹N°›</a:t>
            </a:fld>
            <a:endParaRPr lang="fr-FR"/>
          </a:p>
        </p:txBody>
      </p:sp>
    </p:spTree>
    <p:extLst>
      <p:ext uri="{BB962C8B-B14F-4D97-AF65-F5344CB8AC3E}">
        <p14:creationId xmlns:p14="http://schemas.microsoft.com/office/powerpoint/2010/main" val="12638112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quiz question">
    <p:spTree>
      <p:nvGrpSpPr>
        <p:cNvPr id="1" name=""/>
        <p:cNvGrpSpPr/>
        <p:nvPr/>
      </p:nvGrpSpPr>
      <p:grpSpPr>
        <a:xfrm>
          <a:off x="0" y="0"/>
          <a:ext cx="0" cy="0"/>
          <a:chOff x="0" y="0"/>
          <a:chExt cx="0" cy="0"/>
        </a:xfrm>
      </p:grpSpPr>
      <p:pic>
        <p:nvPicPr>
          <p:cNvPr id="6" name="Image 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43339" y="16184"/>
            <a:ext cx="3998749" cy="6860739"/>
          </a:xfrm>
          <a:prstGeom prst="rect">
            <a:avLst/>
          </a:prstGeom>
        </p:spPr>
      </p:pic>
      <p:sp>
        <p:nvSpPr>
          <p:cNvPr id="7" name="Rectangle 6"/>
          <p:cNvSpPr/>
          <p:nvPr userDrawn="1"/>
        </p:nvSpPr>
        <p:spPr>
          <a:xfrm>
            <a:off x="6085" y="1844824"/>
            <a:ext cx="12192000" cy="5013176"/>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p:cNvSpPr>
            <a:spLocks noGrp="1"/>
          </p:cNvSpPr>
          <p:nvPr>
            <p:ph type="title" hasCustomPrompt="1"/>
          </p:nvPr>
        </p:nvSpPr>
        <p:spPr>
          <a:xfrm>
            <a:off x="3599723" y="2132856"/>
            <a:ext cx="8160907" cy="4104456"/>
          </a:xfrm>
          <a:prstGeom prst="rect">
            <a:avLst/>
          </a:prstGeom>
        </p:spPr>
        <p:txBody>
          <a:bodyPr>
            <a:noAutofit/>
          </a:bodyPr>
          <a:lstStyle>
            <a:lvl1pPr algn="l">
              <a:defRPr sz="2000" b="1">
                <a:solidFill>
                  <a:srgbClr val="078EE9"/>
                </a:solidFill>
                <a:latin typeface="Myriad Pro" pitchFamily="34" charset="0"/>
                <a:cs typeface="Myriad Arabic" pitchFamily="50" charset="-78"/>
              </a:defRPr>
            </a:lvl1pPr>
          </a:lstStyle>
          <a:p>
            <a:r>
              <a:rPr lang="fr-FR" dirty="0" smtClean="0"/>
              <a:t>Questions </a:t>
            </a:r>
            <a:endParaRPr lang="fr-FR" dirty="0"/>
          </a:p>
        </p:txBody>
      </p:sp>
      <p:sp>
        <p:nvSpPr>
          <p:cNvPr id="9" name="Titre 1"/>
          <p:cNvSpPr txBox="1">
            <a:spLocks/>
          </p:cNvSpPr>
          <p:nvPr userDrawn="1"/>
        </p:nvSpPr>
        <p:spPr>
          <a:xfrm>
            <a:off x="5807968" y="24584"/>
            <a:ext cx="7112992"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fr-FR" sz="9600" b="1" dirty="0" smtClean="0">
                <a:solidFill>
                  <a:srgbClr val="CA2260"/>
                </a:solidFill>
                <a:latin typeface="Myriad Pro" pitchFamily="34" charset="0"/>
              </a:rPr>
              <a:t>QUIZ</a:t>
            </a:r>
            <a:endParaRPr lang="fr-FR" sz="4000" b="1" dirty="0" smtClean="0">
              <a:solidFill>
                <a:srgbClr val="078EE9"/>
              </a:solidFill>
              <a:latin typeface="Myriad Pro" pitchFamily="34" charset="0"/>
            </a:endParaRPr>
          </a:p>
        </p:txBody>
      </p:sp>
      <p:sp>
        <p:nvSpPr>
          <p:cNvPr id="15" name="ZoneTexte 14"/>
          <p:cNvSpPr txBox="1"/>
          <p:nvPr userDrawn="1"/>
        </p:nvSpPr>
        <p:spPr>
          <a:xfrm>
            <a:off x="10514096" y="6494837"/>
            <a:ext cx="1344000" cy="276999"/>
          </a:xfrm>
          <a:prstGeom prst="rect">
            <a:avLst/>
          </a:prstGeom>
          <a:noFill/>
        </p:spPr>
        <p:txBody>
          <a:bodyPr wrap="square" rtlCol="0" anchor="ctr">
            <a:spAutoFit/>
          </a:bodyPr>
          <a:lstStyle/>
          <a:p>
            <a:pPr algn="r"/>
            <a:fld id="{FD52098B-B478-43CE-92C2-4B62AB70EFEA}" type="slidenum">
              <a:rPr lang="fr-FR" sz="1200" b="0" smtClean="0">
                <a:solidFill>
                  <a:srgbClr val="203B73"/>
                </a:solidFill>
              </a:rPr>
              <a:pPr/>
              <a:t>‹N°›</a:t>
            </a:fld>
            <a:endParaRPr lang="fr-FR" sz="1800" dirty="0">
              <a:solidFill>
                <a:srgbClr val="203B73"/>
              </a:solidFill>
            </a:endParaRPr>
          </a:p>
        </p:txBody>
      </p:sp>
    </p:spTree>
    <p:extLst>
      <p:ext uri="{BB962C8B-B14F-4D97-AF65-F5344CB8AC3E}">
        <p14:creationId xmlns:p14="http://schemas.microsoft.com/office/powerpoint/2010/main" val="93659727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Disposition personnalisée">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cap="all" baseline="0">
                <a:solidFill>
                  <a:srgbClr val="205AA7"/>
                </a:solidFill>
              </a:defRPr>
            </a:lvl1pPr>
          </a:lstStyle>
          <a:p>
            <a:r>
              <a:rPr lang="fr-FR" dirty="0" smtClean="0"/>
              <a:t>MODIFIEZ LE STYLE DU TITRE</a:t>
            </a:r>
            <a:endParaRPr lang="fr-FR" dirty="0"/>
          </a:p>
        </p:txBody>
      </p:sp>
      <p:sp>
        <p:nvSpPr>
          <p:cNvPr id="11" name="Espace réservé du pied de page 4"/>
          <p:cNvSpPr>
            <a:spLocks noGrp="1"/>
          </p:cNvSpPr>
          <p:nvPr>
            <p:ph type="ftr" sz="quarter" idx="3"/>
          </p:nvPr>
        </p:nvSpPr>
        <p:spPr>
          <a:xfrm>
            <a:off x="4165600" y="6480000"/>
            <a:ext cx="6634923" cy="360000"/>
          </a:xfrm>
          <a:prstGeom prst="rect">
            <a:avLst/>
          </a:prstGeom>
        </p:spPr>
        <p:txBody>
          <a:bodyPr vert="horz" lIns="91440" tIns="45720" rIns="91440" bIns="45720" rtlCol="0" anchor="t" anchorCtr="0"/>
          <a:lstStyle>
            <a:lvl1pPr algn="r">
              <a:defRPr sz="900">
                <a:solidFill>
                  <a:srgbClr val="205AA7"/>
                </a:solidFill>
              </a:defRPr>
            </a:lvl1pPr>
          </a:lstStyle>
          <a:p>
            <a:endParaRPr lang="fr-FR" dirty="0"/>
          </a:p>
        </p:txBody>
      </p:sp>
      <p:sp>
        <p:nvSpPr>
          <p:cNvPr id="12" name="Espace réservé du numéro de diapositive 5"/>
          <p:cNvSpPr>
            <a:spLocks noGrp="1"/>
          </p:cNvSpPr>
          <p:nvPr>
            <p:ph type="sldNum" sz="quarter" idx="4"/>
          </p:nvPr>
        </p:nvSpPr>
        <p:spPr>
          <a:xfrm>
            <a:off x="10896533" y="6480000"/>
            <a:ext cx="720000" cy="360000"/>
          </a:xfrm>
          <a:prstGeom prst="rect">
            <a:avLst/>
          </a:prstGeom>
        </p:spPr>
        <p:txBody>
          <a:bodyPr/>
          <a:lstStyle>
            <a:lvl1pPr algn="r">
              <a:defRPr sz="900">
                <a:solidFill>
                  <a:srgbClr val="205AA7"/>
                </a:solidFill>
              </a:defRPr>
            </a:lvl1pPr>
          </a:lstStyle>
          <a:p>
            <a:fld id="{A5612AF6-3794-417C-8315-010C3BB3AD18}" type="slidenum">
              <a:rPr lang="fr-FR" smtClean="0"/>
              <a:pPr/>
              <a:t>‹N°›</a:t>
            </a:fld>
            <a:endParaRPr lang="fr-FR" dirty="0"/>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1477" y="6309320"/>
            <a:ext cx="1200000" cy="421438"/>
          </a:xfrm>
          <a:prstGeom prst="rect">
            <a:avLst/>
          </a:prstGeom>
        </p:spPr>
      </p:pic>
      <p:sp>
        <p:nvSpPr>
          <p:cNvPr id="15" name="Espace réservé du texte 2"/>
          <p:cNvSpPr>
            <a:spLocks noGrp="1"/>
          </p:cNvSpPr>
          <p:nvPr>
            <p:ph idx="1"/>
          </p:nvPr>
        </p:nvSpPr>
        <p:spPr>
          <a:xfrm>
            <a:off x="624000" y="1440000"/>
            <a:ext cx="10972800" cy="4525963"/>
          </a:xfrm>
          <a:prstGeom prst="rect">
            <a:avLst/>
          </a:prstGeom>
        </p:spPr>
        <p:txBody>
          <a:bodyPr vert="horz" lIns="91440" tIns="45720" rIns="91440" bIns="45720" rtlCol="0">
            <a:normAutofit/>
          </a:bodyPr>
          <a:lstStyle>
            <a:lvl1pPr>
              <a:defRPr>
                <a:solidFill>
                  <a:srgbClr val="205AA7"/>
                </a:solidFill>
              </a:defRPr>
            </a:lvl1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pic>
        <p:nvPicPr>
          <p:cNvPr id="10" name="Imag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362" y="-1"/>
            <a:ext cx="1065735" cy="1143001"/>
          </a:xfrm>
          <a:prstGeom prst="rect">
            <a:avLst/>
          </a:prstGeom>
        </p:spPr>
      </p:pic>
    </p:spTree>
    <p:extLst>
      <p:ext uri="{BB962C8B-B14F-4D97-AF65-F5344CB8AC3E}">
        <p14:creationId xmlns:p14="http://schemas.microsoft.com/office/powerpoint/2010/main" val="280215420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91344" y="-15577"/>
            <a:ext cx="10972800" cy="1143000"/>
          </a:xfrm>
        </p:spPr>
        <p:txBody>
          <a:bodyPr/>
          <a:lstStyle>
            <a:lvl1pPr algn="l">
              <a:defRPr>
                <a:solidFill>
                  <a:srgbClr val="213B76"/>
                </a:solidFill>
                <a:latin typeface="Arial" panose="020B0604020202020204" pitchFamily="34" charset="0"/>
                <a:cs typeface="Arial" panose="020B0604020202020204" pitchFamily="34" charset="0"/>
              </a:defRPr>
            </a:lvl1pPr>
          </a:lstStyle>
          <a:p>
            <a:r>
              <a:rPr lang="fr-FR" dirty="0" smtClean="0"/>
              <a:t>Modifiez le style du titre</a:t>
            </a:r>
            <a:endParaRPr lang="fr-FR" dirty="0"/>
          </a:p>
        </p:txBody>
      </p:sp>
    </p:spTree>
    <p:extLst>
      <p:ext uri="{BB962C8B-B14F-4D97-AF65-F5344CB8AC3E}">
        <p14:creationId xmlns:p14="http://schemas.microsoft.com/office/powerpoint/2010/main" val="266876805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95433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re sans hierarchie avec puces">
    <p:spTree>
      <p:nvGrpSpPr>
        <p:cNvPr id="1" name=""/>
        <p:cNvGrpSpPr/>
        <p:nvPr/>
      </p:nvGrpSpPr>
      <p:grpSpPr>
        <a:xfrm>
          <a:off x="0" y="0"/>
          <a:ext cx="0" cy="0"/>
          <a:chOff x="0" y="0"/>
          <a:chExt cx="0" cy="0"/>
        </a:xfrm>
      </p:grpSpPr>
      <p:sp>
        <p:nvSpPr>
          <p:cNvPr id="9" name="Espace réservé du texte 8"/>
          <p:cNvSpPr>
            <a:spLocks noGrp="1"/>
          </p:cNvSpPr>
          <p:nvPr>
            <p:ph type="body" sz="quarter" idx="10"/>
          </p:nvPr>
        </p:nvSpPr>
        <p:spPr>
          <a:xfrm>
            <a:off x="624418" y="1484312"/>
            <a:ext cx="11232223" cy="4392960"/>
          </a:xfrm>
        </p:spPr>
        <p:txBody>
          <a:bodyPr/>
          <a:lstStyle>
            <a:lvl1pPr>
              <a:defRPr>
                <a:solidFill>
                  <a:srgbClr val="213B76"/>
                </a:solidFill>
                <a:latin typeface="Arial" panose="020B0604020202020204" pitchFamily="34" charset="0"/>
                <a:cs typeface="Arial" panose="020B0604020202020204" pitchFamily="34" charset="0"/>
              </a:defRPr>
            </a:lvl1pPr>
            <a:lvl2pPr>
              <a:defRPr>
                <a:solidFill>
                  <a:srgbClr val="213B76"/>
                </a:solidFill>
                <a:latin typeface="Arial" panose="020B0604020202020204" pitchFamily="34" charset="0"/>
                <a:cs typeface="Arial" panose="020B0604020202020204" pitchFamily="34" charset="0"/>
              </a:defRPr>
            </a:lvl2pPr>
            <a:lvl3pPr>
              <a:defRPr>
                <a:solidFill>
                  <a:srgbClr val="213B76"/>
                </a:solidFill>
                <a:latin typeface="Arial" panose="020B0604020202020204" pitchFamily="34" charset="0"/>
                <a:cs typeface="Arial" panose="020B0604020202020204" pitchFamily="34" charset="0"/>
              </a:defRPr>
            </a:lvl3pPr>
            <a:lvl4pPr>
              <a:defRPr>
                <a:solidFill>
                  <a:srgbClr val="213B76"/>
                </a:solidFill>
                <a:latin typeface="Arial" panose="020B0604020202020204" pitchFamily="34" charset="0"/>
                <a:cs typeface="Arial" panose="020B0604020202020204" pitchFamily="34" charset="0"/>
              </a:defRPr>
            </a:lvl4pPr>
            <a:lvl5pPr>
              <a:defRPr>
                <a:solidFill>
                  <a:srgbClr val="213B76"/>
                </a:solidFill>
                <a:latin typeface="Arial" panose="020B0604020202020204" pitchFamily="34" charset="0"/>
                <a:cs typeface="Arial" panose="020B0604020202020204" pitchFamily="34"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3" name="Espace réservé du titre 1"/>
          <p:cNvSpPr>
            <a:spLocks noGrp="1"/>
          </p:cNvSpPr>
          <p:nvPr>
            <p:ph type="title" hasCustomPrompt="1"/>
          </p:nvPr>
        </p:nvSpPr>
        <p:spPr>
          <a:xfrm>
            <a:off x="0" y="0"/>
            <a:ext cx="11247040" cy="1368000"/>
          </a:xfrm>
          <a:prstGeom prst="rect">
            <a:avLst/>
          </a:prstGeom>
        </p:spPr>
        <p:txBody>
          <a:bodyPr vert="horz" lIns="91440" tIns="45720" rIns="91440" bIns="45720" rtlCol="0" anchor="ctr">
            <a:normAutofit/>
          </a:bodyPr>
          <a:lstStyle>
            <a:lvl1pPr algn="l">
              <a:defRPr sz="4000" b="0">
                <a:solidFill>
                  <a:srgbClr val="213B76"/>
                </a:solidFill>
                <a:latin typeface="Arial" panose="020B0604020202020204" pitchFamily="34" charset="0"/>
                <a:cs typeface="Arial" panose="020B0604020202020204" pitchFamily="34" charset="0"/>
              </a:defRPr>
            </a:lvl1pPr>
          </a:lstStyle>
          <a:p>
            <a:r>
              <a:rPr lang="fr-FR" dirty="0" smtClean="0"/>
              <a:t>Titre sans hiérarchie avec puces </a:t>
            </a:r>
          </a:p>
        </p:txBody>
      </p:sp>
      <p:sp>
        <p:nvSpPr>
          <p:cNvPr id="10" name="ZoneTexte 9"/>
          <p:cNvSpPr txBox="1"/>
          <p:nvPr userDrawn="1"/>
        </p:nvSpPr>
        <p:spPr>
          <a:xfrm>
            <a:off x="10514096" y="6494839"/>
            <a:ext cx="1344000" cy="276999"/>
          </a:xfrm>
          <a:prstGeom prst="rect">
            <a:avLst/>
          </a:prstGeom>
          <a:noFill/>
        </p:spPr>
        <p:txBody>
          <a:bodyPr wrap="square" rtlCol="0" anchor="ctr">
            <a:spAutoFit/>
          </a:bodyPr>
          <a:lstStyle/>
          <a:p>
            <a:pPr algn="r"/>
            <a:fld id="{FD52098B-B478-43CE-92C2-4B62AB70EFEA}" type="slidenum">
              <a:rPr lang="fr-FR" sz="1200">
                <a:solidFill>
                  <a:srgbClr val="213B76"/>
                </a:solidFill>
              </a:rPr>
              <a:pPr algn="r"/>
              <a:t>‹N°›</a:t>
            </a:fld>
            <a:endParaRPr lang="fr-FR" sz="1800" dirty="0">
              <a:solidFill>
                <a:srgbClr val="213B76"/>
              </a:solidFill>
            </a:endParaRPr>
          </a:p>
        </p:txBody>
      </p:sp>
    </p:spTree>
    <p:extLst>
      <p:ext uri="{BB962C8B-B14F-4D97-AF65-F5344CB8AC3E}">
        <p14:creationId xmlns:p14="http://schemas.microsoft.com/office/powerpoint/2010/main" val="290245411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Première page power poi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547904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213B76"/>
                </a:solidFill>
              </a:defRPr>
            </a:lvl1pPr>
          </a:lstStyle>
          <a:p>
            <a:r>
              <a:rPr lang="fr-FR" dirty="0" smtClean="0"/>
              <a:t>Modifiez le style du titre</a:t>
            </a:r>
            <a:endParaRPr lang="fr-FR" dirty="0"/>
          </a:p>
        </p:txBody>
      </p:sp>
      <p:sp>
        <p:nvSpPr>
          <p:cNvPr id="3" name="Espace réservé du contenu 2"/>
          <p:cNvSpPr>
            <a:spLocks noGrp="1"/>
          </p:cNvSpPr>
          <p:nvPr>
            <p:ph idx="1"/>
          </p:nvPr>
        </p:nvSpPr>
        <p:spPr/>
        <p:txBody>
          <a:bodyPr/>
          <a:lstStyle>
            <a:lvl1pPr>
              <a:defRPr>
                <a:solidFill>
                  <a:srgbClr val="213B76"/>
                </a:solidFill>
              </a:defRPr>
            </a:lvl1pPr>
            <a:lvl2pPr>
              <a:defRPr>
                <a:solidFill>
                  <a:srgbClr val="213B76"/>
                </a:solidFill>
              </a:defRPr>
            </a:lvl2pPr>
            <a:lvl3pPr>
              <a:defRPr>
                <a:solidFill>
                  <a:srgbClr val="213B76"/>
                </a:solidFill>
              </a:defRPr>
            </a:lvl3pPr>
            <a:lvl4pPr>
              <a:defRPr>
                <a:solidFill>
                  <a:srgbClr val="213B76"/>
                </a:solidFill>
              </a:defRPr>
            </a:lvl4pPr>
            <a:lvl5pPr>
              <a:defRPr>
                <a:solidFill>
                  <a:srgbClr val="213B76"/>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8A1411B-87D7-433C-83FD-1304A29233CB}" type="datetimeFigureOut">
              <a:rPr lang="fr-FR" smtClean="0"/>
              <a:t>03/09/2024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BC006177-C538-40B5-AEDA-E0AA1CA625F0}" type="slidenum">
              <a:rPr lang="fr-FR" smtClean="0"/>
              <a:t>‹N°›</a:t>
            </a:fld>
            <a:endParaRPr lang="fr-FR"/>
          </a:p>
        </p:txBody>
      </p:sp>
    </p:spTree>
    <p:extLst>
      <p:ext uri="{BB962C8B-B14F-4D97-AF65-F5344CB8AC3E}">
        <p14:creationId xmlns:p14="http://schemas.microsoft.com/office/powerpoint/2010/main" val="252749241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quiz première page">
    <p:spTree>
      <p:nvGrpSpPr>
        <p:cNvPr id="1" name=""/>
        <p:cNvGrpSpPr/>
        <p:nvPr/>
      </p:nvGrpSpPr>
      <p:grpSpPr>
        <a:xfrm>
          <a:off x="0" y="0"/>
          <a:ext cx="0" cy="0"/>
          <a:chOff x="0" y="0"/>
          <a:chExt cx="0" cy="0"/>
        </a:xfrm>
      </p:grpSpPr>
      <p:pic>
        <p:nvPicPr>
          <p:cNvPr id="7" name="Imag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43339" y="16184"/>
            <a:ext cx="3998749" cy="6860739"/>
          </a:xfrm>
          <a:prstGeom prst="rect">
            <a:avLst/>
          </a:prstGeom>
        </p:spPr>
      </p:pic>
      <p:sp>
        <p:nvSpPr>
          <p:cNvPr id="11" name="Titre 1"/>
          <p:cNvSpPr txBox="1">
            <a:spLocks/>
          </p:cNvSpPr>
          <p:nvPr userDrawn="1"/>
        </p:nvSpPr>
        <p:spPr>
          <a:xfrm>
            <a:off x="-248907" y="1484784"/>
            <a:ext cx="7112992"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fr-FR" sz="9600" b="1" dirty="0" smtClean="0">
                <a:solidFill>
                  <a:schemeClr val="bg1"/>
                </a:solidFill>
                <a:latin typeface="Myriad Pro" pitchFamily="34" charset="0"/>
              </a:rPr>
              <a:t>QUIZ</a:t>
            </a:r>
            <a:endParaRPr lang="fr-FR" sz="4000" b="1" dirty="0" smtClean="0">
              <a:solidFill>
                <a:schemeClr val="bg1"/>
              </a:solidFill>
              <a:latin typeface="Myriad Pro" pitchFamily="34" charset="0"/>
            </a:endParaRPr>
          </a:p>
        </p:txBody>
      </p:sp>
      <p:sp>
        <p:nvSpPr>
          <p:cNvPr id="5" name="Titre 1"/>
          <p:cNvSpPr>
            <a:spLocks noGrp="1"/>
          </p:cNvSpPr>
          <p:nvPr>
            <p:ph type="title" hasCustomPrompt="1"/>
          </p:nvPr>
        </p:nvSpPr>
        <p:spPr>
          <a:xfrm>
            <a:off x="3215680" y="2132856"/>
            <a:ext cx="8544949" cy="4104456"/>
          </a:xfrm>
          <a:prstGeom prst="rect">
            <a:avLst/>
          </a:prstGeom>
        </p:spPr>
        <p:txBody>
          <a:bodyPr>
            <a:noAutofit/>
          </a:bodyPr>
          <a:lstStyle>
            <a:lvl1pPr algn="l">
              <a:defRPr sz="2000" b="1" baseline="0">
                <a:solidFill>
                  <a:srgbClr val="078EE9"/>
                </a:solidFill>
                <a:latin typeface="Myriad Pro" pitchFamily="34" charset="0"/>
                <a:cs typeface="Myriad Arabic" pitchFamily="50" charset="-78"/>
              </a:defRPr>
            </a:lvl1pPr>
          </a:lstStyle>
          <a:p>
            <a:r>
              <a:rPr lang="fr-FR" dirty="0" smtClean="0"/>
              <a:t>Questions </a:t>
            </a:r>
            <a:endParaRPr lang="fr-FR" dirty="0"/>
          </a:p>
        </p:txBody>
      </p:sp>
    </p:spTree>
    <p:extLst>
      <p:ext uri="{BB962C8B-B14F-4D97-AF65-F5344CB8AC3E}">
        <p14:creationId xmlns:p14="http://schemas.microsoft.com/office/powerpoint/2010/main" val="395521839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45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913D04A2-7579-4E88-8219-51D4901204AB}" type="datetimeFigureOut">
              <a:rPr lang="fr-FR" smtClean="0"/>
              <a:t>03/09/2024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63E3479-DFB8-4D37-9EFB-11FE587AAFC1}" type="slidenum">
              <a:rPr lang="fr-FR" smtClean="0"/>
              <a:t>‹N°›</a:t>
            </a:fld>
            <a:endParaRPr lang="fr-FR"/>
          </a:p>
        </p:txBody>
      </p:sp>
    </p:spTree>
    <p:extLst>
      <p:ext uri="{BB962C8B-B14F-4D97-AF65-F5344CB8AC3E}">
        <p14:creationId xmlns:p14="http://schemas.microsoft.com/office/powerpoint/2010/main" val="364608871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11376587" y="6381329"/>
            <a:ext cx="630965" cy="365125"/>
          </a:xfrm>
        </p:spPr>
        <p:txBody>
          <a:bodyPr/>
          <a:lstStyle>
            <a:lvl1pPr>
              <a:defRPr>
                <a:solidFill>
                  <a:srgbClr val="203B73"/>
                </a:solidFill>
                <a:latin typeface="Myriad Pro" panose="020B0503030403020204" pitchFamily="34" charset="0"/>
              </a:defRPr>
            </a:lvl1pPr>
          </a:lstStyle>
          <a:p>
            <a:fld id="{EAF947D6-0439-4020-AD29-705BB1A04125}" type="slidenum">
              <a:rPr lang="fr-FR" smtClean="0"/>
              <a:pPr/>
              <a:t>‹N°›</a:t>
            </a:fld>
            <a:endParaRPr lang="fr-FR" dirty="0"/>
          </a:p>
        </p:txBody>
      </p:sp>
      <p:pic>
        <p:nvPicPr>
          <p:cNvPr id="7" name="Ima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9349" y="6237312"/>
            <a:ext cx="2927648" cy="518968"/>
          </a:xfrm>
          <a:prstGeom prst="rect">
            <a:avLst/>
          </a:prstGeom>
        </p:spPr>
      </p:pic>
      <p:sp>
        <p:nvSpPr>
          <p:cNvPr id="9" name="Rectangle 8"/>
          <p:cNvSpPr/>
          <p:nvPr userDrawn="1"/>
        </p:nvSpPr>
        <p:spPr>
          <a:xfrm>
            <a:off x="6096000" y="6440078"/>
            <a:ext cx="5184576" cy="261610"/>
          </a:xfrm>
          <a:prstGeom prst="rect">
            <a:avLst/>
          </a:prstGeom>
        </p:spPr>
        <p:txBody>
          <a:bodyPr wrap="square">
            <a:spAutoFit/>
          </a:bodyPr>
          <a:lstStyle/>
          <a:p>
            <a:r>
              <a:rPr lang="fr-FR" sz="1100" dirty="0" smtClean="0">
                <a:solidFill>
                  <a:srgbClr val="203B73"/>
                </a:solidFill>
                <a:latin typeface="Myriad Pro"/>
                <a:ea typeface="+mn-ea"/>
                <a:cs typeface="Arial" panose="020B0604020202020204" pitchFamily="34" charset="0"/>
              </a:rPr>
              <a:t>Les arnaques financières :</a:t>
            </a:r>
            <a:r>
              <a:rPr lang="fr-FR" sz="1100" baseline="0" dirty="0" smtClean="0">
                <a:solidFill>
                  <a:srgbClr val="203B73"/>
                </a:solidFill>
                <a:latin typeface="Myriad Pro"/>
                <a:ea typeface="+mn-ea"/>
                <a:cs typeface="Arial" panose="020B0604020202020204" pitchFamily="34" charset="0"/>
              </a:rPr>
              <a:t> </a:t>
            </a:r>
            <a:r>
              <a:rPr lang="fr-FR" sz="1100" dirty="0" smtClean="0">
                <a:solidFill>
                  <a:srgbClr val="203B73"/>
                </a:solidFill>
                <a:latin typeface="Myriad Pro"/>
                <a:ea typeface="+mn-ea"/>
                <a:cs typeface="Arial" panose="020B0604020202020204" pitchFamily="34" charset="0"/>
              </a:rPr>
              <a:t>ça n’arrive pas qu’aux autres !</a:t>
            </a:r>
            <a:endParaRPr lang="fr-FR" sz="1100" dirty="0"/>
          </a:p>
        </p:txBody>
      </p:sp>
    </p:spTree>
    <p:extLst>
      <p:ext uri="{BB962C8B-B14F-4D97-AF65-F5344CB8AC3E}">
        <p14:creationId xmlns:p14="http://schemas.microsoft.com/office/powerpoint/2010/main" val="42795380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0EABB438-2139-4B19-BAF2-754CB12015B3}" type="datetimeFigureOut">
              <a:rPr lang="fr-FR" smtClean="0"/>
              <a:t>03/09/2024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9E57F41-FCA8-45B2-9E57-27CB7F60BAD0}" type="slidenum">
              <a:rPr lang="fr-FR" smtClean="0"/>
              <a:t>‹N°›</a:t>
            </a:fld>
            <a:endParaRPr lang="fr-FR"/>
          </a:p>
        </p:txBody>
      </p:sp>
    </p:spTree>
    <p:extLst>
      <p:ext uri="{BB962C8B-B14F-4D97-AF65-F5344CB8AC3E}">
        <p14:creationId xmlns:p14="http://schemas.microsoft.com/office/powerpoint/2010/main" val="37947563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8_CONTENU_1PARTIE">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flipH="1">
            <a:off x="11152188" y="-16686"/>
            <a:ext cx="1214516" cy="1407092"/>
          </a:xfrm>
          <a:prstGeom prst="rect">
            <a:avLst/>
          </a:prstGeom>
        </p:spPr>
      </p:pic>
      <p:sp>
        <p:nvSpPr>
          <p:cNvPr id="30" name="Titre 1"/>
          <p:cNvSpPr>
            <a:spLocks noGrp="1"/>
          </p:cNvSpPr>
          <p:nvPr>
            <p:ph type="title"/>
          </p:nvPr>
        </p:nvSpPr>
        <p:spPr>
          <a:xfrm>
            <a:off x="421089" y="215429"/>
            <a:ext cx="10739535" cy="365125"/>
          </a:xfrm>
          <a:prstGeom prst="rect">
            <a:avLst/>
          </a:prstGeom>
        </p:spPr>
        <p:txBody>
          <a:bodyPr>
            <a:normAutofit/>
          </a:bodyPr>
          <a:lstStyle>
            <a:lvl1pPr>
              <a:defRPr lang="fr-FR" sz="2400" b="1" i="0" cap="all" baseline="0">
                <a:solidFill>
                  <a:srgbClr val="203A76"/>
                </a:solidFill>
                <a:latin typeface="Arial" panose="020B0604020202020204" pitchFamily="34" charset="0"/>
                <a:ea typeface="+mn-ea"/>
                <a:cs typeface="+mn-cs"/>
              </a:defRPr>
            </a:lvl1pPr>
          </a:lstStyle>
          <a:p>
            <a:pPr marL="0" lvl="0" indent="0">
              <a:spcBef>
                <a:spcPts val="2000"/>
              </a:spcBef>
              <a:buFont typeface="Arial" panose="020B0604020202020204" pitchFamily="34" charset="0"/>
            </a:pPr>
            <a:r>
              <a:rPr lang="fr-FR" dirty="0" smtClean="0"/>
              <a:t>Modifiez le style du titre</a:t>
            </a:r>
            <a:endParaRPr lang="fr-FR" dirty="0"/>
          </a:p>
        </p:txBody>
      </p:sp>
      <p:sp>
        <p:nvSpPr>
          <p:cNvPr id="8" name="Espace réservé du pied de page 4">
            <a:extLst>
              <a:ext uri="{FF2B5EF4-FFF2-40B4-BE49-F238E27FC236}">
                <a16:creationId xmlns:a16="http://schemas.microsoft.com/office/drawing/2014/main" id="{EFE1E510-AC38-E227-DBB7-44D9FA03EB38}"/>
              </a:ext>
            </a:extLst>
          </p:cNvPr>
          <p:cNvSpPr>
            <a:spLocks noGrp="1"/>
          </p:cNvSpPr>
          <p:nvPr>
            <p:ph type="ftr" sz="quarter" idx="3"/>
          </p:nvPr>
        </p:nvSpPr>
        <p:spPr>
          <a:xfrm>
            <a:off x="935643" y="6424688"/>
            <a:ext cx="3967362" cy="298800"/>
          </a:xfrm>
          <a:prstGeom prst="rect">
            <a:avLst/>
          </a:prstGeom>
        </p:spPr>
        <p:txBody>
          <a:bodyPr lIns="0" anchor="ctr"/>
          <a:lstStyle>
            <a:lvl1pPr algn="l">
              <a:defRPr sz="800" b="1" i="0" cap="all" baseline="0">
                <a:solidFill>
                  <a:srgbClr val="726F6D"/>
                </a:solidFill>
                <a:latin typeface="Arial" panose="020B0604020202020204" pitchFamily="34" charset="0"/>
              </a:defRPr>
            </a:lvl1pPr>
          </a:lstStyle>
          <a:p>
            <a:r>
              <a:rPr lang="fr-FR" smtClean="0"/>
              <a:t>Arnaques financières : ça n’arrive pas qu’aux autres</a:t>
            </a:r>
            <a:endParaRPr lang="fr-FR" dirty="0"/>
          </a:p>
        </p:txBody>
      </p:sp>
      <p:sp>
        <p:nvSpPr>
          <p:cNvPr id="9" name="Espace réservé du numéro de diapositive 5">
            <a:extLst>
              <a:ext uri="{FF2B5EF4-FFF2-40B4-BE49-F238E27FC236}">
                <a16:creationId xmlns:a16="http://schemas.microsoft.com/office/drawing/2014/main" id="{CD39C9E0-D417-82E6-DFD5-F0884D895284}"/>
              </a:ext>
            </a:extLst>
          </p:cNvPr>
          <p:cNvSpPr>
            <a:spLocks noGrp="1"/>
          </p:cNvSpPr>
          <p:nvPr>
            <p:ph type="sldNum" sz="quarter" idx="4"/>
          </p:nvPr>
        </p:nvSpPr>
        <p:spPr>
          <a:xfrm>
            <a:off x="130631" y="6424688"/>
            <a:ext cx="723340" cy="298800"/>
          </a:xfrm>
          <a:prstGeom prst="rect">
            <a:avLst/>
          </a:prstGeom>
        </p:spPr>
        <p:txBody>
          <a:bodyPr lIns="0" anchor="ctr"/>
          <a:lstStyle>
            <a:lvl1pPr algn="l">
              <a:defRPr sz="1800" b="0" i="0" u="none" baseline="0">
                <a:solidFill>
                  <a:srgbClr val="726F6D"/>
                </a:solidFill>
                <a:latin typeface="Arial" panose="020B0604020202020204" pitchFamily="34" charset="0"/>
              </a:defRPr>
            </a:lvl1pPr>
          </a:lstStyle>
          <a:p>
            <a:fld id="{0DFF3279-5B66-F94E-B69C-CCB6B1DE2EC0}" type="slidenum">
              <a:rPr lang="fr-FR" smtClean="0"/>
              <a:pPr/>
              <a:t>‹N°›</a:t>
            </a:fld>
            <a:endParaRPr lang="fr-FR" dirty="0"/>
          </a:p>
        </p:txBody>
      </p:sp>
    </p:spTree>
    <p:extLst>
      <p:ext uri="{BB962C8B-B14F-4D97-AF65-F5344CB8AC3E}">
        <p14:creationId xmlns:p14="http://schemas.microsoft.com/office/powerpoint/2010/main" val="28371979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EABB438-2139-4B19-BAF2-754CB12015B3}" type="datetimeFigureOut">
              <a:rPr lang="fr-FR" smtClean="0"/>
              <a:t>03/09/2024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9E57F41-FCA8-45B2-9E57-27CB7F60BAD0}" type="slidenum">
              <a:rPr lang="fr-FR" smtClean="0"/>
              <a:t>‹N°›</a:t>
            </a:fld>
            <a:endParaRPr lang="fr-FR"/>
          </a:p>
        </p:txBody>
      </p:sp>
    </p:spTree>
    <p:extLst>
      <p:ext uri="{BB962C8B-B14F-4D97-AF65-F5344CB8AC3E}">
        <p14:creationId xmlns:p14="http://schemas.microsoft.com/office/powerpoint/2010/main" val="4128961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EABB438-2139-4B19-BAF2-754CB12015B3}" type="datetimeFigureOut">
              <a:rPr lang="fr-FR" smtClean="0"/>
              <a:t>03/09/2024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9E57F41-FCA8-45B2-9E57-27CB7F60BAD0}" type="slidenum">
              <a:rPr lang="fr-FR" smtClean="0"/>
              <a:t>‹N°›</a:t>
            </a:fld>
            <a:endParaRPr lang="fr-FR"/>
          </a:p>
        </p:txBody>
      </p:sp>
    </p:spTree>
    <p:extLst>
      <p:ext uri="{BB962C8B-B14F-4D97-AF65-F5344CB8AC3E}">
        <p14:creationId xmlns:p14="http://schemas.microsoft.com/office/powerpoint/2010/main" val="1624950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EABB438-2139-4B19-BAF2-754CB12015B3}" type="datetimeFigureOut">
              <a:rPr lang="fr-FR" smtClean="0"/>
              <a:t>03/09/2024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9E57F41-FCA8-45B2-9E57-27CB7F60BAD0}" type="slidenum">
              <a:rPr lang="fr-FR" smtClean="0"/>
              <a:t>‹N°›</a:t>
            </a:fld>
            <a:endParaRPr lang="fr-FR"/>
          </a:p>
        </p:txBody>
      </p:sp>
    </p:spTree>
    <p:extLst>
      <p:ext uri="{BB962C8B-B14F-4D97-AF65-F5344CB8AC3E}">
        <p14:creationId xmlns:p14="http://schemas.microsoft.com/office/powerpoint/2010/main" val="3504138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EABB438-2139-4B19-BAF2-754CB12015B3}" type="datetimeFigureOut">
              <a:rPr lang="fr-FR" smtClean="0"/>
              <a:t>03/09/2024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9E57F41-FCA8-45B2-9E57-27CB7F60BAD0}" type="slidenum">
              <a:rPr lang="fr-FR" smtClean="0"/>
              <a:t>‹N°›</a:t>
            </a:fld>
            <a:endParaRPr lang="fr-FR"/>
          </a:p>
        </p:txBody>
      </p:sp>
    </p:spTree>
    <p:extLst>
      <p:ext uri="{BB962C8B-B14F-4D97-AF65-F5344CB8AC3E}">
        <p14:creationId xmlns:p14="http://schemas.microsoft.com/office/powerpoint/2010/main" val="2364216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0EABB438-2139-4B19-BAF2-754CB12015B3}" type="datetimeFigureOut">
              <a:rPr lang="fr-FR" smtClean="0"/>
              <a:t>03/09/2024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9E57F41-FCA8-45B2-9E57-27CB7F60BAD0}" type="slidenum">
              <a:rPr lang="fr-FR" smtClean="0"/>
              <a:t>‹N°›</a:t>
            </a:fld>
            <a:endParaRPr lang="fr-FR"/>
          </a:p>
        </p:txBody>
      </p:sp>
    </p:spTree>
    <p:extLst>
      <p:ext uri="{BB962C8B-B14F-4D97-AF65-F5344CB8AC3E}">
        <p14:creationId xmlns:p14="http://schemas.microsoft.com/office/powerpoint/2010/main" val="648233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0EABB438-2139-4B19-BAF2-754CB12015B3}" type="datetimeFigureOut">
              <a:rPr lang="fr-FR" smtClean="0"/>
              <a:t>03/09/2024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9E57F41-FCA8-45B2-9E57-27CB7F60BAD0}" type="slidenum">
              <a:rPr lang="fr-FR" smtClean="0"/>
              <a:t>‹N°›</a:t>
            </a:fld>
            <a:endParaRPr lang="fr-FR"/>
          </a:p>
        </p:txBody>
      </p:sp>
    </p:spTree>
    <p:extLst>
      <p:ext uri="{BB962C8B-B14F-4D97-AF65-F5344CB8AC3E}">
        <p14:creationId xmlns:p14="http://schemas.microsoft.com/office/powerpoint/2010/main" val="4212515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10" Type="http://schemas.openxmlformats.org/officeDocument/2006/relationships/theme" Target="../theme/theme3.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ABB438-2139-4B19-BAF2-754CB12015B3}" type="datetimeFigureOut">
              <a:rPr lang="fr-FR" smtClean="0"/>
              <a:t>03/09/2024</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E57F41-FCA8-45B2-9E57-27CB7F60BAD0}" type="slidenum">
              <a:rPr lang="fr-FR" smtClean="0"/>
              <a:t>‹N°›</a:t>
            </a:fld>
            <a:endParaRPr lang="fr-FR"/>
          </a:p>
        </p:txBody>
      </p:sp>
    </p:spTree>
    <p:extLst>
      <p:ext uri="{BB962C8B-B14F-4D97-AF65-F5344CB8AC3E}">
        <p14:creationId xmlns:p14="http://schemas.microsoft.com/office/powerpoint/2010/main" val="921727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0" y="0"/>
            <a:ext cx="10972800" cy="1143000"/>
          </a:xfrm>
          <a:prstGeom prst="rect">
            <a:avLst/>
          </a:prstGeom>
        </p:spPr>
        <p:txBody>
          <a:bodyPr vert="horz" lIns="91440" tIns="45720" rIns="91440" bIns="45720" rtlCol="0" anchor="ctr">
            <a:normAutofit/>
          </a:bodyPr>
          <a:lstStyle/>
          <a:p>
            <a:r>
              <a:rPr lang="fr-FR" dirty="0" smtClean="0"/>
              <a:t>Modifiez le style du titre</a:t>
            </a:r>
            <a:endParaRPr lang="fr-FR" dirty="0"/>
          </a:p>
        </p:txBody>
      </p:sp>
      <p:sp>
        <p:nvSpPr>
          <p:cNvPr id="3" name="Espace réservé du texte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ZoneTexte 5"/>
          <p:cNvSpPr txBox="1"/>
          <p:nvPr userDrawn="1"/>
        </p:nvSpPr>
        <p:spPr>
          <a:xfrm>
            <a:off x="10514096" y="6494839"/>
            <a:ext cx="1344000" cy="276999"/>
          </a:xfrm>
          <a:prstGeom prst="rect">
            <a:avLst/>
          </a:prstGeom>
          <a:noFill/>
        </p:spPr>
        <p:txBody>
          <a:bodyPr wrap="square" rtlCol="0" anchor="ctr">
            <a:spAutoFit/>
          </a:bodyPr>
          <a:lstStyle/>
          <a:p>
            <a:pPr algn="r"/>
            <a:fld id="{FD52098B-B478-43CE-92C2-4B62AB70EFEA}" type="slidenum">
              <a:rPr lang="fr-FR" sz="1200" b="0" smtClean="0">
                <a:solidFill>
                  <a:srgbClr val="002060"/>
                </a:solidFill>
              </a:rPr>
              <a:pPr/>
              <a:t>‹N°›</a:t>
            </a:fld>
            <a:endParaRPr lang="fr-FR" sz="1800" dirty="0">
              <a:solidFill>
                <a:srgbClr val="002060"/>
              </a:solidFill>
            </a:endParaRPr>
          </a:p>
        </p:txBody>
      </p:sp>
    </p:spTree>
    <p:extLst>
      <p:ext uri="{BB962C8B-B14F-4D97-AF65-F5344CB8AC3E}">
        <p14:creationId xmlns:p14="http://schemas.microsoft.com/office/powerpoint/2010/main" val="6155861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hf hdr="0" ftr="0" dt="0"/>
  <p:txStyles>
    <p:titleStyle>
      <a:lvl1pPr algn="l" defTabSz="914400" rtl="0" eaLnBrk="1" latinLnBrk="0" hangingPunct="1">
        <a:spcBef>
          <a:spcPct val="0"/>
        </a:spcBef>
        <a:buNone/>
        <a:defRPr sz="4000" kern="1200">
          <a:solidFill>
            <a:srgbClr val="213B76"/>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213B76"/>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0" y="0"/>
            <a:ext cx="10972800" cy="1143000"/>
          </a:xfrm>
          <a:prstGeom prst="rect">
            <a:avLst/>
          </a:prstGeom>
        </p:spPr>
        <p:txBody>
          <a:bodyPr vert="horz" lIns="91440" tIns="45720" rIns="91440" bIns="45720" rtlCol="0" anchor="ctr">
            <a:normAutofit/>
          </a:bodyPr>
          <a:lstStyle/>
          <a:p>
            <a:r>
              <a:rPr lang="fr-FR" dirty="0" smtClean="0"/>
              <a:t>Modifiez le style du titre</a:t>
            </a:r>
            <a:endParaRPr lang="fr-FR" dirty="0"/>
          </a:p>
        </p:txBody>
      </p:sp>
      <p:sp>
        <p:nvSpPr>
          <p:cNvPr id="3" name="Espace réservé du texte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ZoneTexte 5"/>
          <p:cNvSpPr txBox="1"/>
          <p:nvPr userDrawn="1"/>
        </p:nvSpPr>
        <p:spPr>
          <a:xfrm>
            <a:off x="10514096" y="6494839"/>
            <a:ext cx="1344000" cy="276999"/>
          </a:xfrm>
          <a:prstGeom prst="rect">
            <a:avLst/>
          </a:prstGeom>
          <a:noFill/>
        </p:spPr>
        <p:txBody>
          <a:bodyPr wrap="square" rtlCol="0" anchor="ctr">
            <a:spAutoFit/>
          </a:bodyPr>
          <a:lstStyle/>
          <a:p>
            <a:pPr algn="r"/>
            <a:fld id="{FD52098B-B478-43CE-92C2-4B62AB70EFEA}" type="slidenum">
              <a:rPr lang="fr-FR" sz="1200" b="0" smtClean="0">
                <a:solidFill>
                  <a:srgbClr val="002060"/>
                </a:solidFill>
              </a:rPr>
              <a:pPr/>
              <a:t>‹N°›</a:t>
            </a:fld>
            <a:endParaRPr lang="fr-FR" sz="1800" dirty="0">
              <a:solidFill>
                <a:srgbClr val="002060"/>
              </a:solidFill>
            </a:endParaRPr>
          </a:p>
        </p:txBody>
      </p:sp>
      <p:graphicFrame>
        <p:nvGraphicFramePr>
          <p:cNvPr id="5" name="Tableau 4"/>
          <p:cNvGraphicFramePr>
            <a:graphicFrameLocks noGrp="1"/>
          </p:cNvGraphicFramePr>
          <p:nvPr userDrawn="1">
            <p:extLst/>
          </p:nvPr>
        </p:nvGraphicFramePr>
        <p:xfrm>
          <a:off x="-528736" y="0"/>
          <a:ext cx="391592" cy="6857994"/>
        </p:xfrm>
        <a:graphic>
          <a:graphicData uri="http://schemas.openxmlformats.org/drawingml/2006/table">
            <a:tbl>
              <a:tblPr firstRow="1" bandRow="1">
                <a:tableStyleId>{5C22544A-7EE6-4342-B048-85BDC9FD1C3A}</a:tableStyleId>
              </a:tblPr>
              <a:tblGrid>
                <a:gridCol w="391592">
                  <a:extLst>
                    <a:ext uri="{9D8B030D-6E8A-4147-A177-3AD203B41FA5}">
                      <a16:colId xmlns:a16="http://schemas.microsoft.com/office/drawing/2014/main" val="119529052"/>
                    </a:ext>
                  </a:extLst>
                </a:gridCol>
              </a:tblGrid>
              <a:tr h="527538">
                <a:tc>
                  <a:txBody>
                    <a:bodyPr/>
                    <a:lstStyle/>
                    <a:p>
                      <a:endParaRPr lang="fr-FR" dirty="0">
                        <a:latin typeface="Arial" panose="020B060402020202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213B76"/>
                    </a:solidFill>
                  </a:tcPr>
                </a:tc>
                <a:extLst>
                  <a:ext uri="{0D108BD9-81ED-4DB2-BD59-A6C34878D82A}">
                    <a16:rowId xmlns:a16="http://schemas.microsoft.com/office/drawing/2014/main" val="4083452217"/>
                  </a:ext>
                </a:extLst>
              </a:tr>
              <a:tr h="527538">
                <a:tc>
                  <a:txBody>
                    <a:bodyPr/>
                    <a:lstStyle/>
                    <a:p>
                      <a:endParaRPr lang="fr-FR" dirty="0">
                        <a:latin typeface="Arial" panose="020B060402020202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E06F17"/>
                    </a:solidFill>
                  </a:tcPr>
                </a:tc>
                <a:extLst>
                  <a:ext uri="{0D108BD9-81ED-4DB2-BD59-A6C34878D82A}">
                    <a16:rowId xmlns:a16="http://schemas.microsoft.com/office/drawing/2014/main" val="1659699188"/>
                  </a:ext>
                </a:extLst>
              </a:tr>
              <a:tr h="527538">
                <a:tc>
                  <a:txBody>
                    <a:bodyPr/>
                    <a:lstStyle/>
                    <a:p>
                      <a:endParaRPr lang="fr-FR" dirty="0">
                        <a:latin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92360"/>
                    </a:solidFill>
                  </a:tcPr>
                </a:tc>
                <a:extLst>
                  <a:ext uri="{0D108BD9-81ED-4DB2-BD59-A6C34878D82A}">
                    <a16:rowId xmlns:a16="http://schemas.microsoft.com/office/drawing/2014/main" val="3424419554"/>
                  </a:ext>
                </a:extLst>
              </a:tr>
              <a:tr h="527538">
                <a:tc>
                  <a:txBody>
                    <a:bodyPr/>
                    <a:lstStyle/>
                    <a:p>
                      <a:endParaRPr lang="fr-FR" dirty="0">
                        <a:latin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726F6D"/>
                    </a:solidFill>
                  </a:tcPr>
                </a:tc>
                <a:extLst>
                  <a:ext uri="{0D108BD9-81ED-4DB2-BD59-A6C34878D82A}">
                    <a16:rowId xmlns:a16="http://schemas.microsoft.com/office/drawing/2014/main" val="527370954"/>
                  </a:ext>
                </a:extLst>
              </a:tr>
              <a:tr h="527538">
                <a:tc>
                  <a:txBody>
                    <a:bodyPr/>
                    <a:lstStyle/>
                    <a:p>
                      <a:endParaRPr lang="fr-FR" dirty="0">
                        <a:latin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E6953"/>
                    </a:solidFill>
                  </a:tcPr>
                </a:tc>
                <a:extLst>
                  <a:ext uri="{0D108BD9-81ED-4DB2-BD59-A6C34878D82A}">
                    <a16:rowId xmlns:a16="http://schemas.microsoft.com/office/drawing/2014/main" val="580650699"/>
                  </a:ext>
                </a:extLst>
              </a:tr>
              <a:tr h="527538">
                <a:tc>
                  <a:txBody>
                    <a:bodyPr/>
                    <a:lstStyle/>
                    <a:p>
                      <a:endParaRPr lang="fr-FR" dirty="0">
                        <a:latin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B001"/>
                    </a:solidFill>
                  </a:tcPr>
                </a:tc>
                <a:extLst>
                  <a:ext uri="{0D108BD9-81ED-4DB2-BD59-A6C34878D82A}">
                    <a16:rowId xmlns:a16="http://schemas.microsoft.com/office/drawing/2014/main" val="1713636799"/>
                  </a:ext>
                </a:extLst>
              </a:tr>
              <a:tr h="527538">
                <a:tc>
                  <a:txBody>
                    <a:bodyPr/>
                    <a:lstStyle/>
                    <a:p>
                      <a:endParaRPr lang="fr-FR" dirty="0">
                        <a:latin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DD371"/>
                    </a:solidFill>
                  </a:tcPr>
                </a:tc>
                <a:extLst>
                  <a:ext uri="{0D108BD9-81ED-4DB2-BD59-A6C34878D82A}">
                    <a16:rowId xmlns:a16="http://schemas.microsoft.com/office/drawing/2014/main" val="392105588"/>
                  </a:ext>
                </a:extLst>
              </a:tr>
              <a:tr h="527538">
                <a:tc>
                  <a:txBody>
                    <a:bodyPr/>
                    <a:lstStyle/>
                    <a:p>
                      <a:endParaRPr lang="fr-FR" dirty="0">
                        <a:latin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7D74"/>
                    </a:solidFill>
                  </a:tcPr>
                </a:tc>
                <a:extLst>
                  <a:ext uri="{0D108BD9-81ED-4DB2-BD59-A6C34878D82A}">
                    <a16:rowId xmlns:a16="http://schemas.microsoft.com/office/drawing/2014/main" val="1105111118"/>
                  </a:ext>
                </a:extLst>
              </a:tr>
              <a:tr h="527538">
                <a:tc>
                  <a:txBody>
                    <a:bodyPr/>
                    <a:lstStyle/>
                    <a:p>
                      <a:endParaRPr lang="fr-FR" dirty="0">
                        <a:latin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9C5"/>
                    </a:solidFill>
                  </a:tcPr>
                </a:tc>
                <a:extLst>
                  <a:ext uri="{0D108BD9-81ED-4DB2-BD59-A6C34878D82A}">
                    <a16:rowId xmlns:a16="http://schemas.microsoft.com/office/drawing/2014/main" val="2899482053"/>
                  </a:ext>
                </a:extLst>
              </a:tr>
              <a:tr h="527538">
                <a:tc>
                  <a:txBody>
                    <a:bodyPr/>
                    <a:lstStyle/>
                    <a:p>
                      <a:endParaRPr lang="fr-FR" dirty="0">
                        <a:latin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5072AA"/>
                    </a:solidFill>
                  </a:tcPr>
                </a:tc>
                <a:extLst>
                  <a:ext uri="{0D108BD9-81ED-4DB2-BD59-A6C34878D82A}">
                    <a16:rowId xmlns:a16="http://schemas.microsoft.com/office/drawing/2014/main" val="3910484400"/>
                  </a:ext>
                </a:extLst>
              </a:tr>
              <a:tr h="527538">
                <a:tc>
                  <a:txBody>
                    <a:bodyPr/>
                    <a:lstStyle/>
                    <a:p>
                      <a:endParaRPr lang="fr-FR" dirty="0">
                        <a:latin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B000E"/>
                    </a:solidFill>
                  </a:tcPr>
                </a:tc>
                <a:extLst>
                  <a:ext uri="{0D108BD9-81ED-4DB2-BD59-A6C34878D82A}">
                    <a16:rowId xmlns:a16="http://schemas.microsoft.com/office/drawing/2014/main" val="2941434505"/>
                  </a:ext>
                </a:extLst>
              </a:tr>
              <a:tr h="527538">
                <a:tc>
                  <a:txBody>
                    <a:bodyPr/>
                    <a:lstStyle/>
                    <a:p>
                      <a:endParaRPr lang="fr-FR" dirty="0">
                        <a:latin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2348B"/>
                    </a:solidFill>
                  </a:tcPr>
                </a:tc>
                <a:extLst>
                  <a:ext uri="{0D108BD9-81ED-4DB2-BD59-A6C34878D82A}">
                    <a16:rowId xmlns:a16="http://schemas.microsoft.com/office/drawing/2014/main" val="2297994079"/>
                  </a:ext>
                </a:extLst>
              </a:tr>
              <a:tr h="527538">
                <a:tc>
                  <a:txBody>
                    <a:bodyPr/>
                    <a:lstStyle/>
                    <a:p>
                      <a:endParaRPr lang="fr-FR" dirty="0">
                        <a:latin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13130"/>
                    </a:solidFill>
                  </a:tcPr>
                </a:tc>
                <a:extLst>
                  <a:ext uri="{0D108BD9-81ED-4DB2-BD59-A6C34878D82A}">
                    <a16:rowId xmlns:a16="http://schemas.microsoft.com/office/drawing/2014/main" val="3763673523"/>
                  </a:ext>
                </a:extLst>
              </a:tr>
            </a:tbl>
          </a:graphicData>
        </a:graphic>
      </p:graphicFrame>
    </p:spTree>
    <p:extLst>
      <p:ext uri="{BB962C8B-B14F-4D97-AF65-F5344CB8AC3E}">
        <p14:creationId xmlns:p14="http://schemas.microsoft.com/office/powerpoint/2010/main" val="170810142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Lst>
  <p:timing>
    <p:tnLst>
      <p:par>
        <p:cTn id="1" dur="indefinite" restart="never" nodeType="tmRoot"/>
      </p:par>
    </p:tnLst>
  </p:timing>
  <p:hf hdr="0" ftr="0" dt="0"/>
  <p:txStyles>
    <p:titleStyle>
      <a:lvl1pPr algn="l" defTabSz="914400" rtl="0" eaLnBrk="1" latinLnBrk="0" hangingPunct="1">
        <a:spcBef>
          <a:spcPct val="0"/>
        </a:spcBef>
        <a:buNone/>
        <a:defRPr sz="4000" kern="1200">
          <a:solidFill>
            <a:srgbClr val="213B76"/>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213B76"/>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6.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37.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_LPpNQBih2A&amp;list=PL5s7tS3YwHhbtl8w-YaJfBxtWZjVbiQe9&amp;index=8"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microsoft.com/office/2007/relationships/hdphoto" Target="../media/hdphoto1.wdp"/><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pluU4cSJdbE&amp;list=PL0usNGW1865zTyU1xiDkdfxFH60uPvxkk&amp;index=2"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1.png"/><Relationship Id="rId11" Type="http://schemas.openxmlformats.org/officeDocument/2006/relationships/image" Target="../media/image9.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Ez1l9a4E4y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16.png"/><Relationship Id="rId9"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4.png"/><Relationship Id="rId7" Type="http://schemas.openxmlformats.org/officeDocument/2006/relationships/hyperlink" Target="https://play.google.com/store/apps/details?id=ca.protegezvous.app.android&amp;hl=fr_C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12.png"/><Relationship Id="rId5" Type="http://schemas.openxmlformats.org/officeDocument/2006/relationships/image" Target="../media/image26.png"/><Relationship Id="rId10" Type="http://schemas.openxmlformats.org/officeDocument/2006/relationships/image" Target="../media/image29.png"/><Relationship Id="rId4" Type="http://schemas.openxmlformats.org/officeDocument/2006/relationships/image" Target="../media/image25.emf"/><Relationship Id="rId9" Type="http://schemas.openxmlformats.org/officeDocument/2006/relationships/hyperlink" Target="https://www.protegez-vous.ca/var/protegez_vous/storage/images/medias/illustrations-et-images/appstore/1717149-1-fre-CA/AppStore.pn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2800" b="1" dirty="0" smtClean="0">
                <a:solidFill>
                  <a:schemeClr val="accent5">
                    <a:lumMod val="75000"/>
                  </a:schemeClr>
                </a:solidFill>
                <a:latin typeface="+mn-lt"/>
              </a:rPr>
              <a:t>JOURNEES NATIONALES D’ACTION CONTRE L’ILLETTRISME</a:t>
            </a:r>
            <a:endParaRPr lang="fr-FR" sz="2800" b="1" dirty="0">
              <a:solidFill>
                <a:schemeClr val="accent5">
                  <a:lumMod val="75000"/>
                </a:schemeClr>
              </a:solidFill>
              <a:latin typeface="+mn-lt"/>
            </a:endParaRPr>
          </a:p>
        </p:txBody>
      </p:sp>
      <p:pic>
        <p:nvPicPr>
          <p:cNvPr id="5" name="Espace réservé du contenu 4"/>
          <p:cNvPicPr>
            <a:picLocks noGrp="1" noChangeAspect="1"/>
          </p:cNvPicPr>
          <p:nvPr>
            <p:ph idx="1"/>
          </p:nvPr>
        </p:nvPicPr>
        <p:blipFill>
          <a:blip r:embed="rId3"/>
          <a:stretch>
            <a:fillRect/>
          </a:stretch>
        </p:blipFill>
        <p:spPr>
          <a:xfrm>
            <a:off x="6759615" y="4133457"/>
            <a:ext cx="2121018" cy="1697565"/>
          </a:xfrm>
          <a:prstGeom prst="rect">
            <a:avLst/>
          </a:prstGeom>
        </p:spPr>
      </p:pic>
      <p:pic>
        <p:nvPicPr>
          <p:cNvPr id="7" name="Imag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62847" y="2106383"/>
            <a:ext cx="5718523" cy="1611379"/>
          </a:xfrm>
          <a:prstGeom prst="rect">
            <a:avLst/>
          </a:prstGeom>
        </p:spPr>
      </p:pic>
      <p:pic>
        <p:nvPicPr>
          <p:cNvPr id="8" name="Image 7"/>
          <p:cNvPicPr/>
          <p:nvPr/>
        </p:nvPicPr>
        <p:blipFill>
          <a:blip r:embed="rId5"/>
          <a:stretch>
            <a:fillRect/>
          </a:stretch>
        </p:blipFill>
        <p:spPr>
          <a:xfrm>
            <a:off x="3489188" y="4630415"/>
            <a:ext cx="2042160" cy="1000125"/>
          </a:xfrm>
          <a:prstGeom prst="rect">
            <a:avLst/>
          </a:prstGeom>
        </p:spPr>
      </p:pic>
    </p:spTree>
    <p:extLst>
      <p:ext uri="{BB962C8B-B14F-4D97-AF65-F5344CB8AC3E}">
        <p14:creationId xmlns:p14="http://schemas.microsoft.com/office/powerpoint/2010/main" val="3051830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733620084"/>
              </p:ext>
            </p:extLst>
          </p:nvPr>
        </p:nvGraphicFramePr>
        <p:xfrm>
          <a:off x="664080" y="1847008"/>
          <a:ext cx="2709333" cy="620564"/>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164148043"/>
                    </a:ext>
                  </a:extLst>
                </a:gridCol>
              </a:tblGrid>
              <a:tr h="620564">
                <a:tc>
                  <a:txBody>
                    <a:bodyPr/>
                    <a:lstStyle/>
                    <a:p>
                      <a:pPr algn="ctr"/>
                      <a:r>
                        <a:rPr lang="fr-FR" sz="1600" dirty="0" smtClean="0"/>
                        <a:t>ANDROID :</a:t>
                      </a:r>
                    </a:p>
                    <a:p>
                      <a:pPr algn="ctr"/>
                      <a:r>
                        <a:rPr lang="fr-FR" sz="1600" dirty="0" smtClean="0"/>
                        <a:t>CLIQUER « INSTALLER »</a:t>
                      </a:r>
                      <a:endParaRPr lang="fr-FR" sz="1600" dirty="0"/>
                    </a:p>
                  </a:txBody>
                  <a:tcPr>
                    <a:solidFill>
                      <a:srgbClr val="0070C0"/>
                    </a:solidFill>
                  </a:tcPr>
                </a:tc>
                <a:extLst>
                  <a:ext uri="{0D108BD9-81ED-4DB2-BD59-A6C34878D82A}">
                    <a16:rowId xmlns:a16="http://schemas.microsoft.com/office/drawing/2014/main" val="430703032"/>
                  </a:ext>
                </a:extLst>
              </a:tr>
            </a:tbl>
          </a:graphicData>
        </a:graphic>
      </p:graphicFrame>
      <p:graphicFrame>
        <p:nvGraphicFramePr>
          <p:cNvPr id="5" name="Tableau 4"/>
          <p:cNvGraphicFramePr>
            <a:graphicFrameLocks noGrp="1"/>
          </p:cNvGraphicFramePr>
          <p:nvPr>
            <p:extLst>
              <p:ext uri="{D42A27DB-BD31-4B8C-83A1-F6EECF244321}">
                <p14:modId xmlns:p14="http://schemas.microsoft.com/office/powerpoint/2010/main" val="76602559"/>
              </p:ext>
            </p:extLst>
          </p:nvPr>
        </p:nvGraphicFramePr>
        <p:xfrm>
          <a:off x="7173549" y="1847008"/>
          <a:ext cx="2709333" cy="620564"/>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164148043"/>
                    </a:ext>
                  </a:extLst>
                </a:gridCol>
              </a:tblGrid>
              <a:tr h="620564">
                <a:tc>
                  <a:txBody>
                    <a:bodyPr/>
                    <a:lstStyle/>
                    <a:p>
                      <a:pPr algn="ctr"/>
                      <a:r>
                        <a:rPr lang="fr-FR" sz="1600" dirty="0" smtClean="0"/>
                        <a:t>APPLE :</a:t>
                      </a:r>
                    </a:p>
                    <a:p>
                      <a:pPr algn="ctr"/>
                      <a:r>
                        <a:rPr lang="fr-FR" sz="1600" dirty="0" smtClean="0"/>
                        <a:t>CLIQUER SUR « OBTENIR</a:t>
                      </a:r>
                      <a:endParaRPr lang="fr-FR" sz="1600" dirty="0"/>
                    </a:p>
                  </a:txBody>
                  <a:tcPr>
                    <a:solidFill>
                      <a:srgbClr val="0070C0"/>
                    </a:solidFill>
                  </a:tcPr>
                </a:tc>
                <a:extLst>
                  <a:ext uri="{0D108BD9-81ED-4DB2-BD59-A6C34878D82A}">
                    <a16:rowId xmlns:a16="http://schemas.microsoft.com/office/drawing/2014/main" val="430703032"/>
                  </a:ext>
                </a:extLst>
              </a:tr>
            </a:tbl>
          </a:graphicData>
        </a:graphic>
      </p:graphicFrame>
      <p:pic>
        <p:nvPicPr>
          <p:cNvPr id="6" name="Imag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199324" y="1579901"/>
            <a:ext cx="1130467" cy="1154778"/>
          </a:xfrm>
          <a:prstGeom prst="rect">
            <a:avLst/>
          </a:prstGeom>
        </p:spPr>
      </p:pic>
      <p:pic>
        <p:nvPicPr>
          <p:cNvPr id="7" name="Imag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89855" y="1690688"/>
            <a:ext cx="1203009" cy="1043991"/>
          </a:xfrm>
          <a:prstGeom prst="rect">
            <a:avLst/>
          </a:prstGeom>
        </p:spPr>
      </p:pic>
      <p:pic>
        <p:nvPicPr>
          <p:cNvPr id="13" name="Image 12"/>
          <p:cNvPicPr>
            <a:picLocks noChangeAspect="1"/>
          </p:cNvPicPr>
          <p:nvPr/>
        </p:nvPicPr>
        <p:blipFill rotWithShape="1">
          <a:blip r:embed="rId5" cstate="email">
            <a:extLst>
              <a:ext uri="{28A0092B-C50C-407E-A947-70E740481C1C}">
                <a14:useLocalDpi xmlns:a14="http://schemas.microsoft.com/office/drawing/2010/main"/>
              </a:ext>
            </a:extLst>
          </a:blip>
          <a:srcRect r="-1031"/>
          <a:stretch/>
        </p:blipFill>
        <p:spPr>
          <a:xfrm>
            <a:off x="736659" y="2584889"/>
            <a:ext cx="2636754" cy="4072270"/>
          </a:xfrm>
          <a:prstGeom prst="rect">
            <a:avLst/>
          </a:prstGeom>
        </p:spPr>
      </p:pic>
      <p:cxnSp>
        <p:nvCxnSpPr>
          <p:cNvPr id="14" name="Connecteur droit avec flèche 13"/>
          <p:cNvCxnSpPr/>
          <p:nvPr/>
        </p:nvCxnSpPr>
        <p:spPr>
          <a:xfrm flipH="1">
            <a:off x="2226928" y="2467572"/>
            <a:ext cx="322728" cy="150693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5" name="Image 14"/>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988673" y="2584889"/>
            <a:ext cx="3052430" cy="3999695"/>
          </a:xfrm>
          <a:prstGeom prst="rect">
            <a:avLst/>
          </a:prstGeom>
        </p:spPr>
      </p:pic>
      <p:sp>
        <p:nvSpPr>
          <p:cNvPr id="16" name="Rectangle 15"/>
          <p:cNvSpPr/>
          <p:nvPr/>
        </p:nvSpPr>
        <p:spPr>
          <a:xfrm>
            <a:off x="4863682" y="3585883"/>
            <a:ext cx="1452282"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t>OU</a:t>
            </a:r>
            <a:endParaRPr lang="fr-FR" sz="3600" b="1" dirty="0"/>
          </a:p>
        </p:txBody>
      </p:sp>
      <p:cxnSp>
        <p:nvCxnSpPr>
          <p:cNvPr id="17" name="Connecteur droit avec flèche 16"/>
          <p:cNvCxnSpPr/>
          <p:nvPr/>
        </p:nvCxnSpPr>
        <p:spPr>
          <a:xfrm>
            <a:off x="9488339" y="2359995"/>
            <a:ext cx="14249" cy="122588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itre 1"/>
          <p:cNvSpPr>
            <a:spLocks noGrp="1"/>
          </p:cNvSpPr>
          <p:nvPr>
            <p:ph type="title"/>
          </p:nvPr>
        </p:nvSpPr>
        <p:spPr>
          <a:xfrm>
            <a:off x="838200" y="365125"/>
            <a:ext cx="10515600" cy="1325563"/>
          </a:xfrm>
        </p:spPr>
        <p:txBody>
          <a:bodyPr>
            <a:normAutofit/>
          </a:bodyPr>
          <a:lstStyle/>
          <a:p>
            <a:pPr algn="ctr"/>
            <a:r>
              <a:rPr lang="fr-FR" sz="2800" b="1" dirty="0" smtClean="0">
                <a:solidFill>
                  <a:schemeClr val="accent5">
                    <a:lumMod val="75000"/>
                  </a:schemeClr>
                </a:solidFill>
                <a:latin typeface="+mn-lt"/>
              </a:rPr>
              <a:t>PILOTE BUDGET et PILOTE DEPENSES  : INSTALLATION </a:t>
            </a:r>
            <a:br>
              <a:rPr lang="fr-FR" sz="2800" b="1" dirty="0" smtClean="0">
                <a:solidFill>
                  <a:schemeClr val="accent5">
                    <a:lumMod val="75000"/>
                  </a:schemeClr>
                </a:solidFill>
                <a:latin typeface="+mn-lt"/>
              </a:rPr>
            </a:br>
            <a:r>
              <a:rPr lang="fr-FR" sz="2800" b="1" dirty="0" smtClean="0">
                <a:solidFill>
                  <a:schemeClr val="accent5">
                    <a:lumMod val="75000"/>
                  </a:schemeClr>
                </a:solidFill>
                <a:latin typeface="+mn-lt"/>
              </a:rPr>
              <a:t>SUR SMARTPHONE : </a:t>
            </a:r>
            <a:r>
              <a:rPr lang="fr-FR" sz="2800" b="1" dirty="0" smtClean="0">
                <a:solidFill>
                  <a:srgbClr val="FF0000"/>
                </a:solidFill>
                <a:latin typeface="+mn-lt"/>
              </a:rPr>
              <a:t>ETAPE 3</a:t>
            </a:r>
            <a:endParaRPr lang="fr-FR" sz="2800" b="1" dirty="0">
              <a:solidFill>
                <a:srgbClr val="FF0000"/>
              </a:solidFill>
              <a:latin typeface="+mn-lt"/>
            </a:endParaRPr>
          </a:p>
        </p:txBody>
      </p:sp>
      <p:pic>
        <p:nvPicPr>
          <p:cNvPr id="18" name="Imag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63775" y="542514"/>
            <a:ext cx="740496" cy="970784"/>
          </a:xfrm>
          <a:prstGeom prst="rect">
            <a:avLst/>
          </a:prstGeom>
        </p:spPr>
      </p:pic>
    </p:spTree>
    <p:extLst>
      <p:ext uri="{BB962C8B-B14F-4D97-AF65-F5344CB8AC3E}">
        <p14:creationId xmlns:p14="http://schemas.microsoft.com/office/powerpoint/2010/main" val="30832330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3945004082"/>
              </p:ext>
            </p:extLst>
          </p:nvPr>
        </p:nvGraphicFramePr>
        <p:xfrm>
          <a:off x="180622" y="2994928"/>
          <a:ext cx="3320428" cy="956184"/>
        </p:xfrm>
        <a:graphic>
          <a:graphicData uri="http://schemas.openxmlformats.org/drawingml/2006/table">
            <a:tbl>
              <a:tblPr firstRow="1" bandRow="1">
                <a:tableStyleId>{5C22544A-7EE6-4342-B048-85BDC9FD1C3A}</a:tableStyleId>
              </a:tblPr>
              <a:tblGrid>
                <a:gridCol w="3320428">
                  <a:extLst>
                    <a:ext uri="{9D8B030D-6E8A-4147-A177-3AD203B41FA5}">
                      <a16:colId xmlns:a16="http://schemas.microsoft.com/office/drawing/2014/main" val="3164148043"/>
                    </a:ext>
                  </a:extLst>
                </a:gridCol>
              </a:tblGrid>
              <a:tr h="956184">
                <a:tc>
                  <a:txBody>
                    <a:bodyPr/>
                    <a:lstStyle/>
                    <a:p>
                      <a:pPr algn="ctr">
                        <a:lnSpc>
                          <a:spcPct val="200000"/>
                        </a:lnSpc>
                      </a:pPr>
                      <a:r>
                        <a:rPr lang="fr-FR" sz="1800" dirty="0" smtClean="0"/>
                        <a:t>OUVRIR L’APPLICATION</a:t>
                      </a:r>
                      <a:endParaRPr lang="fr-FR" sz="1800" dirty="0"/>
                    </a:p>
                  </a:txBody>
                  <a:tcPr>
                    <a:solidFill>
                      <a:srgbClr val="0070C0"/>
                    </a:solidFill>
                  </a:tcPr>
                </a:tc>
                <a:extLst>
                  <a:ext uri="{0D108BD9-81ED-4DB2-BD59-A6C34878D82A}">
                    <a16:rowId xmlns:a16="http://schemas.microsoft.com/office/drawing/2014/main" val="430703032"/>
                  </a:ext>
                </a:extLst>
              </a:tr>
            </a:tbl>
          </a:graphicData>
        </a:graphic>
      </p:graphicFrame>
      <p:pic>
        <p:nvPicPr>
          <p:cNvPr id="6" name="Imag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836774" y="2077840"/>
            <a:ext cx="1130467" cy="1154778"/>
          </a:xfrm>
          <a:prstGeom prst="rect">
            <a:avLst/>
          </a:prstGeom>
        </p:spPr>
      </p:pic>
      <p:pic>
        <p:nvPicPr>
          <p:cNvPr id="7" name="Imag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00502" y="5174251"/>
            <a:ext cx="1203009" cy="1043991"/>
          </a:xfrm>
          <a:prstGeom prst="rect">
            <a:avLst/>
          </a:prstGeom>
        </p:spPr>
      </p:pic>
      <p:sp>
        <p:nvSpPr>
          <p:cNvPr id="16" name="Rectangle 15"/>
          <p:cNvSpPr/>
          <p:nvPr/>
        </p:nvSpPr>
        <p:spPr>
          <a:xfrm>
            <a:off x="9897757" y="3761176"/>
            <a:ext cx="871074" cy="8845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t>OU</a:t>
            </a:r>
            <a:endParaRPr lang="fr-FR" sz="3600" b="1" dirty="0"/>
          </a:p>
        </p:txBody>
      </p:sp>
      <p:sp>
        <p:nvSpPr>
          <p:cNvPr id="20" name="Titre 1"/>
          <p:cNvSpPr>
            <a:spLocks noGrp="1"/>
          </p:cNvSpPr>
          <p:nvPr>
            <p:ph type="title"/>
          </p:nvPr>
        </p:nvSpPr>
        <p:spPr>
          <a:xfrm>
            <a:off x="790904" y="249537"/>
            <a:ext cx="10515600" cy="1325563"/>
          </a:xfrm>
        </p:spPr>
        <p:txBody>
          <a:bodyPr>
            <a:normAutofit/>
          </a:bodyPr>
          <a:lstStyle/>
          <a:p>
            <a:pPr algn="ctr"/>
            <a:r>
              <a:rPr lang="fr-FR" sz="2800" b="1" dirty="0" smtClean="0">
                <a:solidFill>
                  <a:schemeClr val="accent5">
                    <a:lumMod val="75000"/>
                  </a:schemeClr>
                </a:solidFill>
                <a:latin typeface="+mn-lt"/>
              </a:rPr>
              <a:t>PILOTE BUDGET et PILOTE DEPENSES  : INSTALLATION </a:t>
            </a:r>
            <a:br>
              <a:rPr lang="fr-FR" sz="2800" b="1" dirty="0" smtClean="0">
                <a:solidFill>
                  <a:schemeClr val="accent5">
                    <a:lumMod val="75000"/>
                  </a:schemeClr>
                </a:solidFill>
                <a:latin typeface="+mn-lt"/>
              </a:rPr>
            </a:br>
            <a:r>
              <a:rPr lang="fr-FR" sz="2800" b="1" dirty="0" smtClean="0">
                <a:solidFill>
                  <a:schemeClr val="accent5">
                    <a:lumMod val="75000"/>
                  </a:schemeClr>
                </a:solidFill>
                <a:latin typeface="+mn-lt"/>
              </a:rPr>
              <a:t>SUR SMARTPHONE : </a:t>
            </a:r>
            <a:r>
              <a:rPr lang="fr-FR" sz="2800" b="1" dirty="0" smtClean="0">
                <a:solidFill>
                  <a:srgbClr val="FF0000"/>
                </a:solidFill>
                <a:latin typeface="+mn-lt"/>
              </a:rPr>
              <a:t>ETAPE 4</a:t>
            </a:r>
            <a:endParaRPr lang="fr-FR" sz="2800" b="1" dirty="0">
              <a:solidFill>
                <a:srgbClr val="FF0000"/>
              </a:solidFill>
              <a:latin typeface="+mn-lt"/>
            </a:endParaRPr>
          </a:p>
        </p:txBody>
      </p:sp>
      <p:pic>
        <p:nvPicPr>
          <p:cNvPr id="2" name="Image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881826" y="1452915"/>
            <a:ext cx="3545198" cy="5501041"/>
          </a:xfrm>
          <a:prstGeom prst="rect">
            <a:avLst/>
          </a:prstGeom>
        </p:spPr>
      </p:pic>
      <p:sp>
        <p:nvSpPr>
          <p:cNvPr id="3" name="Ellipse 2"/>
          <p:cNvSpPr/>
          <p:nvPr/>
        </p:nvSpPr>
        <p:spPr>
          <a:xfrm>
            <a:off x="3646311" y="5825067"/>
            <a:ext cx="1817511" cy="112888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63775" y="542514"/>
            <a:ext cx="740496" cy="970784"/>
          </a:xfrm>
          <a:prstGeom prst="rect">
            <a:avLst/>
          </a:prstGeom>
        </p:spPr>
      </p:pic>
    </p:spTree>
    <p:extLst>
      <p:ext uri="{BB962C8B-B14F-4D97-AF65-F5344CB8AC3E}">
        <p14:creationId xmlns:p14="http://schemas.microsoft.com/office/powerpoint/2010/main" val="32636526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ous-titre 5"/>
          <p:cNvSpPr>
            <a:spLocks noGrp="1"/>
          </p:cNvSpPr>
          <p:nvPr>
            <p:ph type="subTitle" idx="1"/>
          </p:nvPr>
        </p:nvSpPr>
        <p:spPr>
          <a:xfrm>
            <a:off x="3463155" y="6234248"/>
            <a:ext cx="9144000" cy="488909"/>
          </a:xfrm>
        </p:spPr>
        <p:txBody>
          <a:bodyPr/>
          <a:lstStyle/>
          <a:p>
            <a:r>
              <a:rPr lang="fr-FR" b="1" dirty="0" smtClean="0">
                <a:solidFill>
                  <a:srgbClr val="2F5597"/>
                </a:solidFill>
              </a:rPr>
              <a:t>CLIQUEZ SUR L’IMAGE</a:t>
            </a:r>
            <a:endParaRPr lang="fr-FR" b="1" dirty="0">
              <a:solidFill>
                <a:srgbClr val="2F5597"/>
              </a:solidFill>
            </a:endParaRPr>
          </a:p>
        </p:txBody>
      </p:sp>
      <p:sp>
        <p:nvSpPr>
          <p:cNvPr id="5" name="Titre 1"/>
          <p:cNvSpPr txBox="1">
            <a:spLocks/>
          </p:cNvSpPr>
          <p:nvPr/>
        </p:nvSpPr>
        <p:spPr>
          <a:xfrm>
            <a:off x="883023" y="-271369"/>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800" b="1" dirty="0" smtClean="0">
                <a:solidFill>
                  <a:schemeClr val="accent5">
                    <a:lumMod val="75000"/>
                  </a:schemeClr>
                </a:solidFill>
                <a:latin typeface="+mn-lt"/>
              </a:rPr>
              <a:t>LE KIT MOYENS DE PAIEMENT</a:t>
            </a:r>
            <a:endParaRPr lang="fr-FR" sz="2800" b="1" dirty="0">
              <a:solidFill>
                <a:srgbClr val="FF0000"/>
              </a:solidFill>
              <a:latin typeface="+mn-lt"/>
            </a:endParaRPr>
          </a:p>
        </p:txBody>
      </p:sp>
      <p:pic>
        <p:nvPicPr>
          <p:cNvPr id="4" name="Image 3">
            <a:hlinkClick r:id="rId3"/>
          </p:cNvPr>
          <p:cNvPicPr>
            <a:picLocks noChangeAspect="1"/>
          </p:cNvPicPr>
          <p:nvPr/>
        </p:nvPicPr>
        <p:blipFill>
          <a:blip r:embed="rId4"/>
          <a:stretch>
            <a:fillRect/>
          </a:stretch>
        </p:blipFill>
        <p:spPr>
          <a:xfrm>
            <a:off x="483253" y="2321859"/>
            <a:ext cx="6543106" cy="3835213"/>
          </a:xfrm>
          <a:prstGeom prst="rect">
            <a:avLst/>
          </a:prstGeom>
        </p:spPr>
      </p:pic>
      <p:pic>
        <p:nvPicPr>
          <p:cNvPr id="9" name="Imag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47854" y="591282"/>
            <a:ext cx="1080175" cy="1080175"/>
          </a:xfrm>
          <a:prstGeom prst="rect">
            <a:avLst/>
          </a:prstGeom>
        </p:spPr>
      </p:pic>
    </p:spTree>
    <p:extLst>
      <p:ext uri="{BB962C8B-B14F-4D97-AF65-F5344CB8AC3E}">
        <p14:creationId xmlns:p14="http://schemas.microsoft.com/office/powerpoint/2010/main" val="470550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2164" y="600219"/>
            <a:ext cx="4858603" cy="523220"/>
          </a:xfrm>
          <a:prstGeom prst="rect">
            <a:avLst/>
          </a:prstGeom>
        </p:spPr>
        <p:txBody>
          <a:bodyPr wrap="square">
            <a:spAutoFit/>
          </a:bodyPr>
          <a:lstStyle/>
          <a:p>
            <a:pPr algn="ctr"/>
            <a:r>
              <a:rPr lang="fr-FR" sz="2800" b="1" dirty="0">
                <a:solidFill>
                  <a:schemeClr val="accent5">
                    <a:lumMod val="75000"/>
                  </a:schemeClr>
                </a:solidFill>
              </a:rPr>
              <a:t>LES MOYENS DE PAIEMENT</a:t>
            </a:r>
            <a:endParaRPr lang="fr-FR" sz="2800" b="1" dirty="0">
              <a:solidFill>
                <a:srgbClr val="FF0000"/>
              </a:solidFill>
            </a:endParaRPr>
          </a:p>
        </p:txBody>
      </p:sp>
      <p:sp>
        <p:nvSpPr>
          <p:cNvPr id="3" name="ZoneTexte 2"/>
          <p:cNvSpPr txBox="1"/>
          <p:nvPr/>
        </p:nvSpPr>
        <p:spPr>
          <a:xfrm>
            <a:off x="1013012" y="1721224"/>
            <a:ext cx="10748682" cy="769441"/>
          </a:xfrm>
          <a:prstGeom prst="rect">
            <a:avLst/>
          </a:prstGeom>
          <a:noFill/>
        </p:spPr>
        <p:txBody>
          <a:bodyPr wrap="square" rtlCol="0">
            <a:spAutoFit/>
          </a:bodyPr>
          <a:lstStyle/>
          <a:p>
            <a:endParaRPr lang="fr-FR" sz="2600" dirty="0">
              <a:solidFill>
                <a:schemeClr val="accent5">
                  <a:lumMod val="75000"/>
                </a:schemeClr>
              </a:solidFill>
            </a:endParaRPr>
          </a:p>
          <a:p>
            <a:r>
              <a:rPr lang="fr-FR" dirty="0" smtClean="0"/>
              <a:t> </a:t>
            </a:r>
            <a:endParaRPr lang="fr-FR" dirty="0"/>
          </a:p>
        </p:txBody>
      </p:sp>
      <p:sp>
        <p:nvSpPr>
          <p:cNvPr id="22" name="ZoneTexte 21"/>
          <p:cNvSpPr txBox="1"/>
          <p:nvPr/>
        </p:nvSpPr>
        <p:spPr>
          <a:xfrm>
            <a:off x="3760045" y="3026895"/>
            <a:ext cx="8666328" cy="1938992"/>
          </a:xfrm>
          <a:prstGeom prst="rect">
            <a:avLst/>
          </a:prstGeom>
          <a:noFill/>
        </p:spPr>
        <p:txBody>
          <a:bodyPr wrap="square" rtlCol="0">
            <a:spAutoFit/>
          </a:bodyPr>
          <a:lstStyle/>
          <a:p>
            <a:r>
              <a:rPr lang="fr-FR" b="1" dirty="0" smtClean="0">
                <a:solidFill>
                  <a:srgbClr val="2F5597"/>
                </a:solidFill>
              </a:rPr>
              <a:t>  Mini-activité sur les moyens de paiement : </a:t>
            </a:r>
          </a:p>
          <a:p>
            <a:endParaRPr lang="fr-FR" b="1" dirty="0">
              <a:solidFill>
                <a:srgbClr val="2F5597"/>
              </a:solidFill>
            </a:endParaRPr>
          </a:p>
          <a:p>
            <a:r>
              <a:rPr lang="fr-FR" b="1" dirty="0" smtClean="0">
                <a:solidFill>
                  <a:srgbClr val="2F5597"/>
                </a:solidFill>
              </a:rPr>
              <a:t>  </a:t>
            </a:r>
            <a:r>
              <a:rPr lang="fr-FR" sz="2800" b="1" dirty="0" smtClean="0">
                <a:solidFill>
                  <a:srgbClr val="2F5597"/>
                </a:solidFill>
              </a:rPr>
              <a:t>Questions/réponses </a:t>
            </a:r>
            <a:r>
              <a:rPr lang="fr-FR" sz="2800" b="1" dirty="0">
                <a:solidFill>
                  <a:srgbClr val="2F5597"/>
                </a:solidFill>
              </a:rPr>
              <a:t>sur </a:t>
            </a:r>
            <a:r>
              <a:rPr lang="fr-FR" sz="2800" b="1" dirty="0" smtClean="0">
                <a:solidFill>
                  <a:srgbClr val="2F5597"/>
                </a:solidFill>
              </a:rPr>
              <a:t>l’Euro</a:t>
            </a:r>
            <a:endParaRPr lang="fr-FR" b="1" dirty="0" smtClean="0">
              <a:solidFill>
                <a:srgbClr val="2F5597"/>
              </a:solidFill>
            </a:endParaRPr>
          </a:p>
          <a:p>
            <a:r>
              <a:rPr lang="fr-FR" b="1" dirty="0" smtClean="0">
                <a:solidFill>
                  <a:srgbClr val="2F5597"/>
                </a:solidFill>
              </a:rPr>
              <a:t>  </a:t>
            </a:r>
            <a:r>
              <a:rPr lang="fr-FR" sz="2800" b="1" dirty="0" smtClean="0">
                <a:solidFill>
                  <a:srgbClr val="2F5597"/>
                </a:solidFill>
              </a:rPr>
              <a:t>Activité 1 : Dans les </a:t>
            </a:r>
            <a:r>
              <a:rPr lang="fr-FR" sz="2800" b="1" dirty="0" smtClean="0">
                <a:solidFill>
                  <a:srgbClr val="2F5597"/>
                </a:solidFill>
              </a:rPr>
              <a:t>magasins</a:t>
            </a:r>
          </a:p>
          <a:p>
            <a:r>
              <a:rPr lang="fr-FR" sz="2800" b="1" dirty="0" smtClean="0">
                <a:solidFill>
                  <a:srgbClr val="2F5597"/>
                </a:solidFill>
              </a:rPr>
              <a:t> Activité 2 : La carte bancaire</a:t>
            </a:r>
            <a:endParaRPr lang="fr-FR" sz="2800" b="1" dirty="0">
              <a:solidFill>
                <a:srgbClr val="2F5597"/>
              </a:solidFill>
            </a:endParaRPr>
          </a:p>
        </p:txBody>
      </p:sp>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47854" y="591282"/>
            <a:ext cx="1080175" cy="1080175"/>
          </a:xfrm>
          <a:prstGeom prst="rect">
            <a:avLst/>
          </a:prstGeom>
        </p:spPr>
      </p:pic>
    </p:spTree>
    <p:extLst>
      <p:ext uri="{BB962C8B-B14F-4D97-AF65-F5344CB8AC3E}">
        <p14:creationId xmlns:p14="http://schemas.microsoft.com/office/powerpoint/2010/main" val="12885703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28874" y="296130"/>
            <a:ext cx="4858603" cy="523220"/>
          </a:xfrm>
          <a:prstGeom prst="rect">
            <a:avLst/>
          </a:prstGeom>
        </p:spPr>
        <p:txBody>
          <a:bodyPr wrap="square">
            <a:spAutoFit/>
          </a:bodyPr>
          <a:lstStyle/>
          <a:p>
            <a:pPr algn="ctr"/>
            <a:r>
              <a:rPr lang="fr-FR" sz="2800" b="1" dirty="0">
                <a:solidFill>
                  <a:schemeClr val="accent5">
                    <a:lumMod val="75000"/>
                  </a:schemeClr>
                </a:solidFill>
              </a:rPr>
              <a:t>LES MOYENS DE PAIEMENT</a:t>
            </a:r>
            <a:endParaRPr lang="fr-FR" sz="2800" b="1" dirty="0">
              <a:solidFill>
                <a:srgbClr val="FF0000"/>
              </a:solidFill>
            </a:endParaRPr>
          </a:p>
        </p:txBody>
      </p:sp>
      <p:sp>
        <p:nvSpPr>
          <p:cNvPr id="3" name="ZoneTexte 2"/>
          <p:cNvSpPr txBox="1"/>
          <p:nvPr/>
        </p:nvSpPr>
        <p:spPr>
          <a:xfrm>
            <a:off x="1013012" y="1721224"/>
            <a:ext cx="10748682" cy="769441"/>
          </a:xfrm>
          <a:prstGeom prst="rect">
            <a:avLst/>
          </a:prstGeom>
          <a:noFill/>
        </p:spPr>
        <p:txBody>
          <a:bodyPr wrap="square" rtlCol="0">
            <a:spAutoFit/>
          </a:bodyPr>
          <a:lstStyle/>
          <a:p>
            <a:endParaRPr lang="fr-FR" sz="2600" dirty="0">
              <a:solidFill>
                <a:schemeClr val="accent5">
                  <a:lumMod val="75000"/>
                </a:schemeClr>
              </a:solidFill>
            </a:endParaRPr>
          </a:p>
          <a:p>
            <a:r>
              <a:rPr lang="fr-FR" dirty="0" smtClean="0"/>
              <a:t> </a:t>
            </a:r>
            <a:endParaRPr lang="fr-FR" dirty="0"/>
          </a:p>
        </p:txBody>
      </p:sp>
      <p:sp>
        <p:nvSpPr>
          <p:cNvPr id="22" name="ZoneTexte 21"/>
          <p:cNvSpPr txBox="1"/>
          <p:nvPr/>
        </p:nvSpPr>
        <p:spPr>
          <a:xfrm>
            <a:off x="342717" y="2906997"/>
            <a:ext cx="8666328" cy="800219"/>
          </a:xfrm>
          <a:prstGeom prst="rect">
            <a:avLst/>
          </a:prstGeom>
          <a:noFill/>
        </p:spPr>
        <p:txBody>
          <a:bodyPr wrap="square" rtlCol="0">
            <a:spAutoFit/>
          </a:bodyPr>
          <a:lstStyle/>
          <a:p>
            <a:r>
              <a:rPr lang="fr-FR" b="1" dirty="0" smtClean="0">
                <a:solidFill>
                  <a:srgbClr val="2F5597"/>
                </a:solidFill>
              </a:rPr>
              <a:t>  </a:t>
            </a:r>
          </a:p>
          <a:p>
            <a:r>
              <a:rPr lang="fr-FR" b="1" dirty="0" smtClean="0">
                <a:solidFill>
                  <a:srgbClr val="2F5597"/>
                </a:solidFill>
              </a:rPr>
              <a:t>  </a:t>
            </a:r>
            <a:r>
              <a:rPr lang="fr-FR" sz="2800" b="1" dirty="0" smtClean="0">
                <a:solidFill>
                  <a:srgbClr val="2F5597"/>
                </a:solidFill>
              </a:rPr>
              <a:t>Activité 1 : Dans les magasins</a:t>
            </a:r>
            <a:endParaRPr lang="fr-FR" sz="2800" b="1" dirty="0">
              <a:solidFill>
                <a:srgbClr val="2F5597"/>
              </a:solidFill>
            </a:endParaRPr>
          </a:p>
        </p:txBody>
      </p:sp>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47854" y="591282"/>
            <a:ext cx="1080175" cy="1080175"/>
          </a:xfrm>
          <a:prstGeom prst="rect">
            <a:avLst/>
          </a:prstGeom>
        </p:spPr>
      </p:pic>
      <p:pic>
        <p:nvPicPr>
          <p:cNvPr id="2" name="Image 1"/>
          <p:cNvPicPr>
            <a:picLocks noChangeAspect="1"/>
          </p:cNvPicPr>
          <p:nvPr/>
        </p:nvPicPr>
        <p:blipFill>
          <a:blip r:embed="rId4">
            <a:extLst>
              <a:ext uri="{BEBA8EAE-BF5A-486C-A8C5-ECC9F3942E4B}">
                <a14:imgProps xmlns:a14="http://schemas.microsoft.com/office/drawing/2010/main">
                  <a14:imgLayer r:embed="rId5">
                    <a14:imgEffect>
                      <a14:sharpenSoften amount="25000"/>
                    </a14:imgEffect>
                  </a14:imgLayer>
                </a14:imgProps>
              </a:ext>
            </a:extLst>
          </a:blip>
          <a:stretch>
            <a:fillRect/>
          </a:stretch>
        </p:blipFill>
        <p:spPr>
          <a:xfrm>
            <a:off x="5223099" y="719190"/>
            <a:ext cx="5297637" cy="6138809"/>
          </a:xfrm>
          <a:prstGeom prst="rect">
            <a:avLst/>
          </a:prstGeom>
        </p:spPr>
      </p:pic>
    </p:spTree>
    <p:extLst>
      <p:ext uri="{BB962C8B-B14F-4D97-AF65-F5344CB8AC3E}">
        <p14:creationId xmlns:p14="http://schemas.microsoft.com/office/powerpoint/2010/main" val="2103065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2164" y="600219"/>
            <a:ext cx="4858603" cy="523220"/>
          </a:xfrm>
          <a:prstGeom prst="rect">
            <a:avLst/>
          </a:prstGeom>
        </p:spPr>
        <p:txBody>
          <a:bodyPr wrap="square">
            <a:spAutoFit/>
          </a:bodyPr>
          <a:lstStyle/>
          <a:p>
            <a:pPr algn="ctr"/>
            <a:r>
              <a:rPr lang="fr-FR" sz="2800" b="1" dirty="0">
                <a:solidFill>
                  <a:schemeClr val="accent5">
                    <a:lumMod val="75000"/>
                  </a:schemeClr>
                </a:solidFill>
              </a:rPr>
              <a:t>LES MOYENS DE PAIEMENT</a:t>
            </a:r>
            <a:endParaRPr lang="fr-FR" sz="2800" b="1" dirty="0">
              <a:solidFill>
                <a:srgbClr val="FF0000"/>
              </a:solidFill>
            </a:endParaRPr>
          </a:p>
        </p:txBody>
      </p:sp>
      <p:sp>
        <p:nvSpPr>
          <p:cNvPr id="6" name="ZoneTexte 5"/>
          <p:cNvSpPr txBox="1"/>
          <p:nvPr/>
        </p:nvSpPr>
        <p:spPr>
          <a:xfrm>
            <a:off x="1671347" y="1447822"/>
            <a:ext cx="10088804" cy="1077218"/>
          </a:xfrm>
          <a:prstGeom prst="rect">
            <a:avLst/>
          </a:prstGeom>
          <a:noFill/>
        </p:spPr>
        <p:txBody>
          <a:bodyPr wrap="square" rtlCol="0">
            <a:spAutoFit/>
          </a:bodyPr>
          <a:lstStyle/>
          <a:p>
            <a:r>
              <a:rPr lang="fr-FR" b="1" dirty="0" smtClean="0">
                <a:solidFill>
                  <a:srgbClr val="2F5597"/>
                </a:solidFill>
              </a:rPr>
              <a:t>Mini activité sur les moyens de paiement </a:t>
            </a:r>
          </a:p>
          <a:p>
            <a:endParaRPr lang="fr-FR" b="1" dirty="0">
              <a:solidFill>
                <a:srgbClr val="2F5597"/>
              </a:solidFill>
            </a:endParaRPr>
          </a:p>
          <a:p>
            <a:r>
              <a:rPr lang="fr-FR" sz="2800" b="1" dirty="0">
                <a:solidFill>
                  <a:srgbClr val="2F5597"/>
                </a:solidFill>
              </a:rPr>
              <a:t>Activité 2 : La carte </a:t>
            </a:r>
            <a:r>
              <a:rPr lang="fr-FR" sz="2800" b="1" dirty="0" smtClean="0">
                <a:solidFill>
                  <a:srgbClr val="2F5597"/>
                </a:solidFill>
              </a:rPr>
              <a:t>Bancaire  </a:t>
            </a:r>
            <a:endParaRPr lang="fr-FR" sz="2800" b="1" dirty="0">
              <a:solidFill>
                <a:srgbClr val="2F5597"/>
              </a:solidFill>
            </a:endParaRPr>
          </a:p>
        </p:txBody>
      </p:sp>
      <p:pic>
        <p:nvPicPr>
          <p:cNvPr id="2" name="Image 1"/>
          <p:cNvPicPr>
            <a:picLocks noChangeAspect="1"/>
          </p:cNvPicPr>
          <p:nvPr/>
        </p:nvPicPr>
        <p:blipFill>
          <a:blip r:embed="rId3"/>
          <a:stretch>
            <a:fillRect/>
          </a:stretch>
        </p:blipFill>
        <p:spPr>
          <a:xfrm>
            <a:off x="2461846" y="2449314"/>
            <a:ext cx="7948245" cy="3981450"/>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7854" y="591282"/>
            <a:ext cx="1080175" cy="1080175"/>
          </a:xfrm>
          <a:prstGeom prst="rect">
            <a:avLst/>
          </a:prstGeom>
        </p:spPr>
      </p:pic>
      <p:sp>
        <p:nvSpPr>
          <p:cNvPr id="3" name="Rectangle 2"/>
          <p:cNvSpPr/>
          <p:nvPr/>
        </p:nvSpPr>
        <p:spPr>
          <a:xfrm>
            <a:off x="2867779" y="5111262"/>
            <a:ext cx="1727667" cy="1992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553282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ous-titre 5"/>
          <p:cNvSpPr>
            <a:spLocks noGrp="1"/>
          </p:cNvSpPr>
          <p:nvPr>
            <p:ph type="subTitle" idx="1"/>
          </p:nvPr>
        </p:nvSpPr>
        <p:spPr>
          <a:xfrm>
            <a:off x="149708" y="6369091"/>
            <a:ext cx="9144000" cy="488909"/>
          </a:xfrm>
        </p:spPr>
        <p:txBody>
          <a:bodyPr/>
          <a:lstStyle/>
          <a:p>
            <a:r>
              <a:rPr lang="fr-FR" b="1" dirty="0" smtClean="0">
                <a:solidFill>
                  <a:schemeClr val="accent5">
                    <a:lumMod val="75000"/>
                  </a:schemeClr>
                </a:solidFill>
              </a:rPr>
              <a:t>CLIQUEZ SUR L’IMAGE</a:t>
            </a:r>
            <a:endParaRPr lang="fr-FR" b="1" dirty="0">
              <a:solidFill>
                <a:schemeClr val="accent5">
                  <a:lumMod val="75000"/>
                </a:schemeClr>
              </a:solidFill>
            </a:endParaRPr>
          </a:p>
        </p:txBody>
      </p:sp>
      <p:sp>
        <p:nvSpPr>
          <p:cNvPr id="4" name="Titre 1"/>
          <p:cNvSpPr txBox="1">
            <a:spLocks/>
          </p:cNvSpPr>
          <p:nvPr/>
        </p:nvSpPr>
        <p:spPr>
          <a:xfrm>
            <a:off x="646610" y="-476961"/>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800" b="1" dirty="0" smtClean="0">
                <a:solidFill>
                  <a:schemeClr val="accent5">
                    <a:lumMod val="75000"/>
                  </a:schemeClr>
                </a:solidFill>
                <a:latin typeface="+mn-lt"/>
              </a:rPr>
              <a:t>LE KIT ARNAQUES</a:t>
            </a:r>
            <a:endParaRPr lang="fr-FR" sz="2800" b="1" dirty="0">
              <a:solidFill>
                <a:srgbClr val="FF0000"/>
              </a:solidFill>
              <a:latin typeface="+mn-lt"/>
            </a:endParaRPr>
          </a:p>
        </p:txBody>
      </p:sp>
      <p:pic>
        <p:nvPicPr>
          <p:cNvPr id="7" name="Image 6">
            <a:hlinkClick r:id="rId3"/>
          </p:cNvPr>
          <p:cNvPicPr>
            <a:picLocks noChangeAspect="1"/>
          </p:cNvPicPr>
          <p:nvPr/>
        </p:nvPicPr>
        <p:blipFill>
          <a:blip r:embed="rId4"/>
          <a:stretch>
            <a:fillRect/>
          </a:stretch>
        </p:blipFill>
        <p:spPr>
          <a:xfrm>
            <a:off x="836519" y="1732017"/>
            <a:ext cx="7151034" cy="4029208"/>
          </a:xfrm>
          <a:prstGeom prst="rect">
            <a:avLst/>
          </a:prstGeom>
        </p:spPr>
      </p:pic>
      <p:pic>
        <p:nvPicPr>
          <p:cNvPr id="10" name="Imag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65842" y="602089"/>
            <a:ext cx="992735" cy="990773"/>
          </a:xfrm>
          <a:prstGeom prst="rect">
            <a:avLst/>
          </a:prstGeom>
        </p:spPr>
      </p:pic>
    </p:spTree>
    <p:extLst>
      <p:ext uri="{BB962C8B-B14F-4D97-AF65-F5344CB8AC3E}">
        <p14:creationId xmlns:p14="http://schemas.microsoft.com/office/powerpoint/2010/main" val="23529520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idx="4294967295"/>
          </p:nvPr>
        </p:nvSpPr>
        <p:spPr>
          <a:xfrm>
            <a:off x="3507432" y="2185855"/>
            <a:ext cx="9144000" cy="2387600"/>
          </a:xfrm>
        </p:spPr>
        <p:txBody>
          <a:bodyPr>
            <a:normAutofit/>
          </a:bodyPr>
          <a:lstStyle/>
          <a:p>
            <a:pPr algn="l"/>
            <a:r>
              <a:rPr lang="fr-FR" sz="2800" b="1" dirty="0" smtClean="0">
                <a:solidFill>
                  <a:srgbClr val="2F5597"/>
                </a:solidFill>
                <a:latin typeface="+mn-lt"/>
                <a:ea typeface="+mn-ea"/>
                <a:cs typeface="+mn-cs"/>
              </a:rPr>
              <a:t>Les arnaques </a:t>
            </a:r>
            <a:r>
              <a:rPr lang="fr-FR" sz="2800" b="1" dirty="0">
                <a:solidFill>
                  <a:srgbClr val="2F5597"/>
                </a:solidFill>
                <a:latin typeface="+mn-lt"/>
                <a:ea typeface="+mn-ea"/>
                <a:cs typeface="+mn-cs"/>
              </a:rPr>
              <a:t>: Cas pratiques</a:t>
            </a:r>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5842" y="602089"/>
            <a:ext cx="992735" cy="990773"/>
          </a:xfrm>
          <a:prstGeom prst="rect">
            <a:avLst/>
          </a:prstGeom>
        </p:spPr>
      </p:pic>
    </p:spTree>
    <p:extLst>
      <p:ext uri="{BB962C8B-B14F-4D97-AF65-F5344CB8AC3E}">
        <p14:creationId xmlns:p14="http://schemas.microsoft.com/office/powerpoint/2010/main" val="17542436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e 41"/>
          <p:cNvGrpSpPr/>
          <p:nvPr/>
        </p:nvGrpSpPr>
        <p:grpSpPr>
          <a:xfrm>
            <a:off x="3282975" y="1127423"/>
            <a:ext cx="5736699" cy="5427403"/>
            <a:chOff x="1014723" y="1127423"/>
            <a:chExt cx="5736699" cy="5427403"/>
          </a:xfrm>
        </p:grpSpPr>
        <p:grpSp>
          <p:nvGrpSpPr>
            <p:cNvPr id="40" name="Groupe 39"/>
            <p:cNvGrpSpPr/>
            <p:nvPr/>
          </p:nvGrpSpPr>
          <p:grpSpPr>
            <a:xfrm>
              <a:off x="1014723" y="1127423"/>
              <a:ext cx="5736699" cy="5427403"/>
              <a:chOff x="1014723" y="1127423"/>
              <a:chExt cx="5736699" cy="5427403"/>
            </a:xfrm>
          </p:grpSpPr>
          <p:pic>
            <p:nvPicPr>
              <p:cNvPr id="37" name="Image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4723" y="1127423"/>
                <a:ext cx="5736699" cy="5427403"/>
              </a:xfrm>
              <a:prstGeom prst="rect">
                <a:avLst/>
              </a:prstGeom>
            </p:spPr>
          </p:pic>
          <p:pic>
            <p:nvPicPr>
              <p:cNvPr id="38" name="Image 37"/>
              <p:cNvPicPr>
                <a:picLocks noChangeAspect="1"/>
              </p:cNvPicPr>
              <p:nvPr/>
            </p:nvPicPr>
            <p:blipFill rotWithShape="1">
              <a:blip r:embed="rId4" cstate="print">
                <a:extLst>
                  <a:ext uri="{28A0092B-C50C-407E-A947-70E740481C1C}">
                    <a14:useLocalDpi xmlns:a14="http://schemas.microsoft.com/office/drawing/2010/main" val="0"/>
                  </a:ext>
                </a:extLst>
              </a:blip>
              <a:srcRect r="-1375"/>
              <a:stretch/>
            </p:blipFill>
            <p:spPr>
              <a:xfrm>
                <a:off x="1064419" y="1678694"/>
                <a:ext cx="662359" cy="546192"/>
              </a:xfrm>
              <a:prstGeom prst="rect">
                <a:avLst/>
              </a:prstGeom>
            </p:spPr>
          </p:pic>
        </p:grpSp>
        <p:sp>
          <p:nvSpPr>
            <p:cNvPr id="39" name="Rectangle 38"/>
            <p:cNvSpPr/>
            <p:nvPr/>
          </p:nvSpPr>
          <p:spPr>
            <a:xfrm>
              <a:off x="1169911" y="2260675"/>
              <a:ext cx="1505709" cy="1053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smtClean="0">
                  <a:ln>
                    <a:noFill/>
                  </a:ln>
                  <a:solidFill>
                    <a:prstClr val="white">
                      <a:lumMod val="50000"/>
                    </a:prstClr>
                  </a:solidFill>
                  <a:effectLst/>
                  <a:uLnTx/>
                  <a:uFillTx/>
                  <a:latin typeface="Calibri"/>
                  <a:ea typeface="+mn-ea"/>
                  <a:cs typeface="+mn-cs"/>
                </a:rPr>
                <a:t>Moi-même</a:t>
              </a:r>
              <a:endParaRPr kumimoji="0" lang="fr-FR" sz="900" b="0" i="0" u="none" strike="noStrike" kern="1200" cap="none" spc="0" normalizeH="0" baseline="0" noProof="0" dirty="0">
                <a:ln>
                  <a:noFill/>
                </a:ln>
                <a:solidFill>
                  <a:prstClr val="white">
                    <a:lumMod val="50000"/>
                  </a:prstClr>
                </a:solidFill>
                <a:effectLst/>
                <a:uLnTx/>
                <a:uFillTx/>
                <a:latin typeface="Calibri"/>
                <a:ea typeface="+mn-ea"/>
                <a:cs typeface="+mn-cs"/>
              </a:endParaRPr>
            </a:p>
          </p:txBody>
        </p:sp>
        <p:sp>
          <p:nvSpPr>
            <p:cNvPr id="41" name="Rectangle 40"/>
            <p:cNvSpPr/>
            <p:nvPr/>
          </p:nvSpPr>
          <p:spPr>
            <a:xfrm>
              <a:off x="1772435" y="1783414"/>
              <a:ext cx="3315453" cy="2535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err="1">
                  <a:ln>
                    <a:noFill/>
                  </a:ln>
                  <a:solidFill>
                    <a:prstClr val="white">
                      <a:lumMod val="50000"/>
                    </a:prstClr>
                  </a:solidFill>
                  <a:effectLst/>
                  <a:uLnTx/>
                  <a:uFillTx/>
                  <a:latin typeface="Calibri"/>
                  <a:ea typeface="+mn-ea"/>
                  <a:cs typeface="+mn-cs"/>
                </a:rPr>
                <a:t>MaBanque</a:t>
              </a:r>
              <a:r>
                <a:rPr kumimoji="0" lang="fr-FR" sz="1200" b="0" i="0" u="none" strike="noStrike" kern="1200" cap="none" spc="0" normalizeH="0" baseline="0" noProof="0" dirty="0">
                  <a:ln>
                    <a:noFill/>
                  </a:ln>
                  <a:solidFill>
                    <a:prstClr val="white">
                      <a:lumMod val="50000"/>
                    </a:prstClr>
                  </a:solidFill>
                  <a:effectLst/>
                  <a:uLnTx/>
                  <a:uFillTx/>
                  <a:latin typeface="Calibri"/>
                  <a:ea typeface="+mn-ea"/>
                  <a:cs typeface="+mn-cs"/>
                </a:rPr>
                <a:t>  &lt;securpass.MaBanque@orange.fr&gt;</a:t>
              </a:r>
            </a:p>
          </p:txBody>
        </p:sp>
      </p:grpSp>
      <p:sp>
        <p:nvSpPr>
          <p:cNvPr id="2" name="Titre 1"/>
          <p:cNvSpPr>
            <a:spLocks noGrp="1"/>
          </p:cNvSpPr>
          <p:nvPr>
            <p:ph type="title"/>
          </p:nvPr>
        </p:nvSpPr>
        <p:spPr/>
        <p:txBody>
          <a:bodyPr>
            <a:normAutofit/>
          </a:bodyPr>
          <a:lstStyle/>
          <a:p>
            <a:r>
              <a:rPr lang="fr-FR" sz="2000" b="1" dirty="0">
                <a:solidFill>
                  <a:srgbClr val="2F5597"/>
                </a:solidFill>
                <a:ea typeface="+mn-ea"/>
                <a:cs typeface="+mn-cs"/>
              </a:rPr>
              <a:t>Il a </a:t>
            </a:r>
            <a:r>
              <a:rPr lang="fr-FR" sz="2000" b="1" dirty="0" smtClean="0">
                <a:solidFill>
                  <a:srgbClr val="2F5597"/>
                </a:solidFill>
                <a:ea typeface="+mn-ea"/>
                <a:cs typeface="+mn-cs"/>
              </a:rPr>
              <a:t>l’air </a:t>
            </a:r>
            <a:r>
              <a:rPr lang="fr-FR" sz="2000" b="1" dirty="0">
                <a:solidFill>
                  <a:srgbClr val="2F5597"/>
                </a:solidFill>
                <a:ea typeface="+mn-ea"/>
                <a:cs typeface="+mn-cs"/>
              </a:rPr>
              <a:t>bien </a:t>
            </a:r>
            <a:r>
              <a:rPr lang="fr-FR" sz="2000" b="1" dirty="0" smtClean="0">
                <a:solidFill>
                  <a:srgbClr val="2F5597"/>
                </a:solidFill>
                <a:ea typeface="+mn-ea"/>
                <a:cs typeface="+mn-cs"/>
              </a:rPr>
              <a:t>cet e-mail, </a:t>
            </a:r>
            <a:r>
              <a:rPr lang="fr-FR" sz="2000" b="1" dirty="0">
                <a:solidFill>
                  <a:srgbClr val="2F5597"/>
                </a:solidFill>
                <a:ea typeface="+mn-ea"/>
                <a:cs typeface="+mn-cs"/>
              </a:rPr>
              <a:t>non ?</a:t>
            </a:r>
          </a:p>
        </p:txBody>
      </p:sp>
      <p:sp>
        <p:nvSpPr>
          <p:cNvPr id="10" name="Rectangle 9"/>
          <p:cNvSpPr/>
          <p:nvPr/>
        </p:nvSpPr>
        <p:spPr>
          <a:xfrm>
            <a:off x="4016233" y="1801391"/>
            <a:ext cx="3057207" cy="238019"/>
          </a:xfrm>
          <a:prstGeom prst="rect">
            <a:avLst/>
          </a:prstGeom>
          <a:noFill/>
          <a:ln>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Calibri"/>
              <a:ea typeface="+mn-ea"/>
              <a:cs typeface="+mn-cs"/>
            </a:endParaRPr>
          </a:p>
        </p:txBody>
      </p:sp>
      <p:sp>
        <p:nvSpPr>
          <p:cNvPr id="11" name="ZoneTexte 10"/>
          <p:cNvSpPr txBox="1"/>
          <p:nvPr/>
        </p:nvSpPr>
        <p:spPr>
          <a:xfrm>
            <a:off x="9516380" y="1964322"/>
            <a:ext cx="2484276" cy="30008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smtClean="0">
                <a:ln>
                  <a:noFill/>
                </a:ln>
                <a:solidFill>
                  <a:srgbClr val="E06F17"/>
                </a:solidFill>
                <a:effectLst/>
                <a:uLnTx/>
                <a:uFillTx/>
                <a:latin typeface="Calibri"/>
                <a:ea typeface="+mn-ea"/>
                <a:cs typeface="+mn-cs"/>
              </a:rPr>
              <a:t>Attention </a:t>
            </a:r>
            <a:r>
              <a:rPr kumimoji="0" lang="fr-FR" sz="1350" b="0" i="0" u="none" strike="noStrike" kern="1200" cap="none" spc="0" normalizeH="0" baseline="0" noProof="0" dirty="0">
                <a:ln>
                  <a:noFill/>
                </a:ln>
                <a:solidFill>
                  <a:srgbClr val="E06F17"/>
                </a:solidFill>
                <a:effectLst/>
                <a:uLnTx/>
                <a:uFillTx/>
                <a:latin typeface="Calibri"/>
                <a:ea typeface="+mn-ea"/>
                <a:cs typeface="+mn-cs"/>
              </a:rPr>
              <a:t>à l’adresse mail !</a:t>
            </a:r>
          </a:p>
        </p:txBody>
      </p:sp>
      <p:pic>
        <p:nvPicPr>
          <p:cNvPr id="12" name="Imag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19097" y="1830194"/>
            <a:ext cx="224706" cy="224706"/>
          </a:xfrm>
          <a:prstGeom prst="rect">
            <a:avLst/>
          </a:prstGeom>
        </p:spPr>
      </p:pic>
      <p:cxnSp>
        <p:nvCxnSpPr>
          <p:cNvPr id="14" name="Connecteur droit 13"/>
          <p:cNvCxnSpPr>
            <a:stCxn id="12" idx="3"/>
            <a:endCxn id="11" idx="1"/>
          </p:cNvCxnSpPr>
          <p:nvPr/>
        </p:nvCxnSpPr>
        <p:spPr>
          <a:xfrm>
            <a:off x="7343803" y="1942547"/>
            <a:ext cx="2172577" cy="171816"/>
          </a:xfrm>
          <a:prstGeom prst="line">
            <a:avLst/>
          </a:prstGeom>
          <a:ln>
            <a:solidFill>
              <a:srgbClr val="E06F17"/>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336720" y="3789039"/>
            <a:ext cx="5485565" cy="2020937"/>
          </a:xfrm>
          <a:prstGeom prst="rect">
            <a:avLst/>
          </a:prstGeom>
          <a:noFill/>
          <a:ln>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Calibri"/>
              <a:ea typeface="+mn-ea"/>
              <a:cs typeface="+mn-cs"/>
            </a:endParaRPr>
          </a:p>
        </p:txBody>
      </p:sp>
      <p:pic>
        <p:nvPicPr>
          <p:cNvPr id="18" name="Imag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07321" y="4126710"/>
            <a:ext cx="224706" cy="224706"/>
          </a:xfrm>
          <a:prstGeom prst="rect">
            <a:avLst/>
          </a:prstGeom>
        </p:spPr>
      </p:pic>
      <p:sp>
        <p:nvSpPr>
          <p:cNvPr id="19" name="ZoneTexte 18"/>
          <p:cNvSpPr txBox="1"/>
          <p:nvPr/>
        </p:nvSpPr>
        <p:spPr>
          <a:xfrm>
            <a:off x="9768408" y="3881273"/>
            <a:ext cx="2145333" cy="715581"/>
          </a:xfrm>
          <a:prstGeom prst="rect">
            <a:avLst/>
          </a:prstGeom>
          <a:solidFill>
            <a:schemeClr val="bg1"/>
          </a:solid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srgbClr val="E06F17"/>
                </a:solidFill>
                <a:effectLst/>
                <a:uLnTx/>
                <a:uFillTx/>
                <a:latin typeface="Calibri"/>
                <a:ea typeface="+mn-ea"/>
                <a:cs typeface="+mn-cs"/>
              </a:rPr>
              <a:t>Même s’il n’y a pas de fautes, le niveau de langage du mail </a:t>
            </a:r>
            <a:r>
              <a:rPr kumimoji="0" lang="fr-FR" sz="1350" b="0" i="0" u="none" strike="noStrike" kern="1200" cap="none" spc="0" normalizeH="0" baseline="0" noProof="0" dirty="0" smtClean="0">
                <a:ln>
                  <a:noFill/>
                </a:ln>
                <a:solidFill>
                  <a:srgbClr val="E06F17"/>
                </a:solidFill>
                <a:effectLst/>
                <a:uLnTx/>
                <a:uFillTx/>
                <a:latin typeface="Calibri"/>
                <a:ea typeface="+mn-ea"/>
                <a:cs typeface="+mn-cs"/>
              </a:rPr>
              <a:t>peut </a:t>
            </a:r>
            <a:r>
              <a:rPr kumimoji="0" lang="fr-FR" sz="1350" b="0" i="0" u="none" strike="noStrike" kern="1200" cap="none" spc="0" normalizeH="0" baseline="0" noProof="0" dirty="0">
                <a:ln>
                  <a:noFill/>
                </a:ln>
                <a:solidFill>
                  <a:srgbClr val="E06F17"/>
                </a:solidFill>
                <a:effectLst/>
                <a:uLnTx/>
                <a:uFillTx/>
                <a:latin typeface="Calibri"/>
                <a:ea typeface="+mn-ea"/>
                <a:cs typeface="+mn-cs"/>
              </a:rPr>
              <a:t>vous alerter</a:t>
            </a:r>
          </a:p>
        </p:txBody>
      </p:sp>
      <p:sp>
        <p:nvSpPr>
          <p:cNvPr id="24" name="Rectangle 23"/>
          <p:cNvSpPr/>
          <p:nvPr/>
        </p:nvSpPr>
        <p:spPr>
          <a:xfrm>
            <a:off x="4017327" y="2042611"/>
            <a:ext cx="2643345" cy="204545"/>
          </a:xfrm>
          <a:prstGeom prst="rect">
            <a:avLst/>
          </a:prstGeom>
          <a:noFill/>
          <a:ln>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Calibri"/>
              <a:ea typeface="+mn-ea"/>
              <a:cs typeface="+mn-cs"/>
            </a:endParaRPr>
          </a:p>
        </p:txBody>
      </p:sp>
      <p:pic>
        <p:nvPicPr>
          <p:cNvPr id="25" name="Imag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35390" y="2060848"/>
            <a:ext cx="224706" cy="224706"/>
          </a:xfrm>
          <a:prstGeom prst="rect">
            <a:avLst/>
          </a:prstGeom>
        </p:spPr>
      </p:pic>
      <p:cxnSp>
        <p:nvCxnSpPr>
          <p:cNvPr id="26" name="Connecteur droit 25"/>
          <p:cNvCxnSpPr>
            <a:stCxn id="25" idx="3"/>
            <a:endCxn id="19" idx="1"/>
          </p:cNvCxnSpPr>
          <p:nvPr/>
        </p:nvCxnSpPr>
        <p:spPr>
          <a:xfrm>
            <a:off x="6960096" y="2173201"/>
            <a:ext cx="2808312" cy="2065863"/>
          </a:xfrm>
          <a:prstGeom prst="line">
            <a:avLst/>
          </a:prstGeom>
          <a:ln>
            <a:solidFill>
              <a:srgbClr val="E06F17"/>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a:stCxn id="18" idx="3"/>
            <a:endCxn id="19" idx="1"/>
          </p:cNvCxnSpPr>
          <p:nvPr/>
        </p:nvCxnSpPr>
        <p:spPr>
          <a:xfrm>
            <a:off x="9132027" y="4239063"/>
            <a:ext cx="636381" cy="1"/>
          </a:xfrm>
          <a:prstGeom prst="line">
            <a:avLst/>
          </a:prstGeom>
          <a:ln>
            <a:solidFill>
              <a:srgbClr val="E06F17"/>
            </a:solidFill>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3399344" y="4927576"/>
            <a:ext cx="1134126" cy="252579"/>
          </a:xfrm>
          <a:prstGeom prst="rect">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Calibri"/>
              <a:ea typeface="+mn-ea"/>
              <a:cs typeface="+mn-cs"/>
            </a:endParaRPr>
          </a:p>
        </p:txBody>
      </p:sp>
      <p:sp>
        <p:nvSpPr>
          <p:cNvPr id="45" name="ZoneTexte 44"/>
          <p:cNvSpPr txBox="1"/>
          <p:nvPr/>
        </p:nvSpPr>
        <p:spPr>
          <a:xfrm>
            <a:off x="4874232" y="4797856"/>
            <a:ext cx="3670040" cy="5078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srgbClr val="C92360"/>
                </a:solidFill>
                <a:effectLst/>
                <a:uLnTx/>
                <a:uFillTx/>
                <a:latin typeface="Calibri"/>
                <a:ea typeface="+mn-ea"/>
                <a:cs typeface="+mn-cs"/>
              </a:rPr>
              <a:t>Attention aux liens (Faire apparaître l’adresse en </a:t>
            </a:r>
            <a:r>
              <a:rPr kumimoji="0" lang="fr-FR" sz="1350" b="0" i="0" u="none" strike="noStrike" kern="1200" cap="none" spc="0" normalizeH="0" baseline="0" noProof="0" dirty="0" smtClean="0">
                <a:ln>
                  <a:noFill/>
                </a:ln>
                <a:solidFill>
                  <a:srgbClr val="C92360"/>
                </a:solidFill>
                <a:effectLst/>
                <a:uLnTx/>
                <a:uFillTx/>
                <a:latin typeface="Calibri"/>
                <a:ea typeface="+mn-ea"/>
                <a:cs typeface="+mn-cs"/>
              </a:rPr>
              <a:t>passant  </a:t>
            </a:r>
            <a:r>
              <a:rPr kumimoji="0" lang="fr-FR" sz="1350" b="0" i="0" u="none" strike="noStrike" kern="1200" cap="none" spc="0" normalizeH="0" baseline="0" noProof="0" dirty="0">
                <a:ln>
                  <a:noFill/>
                </a:ln>
                <a:solidFill>
                  <a:srgbClr val="C92360"/>
                </a:solidFill>
                <a:effectLst/>
                <a:uLnTx/>
                <a:uFillTx/>
                <a:latin typeface="Calibri"/>
                <a:ea typeface="+mn-ea"/>
                <a:cs typeface="+mn-cs"/>
              </a:rPr>
              <a:t>le curseur sur le lien SANS CLIQUER !)</a:t>
            </a:r>
          </a:p>
        </p:txBody>
      </p:sp>
      <p:pic>
        <p:nvPicPr>
          <p:cNvPr id="46" name="Image 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03286" y="4903156"/>
            <a:ext cx="295985" cy="295985"/>
          </a:xfrm>
          <a:prstGeom prst="rect">
            <a:avLst/>
          </a:prstGeom>
        </p:spPr>
      </p:pic>
      <p:sp>
        <p:nvSpPr>
          <p:cNvPr id="47" name="ZoneTexte 46"/>
          <p:cNvSpPr txBox="1"/>
          <p:nvPr/>
        </p:nvSpPr>
        <p:spPr>
          <a:xfrm>
            <a:off x="798699" y="2303063"/>
            <a:ext cx="2484276" cy="300082"/>
          </a:xfrm>
          <a:prstGeom prst="rect">
            <a:avLst/>
          </a:prstGeom>
          <a:noFill/>
        </p:spPr>
        <p:txBody>
          <a:bodyPr wrap="square" rtlCol="0">
            <a:spAutoFit/>
          </a:bodyPr>
          <a:lstStyle>
            <a:defPPr>
              <a:defRPr lang="fr-FR"/>
            </a:defPPr>
            <a:lvl1pPr>
              <a:defRPr>
                <a:solidFill>
                  <a:srgbClr val="C92360"/>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srgbClr val="C92360"/>
                </a:solidFill>
                <a:effectLst/>
                <a:uLnTx/>
                <a:uFillTx/>
                <a:latin typeface="Calibri"/>
                <a:ea typeface="+mn-ea"/>
                <a:cs typeface="+mn-cs"/>
              </a:rPr>
              <a:t>Attention aux pièces jointes</a:t>
            </a:r>
          </a:p>
        </p:txBody>
      </p:sp>
      <p:pic>
        <p:nvPicPr>
          <p:cNvPr id="48" name="Image 4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94078" y="2436635"/>
            <a:ext cx="295985" cy="295985"/>
          </a:xfrm>
          <a:prstGeom prst="rect">
            <a:avLst/>
          </a:prstGeom>
        </p:spPr>
      </p:pic>
      <p:sp>
        <p:nvSpPr>
          <p:cNvPr id="49" name="Rectangle 48"/>
          <p:cNvSpPr/>
          <p:nvPr/>
        </p:nvSpPr>
        <p:spPr>
          <a:xfrm>
            <a:off x="3331124" y="2453104"/>
            <a:ext cx="1543108" cy="408003"/>
          </a:xfrm>
          <a:prstGeom prst="rect">
            <a:avLst/>
          </a:prstGeom>
          <a:noFill/>
          <a:ln>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Calibri"/>
              <a:ea typeface="+mn-ea"/>
              <a:cs typeface="+mn-cs"/>
            </a:endParaRPr>
          </a:p>
        </p:txBody>
      </p:sp>
      <p:pic>
        <p:nvPicPr>
          <p:cNvPr id="28" name="Image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665842" y="602089"/>
            <a:ext cx="992735" cy="990773"/>
          </a:xfrm>
          <a:prstGeom prst="rect">
            <a:avLst/>
          </a:prstGeom>
        </p:spPr>
      </p:pic>
    </p:spTree>
    <p:extLst>
      <p:ext uri="{BB962C8B-B14F-4D97-AF65-F5344CB8AC3E}">
        <p14:creationId xmlns:p14="http://schemas.microsoft.com/office/powerpoint/2010/main" val="352304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4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7" grpId="0" animBg="1"/>
      <p:bldP spid="19" grpId="0" animBg="1"/>
      <p:bldP spid="24" grpId="0" animBg="1"/>
      <p:bldP spid="44" grpId="0" animBg="1"/>
      <p:bldP spid="45" grpId="0"/>
      <p:bldP spid="47" grpId="0"/>
      <p:bldP spid="47" grpId="1"/>
      <p:bldP spid="4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000" b="1" dirty="0">
                <a:solidFill>
                  <a:srgbClr val="2F5597"/>
                </a:solidFill>
                <a:ea typeface="+mn-ea"/>
                <a:cs typeface="+mn-cs"/>
              </a:rPr>
              <a:t>Mon colis vient d’arriver !</a:t>
            </a:r>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26415" y="1268760"/>
            <a:ext cx="3061408" cy="5445224"/>
          </a:xfrm>
          <a:prstGeom prst="rect">
            <a:avLst/>
          </a:prstGeom>
          <a:ln>
            <a:solidFill>
              <a:schemeClr val="tx2">
                <a:lumMod val="75000"/>
              </a:schemeClr>
            </a:solidFill>
          </a:ln>
        </p:spPr>
      </p:pic>
      <p:sp>
        <p:nvSpPr>
          <p:cNvPr id="5" name="Rectangle 4"/>
          <p:cNvSpPr/>
          <p:nvPr/>
        </p:nvSpPr>
        <p:spPr>
          <a:xfrm>
            <a:off x="5963945" y="1844824"/>
            <a:ext cx="1080120" cy="238019"/>
          </a:xfrm>
          <a:prstGeom prst="rect">
            <a:avLst/>
          </a:prstGeom>
          <a:noFill/>
          <a:ln>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Calibri"/>
              <a:ea typeface="+mn-ea"/>
              <a:cs typeface="+mn-cs"/>
            </a:endParaRPr>
          </a:p>
        </p:txBody>
      </p:sp>
      <p:sp>
        <p:nvSpPr>
          <p:cNvPr id="6" name="ZoneTexte 5"/>
          <p:cNvSpPr txBox="1"/>
          <p:nvPr/>
        </p:nvSpPr>
        <p:spPr>
          <a:xfrm>
            <a:off x="8118047" y="1844824"/>
            <a:ext cx="2037257" cy="5078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smtClean="0">
                <a:ln>
                  <a:noFill/>
                </a:ln>
                <a:solidFill>
                  <a:srgbClr val="E06F17"/>
                </a:solidFill>
                <a:effectLst/>
                <a:uLnTx/>
                <a:uFillTx/>
                <a:latin typeface="Calibri"/>
                <a:ea typeface="+mn-ea"/>
                <a:cs typeface="+mn-cs"/>
              </a:rPr>
              <a:t>Pas sûr que ce soit le numéro de </a:t>
            </a:r>
            <a:r>
              <a:rPr kumimoji="0" lang="fr-FR" sz="1350" b="0" i="0" u="none" strike="noStrike" kern="1200" cap="none" spc="0" normalizeH="0" baseline="0" noProof="0" dirty="0">
                <a:ln>
                  <a:noFill/>
                </a:ln>
                <a:solidFill>
                  <a:srgbClr val="E06F17"/>
                </a:solidFill>
                <a:effectLst/>
                <a:uLnTx/>
                <a:uFillTx/>
                <a:latin typeface="Calibri"/>
                <a:ea typeface="+mn-ea"/>
                <a:cs typeface="+mn-cs"/>
              </a:rPr>
              <a:t>C</a:t>
            </a:r>
            <a:r>
              <a:rPr kumimoji="0" lang="fr-FR" sz="1350" b="0" i="0" u="none" strike="noStrike" kern="1200" cap="none" spc="0" normalizeH="0" baseline="0" noProof="0" dirty="0" smtClean="0">
                <a:ln>
                  <a:noFill/>
                </a:ln>
                <a:solidFill>
                  <a:srgbClr val="E06F17"/>
                </a:solidFill>
                <a:effectLst/>
                <a:uLnTx/>
                <a:uFillTx/>
                <a:latin typeface="Calibri"/>
                <a:ea typeface="+mn-ea"/>
                <a:cs typeface="+mn-cs"/>
              </a:rPr>
              <a:t>hronopost…</a:t>
            </a:r>
            <a:endParaRPr kumimoji="0" lang="fr-FR" sz="1350" b="0" i="0" u="none" strike="noStrike" kern="1200" cap="none" spc="0" normalizeH="0" baseline="0" noProof="0" dirty="0">
              <a:ln>
                <a:noFill/>
              </a:ln>
              <a:solidFill>
                <a:srgbClr val="E06F17"/>
              </a:solidFill>
              <a:effectLst/>
              <a:uLnTx/>
              <a:uFillTx/>
              <a:latin typeface="Calibri"/>
              <a:ea typeface="+mn-ea"/>
              <a:cs typeface="+mn-cs"/>
            </a:endParaRPr>
          </a:p>
        </p:txBody>
      </p:sp>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5226" y="1865642"/>
            <a:ext cx="224706" cy="224706"/>
          </a:xfrm>
          <a:prstGeom prst="rect">
            <a:avLst/>
          </a:prstGeom>
        </p:spPr>
      </p:pic>
      <p:cxnSp>
        <p:nvCxnSpPr>
          <p:cNvPr id="8" name="Connecteur droit 7"/>
          <p:cNvCxnSpPr>
            <a:stCxn id="7" idx="3"/>
            <a:endCxn id="6" idx="1"/>
          </p:cNvCxnSpPr>
          <p:nvPr/>
        </p:nvCxnSpPr>
        <p:spPr>
          <a:xfrm>
            <a:off x="7369932" y="1977995"/>
            <a:ext cx="748115" cy="120745"/>
          </a:xfrm>
          <a:prstGeom prst="line">
            <a:avLst/>
          </a:prstGeom>
          <a:ln>
            <a:solidFill>
              <a:srgbClr val="E06F17"/>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4993668" y="2463230"/>
            <a:ext cx="2151558" cy="749746"/>
          </a:xfrm>
          <a:prstGeom prst="rect">
            <a:avLst/>
          </a:prstGeom>
          <a:noFill/>
          <a:ln>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Calibri"/>
              <a:ea typeface="+mn-ea"/>
              <a:cs typeface="+mn-cs"/>
            </a:endParaRPr>
          </a:p>
        </p:txBody>
      </p:sp>
      <p:sp>
        <p:nvSpPr>
          <p:cNvPr id="10" name="ZoneTexte 9"/>
          <p:cNvSpPr txBox="1"/>
          <p:nvPr/>
        </p:nvSpPr>
        <p:spPr>
          <a:xfrm>
            <a:off x="8163199" y="2758143"/>
            <a:ext cx="2037257" cy="5078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smtClean="0">
                <a:ln>
                  <a:noFill/>
                </a:ln>
                <a:solidFill>
                  <a:srgbClr val="E06F17"/>
                </a:solidFill>
                <a:effectLst/>
                <a:uLnTx/>
                <a:uFillTx/>
                <a:latin typeface="Calibri"/>
                <a:ea typeface="+mn-ea"/>
                <a:cs typeface="+mn-cs"/>
              </a:rPr>
              <a:t>Un peu bizarre cette phrase…</a:t>
            </a:r>
            <a:endParaRPr kumimoji="0" lang="fr-FR" sz="1350" b="0" i="0" u="none" strike="noStrike" kern="1200" cap="none" spc="0" normalizeH="0" baseline="0" noProof="0" dirty="0">
              <a:ln>
                <a:noFill/>
              </a:ln>
              <a:solidFill>
                <a:srgbClr val="E06F17"/>
              </a:solidFill>
              <a:effectLst/>
              <a:uLnTx/>
              <a:uFillTx/>
              <a:latin typeface="Calibri"/>
              <a:ea typeface="+mn-ea"/>
              <a:cs typeface="+mn-cs"/>
            </a:endParaRPr>
          </a:p>
        </p:txBody>
      </p:sp>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0378" y="2778961"/>
            <a:ext cx="224706" cy="224706"/>
          </a:xfrm>
          <a:prstGeom prst="rect">
            <a:avLst/>
          </a:prstGeom>
        </p:spPr>
      </p:pic>
      <p:cxnSp>
        <p:nvCxnSpPr>
          <p:cNvPr id="12" name="Connecteur droit 11"/>
          <p:cNvCxnSpPr>
            <a:stCxn id="11" idx="3"/>
            <a:endCxn id="10" idx="1"/>
          </p:cNvCxnSpPr>
          <p:nvPr/>
        </p:nvCxnSpPr>
        <p:spPr>
          <a:xfrm>
            <a:off x="7415084" y="2891314"/>
            <a:ext cx="748115" cy="120745"/>
          </a:xfrm>
          <a:prstGeom prst="line">
            <a:avLst/>
          </a:prstGeom>
          <a:ln>
            <a:solidFill>
              <a:srgbClr val="E06F17"/>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4993668" y="3216102"/>
            <a:ext cx="2151558" cy="348686"/>
          </a:xfrm>
          <a:prstGeom prst="rect">
            <a:avLst/>
          </a:prstGeom>
          <a:noFill/>
          <a:ln>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Calibri"/>
              <a:ea typeface="+mn-ea"/>
              <a:cs typeface="+mn-cs"/>
            </a:endParaRPr>
          </a:p>
        </p:txBody>
      </p:sp>
      <p:sp>
        <p:nvSpPr>
          <p:cNvPr id="14" name="ZoneTexte 13"/>
          <p:cNvSpPr txBox="1"/>
          <p:nvPr/>
        </p:nvSpPr>
        <p:spPr>
          <a:xfrm>
            <a:off x="8163199" y="3490354"/>
            <a:ext cx="2037257" cy="5078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smtClean="0">
                <a:ln>
                  <a:noFill/>
                </a:ln>
                <a:solidFill>
                  <a:srgbClr val="E06F17"/>
                </a:solidFill>
                <a:effectLst/>
                <a:uLnTx/>
                <a:uFillTx/>
                <a:latin typeface="Calibri"/>
                <a:ea typeface="+mn-ea"/>
                <a:cs typeface="+mn-cs"/>
              </a:rPr>
              <a:t>Chronopost a une adresse en « .</a:t>
            </a:r>
            <a:r>
              <a:rPr kumimoji="0" lang="fr-FR" sz="1350" b="0" i="0" u="none" strike="noStrike" kern="1200" cap="none" spc="0" normalizeH="0" baseline="0" noProof="0" dirty="0" err="1" smtClean="0">
                <a:ln>
                  <a:noFill/>
                </a:ln>
                <a:solidFill>
                  <a:srgbClr val="E06F17"/>
                </a:solidFill>
                <a:effectLst/>
                <a:uLnTx/>
                <a:uFillTx/>
                <a:latin typeface="Calibri"/>
                <a:ea typeface="+mn-ea"/>
                <a:cs typeface="+mn-cs"/>
              </a:rPr>
              <a:t>fr</a:t>
            </a:r>
            <a:r>
              <a:rPr kumimoji="0" lang="fr-FR" sz="1350" b="0" i="0" u="none" strike="noStrike" kern="1200" cap="none" spc="0" normalizeH="0" baseline="0" noProof="0" dirty="0" smtClean="0">
                <a:ln>
                  <a:noFill/>
                </a:ln>
                <a:solidFill>
                  <a:srgbClr val="E06F17"/>
                </a:solidFill>
                <a:effectLst/>
                <a:uLnTx/>
                <a:uFillTx/>
                <a:latin typeface="Calibri"/>
                <a:ea typeface="+mn-ea"/>
                <a:cs typeface="+mn-cs"/>
              </a:rPr>
              <a:t> »</a:t>
            </a:r>
            <a:endParaRPr kumimoji="0" lang="fr-FR" sz="1350" b="0" i="0" u="none" strike="noStrike" kern="1200" cap="none" spc="0" normalizeH="0" baseline="0" noProof="0" dirty="0">
              <a:ln>
                <a:noFill/>
              </a:ln>
              <a:solidFill>
                <a:srgbClr val="E06F17"/>
              </a:solidFill>
              <a:effectLst/>
              <a:uLnTx/>
              <a:uFillTx/>
              <a:latin typeface="Calibri"/>
              <a:ea typeface="+mn-ea"/>
              <a:cs typeface="+mn-cs"/>
            </a:endParaRPr>
          </a:p>
        </p:txBody>
      </p:sp>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0378" y="3511172"/>
            <a:ext cx="224706" cy="224706"/>
          </a:xfrm>
          <a:prstGeom prst="rect">
            <a:avLst/>
          </a:prstGeom>
        </p:spPr>
      </p:pic>
      <p:cxnSp>
        <p:nvCxnSpPr>
          <p:cNvPr id="16" name="Connecteur droit 15"/>
          <p:cNvCxnSpPr>
            <a:stCxn id="15" idx="3"/>
            <a:endCxn id="14" idx="1"/>
          </p:cNvCxnSpPr>
          <p:nvPr/>
        </p:nvCxnSpPr>
        <p:spPr>
          <a:xfrm>
            <a:off x="7415084" y="3623525"/>
            <a:ext cx="748115" cy="120745"/>
          </a:xfrm>
          <a:prstGeom prst="line">
            <a:avLst/>
          </a:prstGeom>
          <a:ln>
            <a:solidFill>
              <a:srgbClr val="E06F17"/>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150371" y="1284405"/>
            <a:ext cx="632198" cy="141337"/>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0" normalizeH="0" baseline="0" noProof="0" dirty="0" err="1" smtClean="0">
                <a:ln>
                  <a:noFill/>
                </a:ln>
                <a:solidFill>
                  <a:prstClr val="black"/>
                </a:solidFill>
                <a:effectLst/>
                <a:uLnTx/>
                <a:uFillTx/>
                <a:latin typeface="Calibri"/>
                <a:ea typeface="+mn-ea"/>
                <a:cs typeface="+mn-cs"/>
              </a:rPr>
              <a:t>MonOpé</a:t>
            </a:r>
            <a:r>
              <a:rPr kumimoji="0" lang="fr-FR" sz="700" b="0" i="0" u="none" strike="noStrike" kern="1200" cap="none" spc="0" normalizeH="0" baseline="0" noProof="0" dirty="0" smtClean="0">
                <a:ln>
                  <a:noFill/>
                </a:ln>
                <a:solidFill>
                  <a:prstClr val="black"/>
                </a:solidFill>
                <a:effectLst/>
                <a:uLnTx/>
                <a:uFillTx/>
                <a:latin typeface="Calibri"/>
                <a:ea typeface="+mn-ea"/>
                <a:cs typeface="+mn-cs"/>
              </a:rPr>
              <a:t> 5G</a:t>
            </a:r>
            <a:endParaRPr kumimoji="0" lang="fr-FR" sz="7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9" name="Imag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65842" y="602089"/>
            <a:ext cx="992735" cy="990773"/>
          </a:xfrm>
          <a:prstGeom prst="rect">
            <a:avLst/>
          </a:prstGeom>
        </p:spPr>
      </p:pic>
    </p:spTree>
    <p:extLst>
      <p:ext uri="{BB962C8B-B14F-4D97-AF65-F5344CB8AC3E}">
        <p14:creationId xmlns:p14="http://schemas.microsoft.com/office/powerpoint/2010/main" val="1757059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9" grpId="0" animBg="1"/>
      <p:bldP spid="10" grpId="0"/>
      <p:bldP spid="13"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658290" y="1699731"/>
            <a:ext cx="7461069" cy="4351338"/>
          </a:xfrm>
        </p:spPr>
        <p:txBody>
          <a:bodyPr>
            <a:normAutofit fontScale="92500" lnSpcReduction="20000"/>
          </a:bodyPr>
          <a:lstStyle/>
          <a:p>
            <a:pPr marL="0" indent="0">
              <a:buNone/>
            </a:pPr>
            <a:endParaRPr lang="fr-FR" dirty="0">
              <a:solidFill>
                <a:schemeClr val="accent5">
                  <a:lumMod val="75000"/>
                </a:schemeClr>
              </a:solidFill>
            </a:endParaRPr>
          </a:p>
          <a:p>
            <a:pPr>
              <a:buFont typeface="Wingdings" panose="05000000000000000000" pitchFamily="2" charset="2"/>
              <a:buChar char="v"/>
            </a:pPr>
            <a:r>
              <a:rPr lang="fr-FR" dirty="0" smtClean="0">
                <a:solidFill>
                  <a:schemeClr val="accent5">
                    <a:lumMod val="75000"/>
                  </a:schemeClr>
                </a:solidFill>
              </a:rPr>
              <a:t> </a:t>
            </a:r>
            <a:r>
              <a:rPr lang="fr-FR" sz="2600" dirty="0" smtClean="0">
                <a:solidFill>
                  <a:schemeClr val="accent5">
                    <a:lumMod val="75000"/>
                  </a:schemeClr>
                </a:solidFill>
              </a:rPr>
              <a:t>Le kit budget</a:t>
            </a:r>
          </a:p>
          <a:p>
            <a:pPr>
              <a:buFont typeface="Wingdings" panose="05000000000000000000" pitchFamily="2" charset="2"/>
              <a:buChar char="v"/>
            </a:pPr>
            <a:endParaRPr lang="fr-FR" sz="2600" dirty="0" smtClean="0">
              <a:solidFill>
                <a:schemeClr val="accent5">
                  <a:lumMod val="75000"/>
                </a:schemeClr>
              </a:solidFill>
            </a:endParaRPr>
          </a:p>
          <a:p>
            <a:pPr>
              <a:buFont typeface="Wingdings" panose="05000000000000000000" pitchFamily="2" charset="2"/>
              <a:buChar char="v"/>
            </a:pPr>
            <a:r>
              <a:rPr lang="fr-FR" sz="2600" dirty="0" smtClean="0">
                <a:solidFill>
                  <a:schemeClr val="accent5">
                    <a:lumMod val="75000"/>
                  </a:schemeClr>
                </a:solidFill>
              </a:rPr>
              <a:t> Le kit moyens de paiement</a:t>
            </a:r>
          </a:p>
          <a:p>
            <a:pPr>
              <a:buFont typeface="Wingdings" panose="05000000000000000000" pitchFamily="2" charset="2"/>
              <a:buChar char="v"/>
            </a:pPr>
            <a:endParaRPr lang="fr-FR" dirty="0" smtClean="0">
              <a:solidFill>
                <a:schemeClr val="accent5">
                  <a:lumMod val="75000"/>
                </a:schemeClr>
              </a:solidFill>
            </a:endParaRPr>
          </a:p>
          <a:p>
            <a:pPr>
              <a:buFont typeface="Wingdings" panose="05000000000000000000" pitchFamily="2" charset="2"/>
              <a:buChar char="v"/>
            </a:pPr>
            <a:r>
              <a:rPr lang="fr-FR" dirty="0" smtClean="0">
                <a:solidFill>
                  <a:schemeClr val="accent5">
                    <a:lumMod val="75000"/>
                  </a:schemeClr>
                </a:solidFill>
              </a:rPr>
              <a:t> Le kit arnaques</a:t>
            </a:r>
          </a:p>
          <a:p>
            <a:pPr>
              <a:buFont typeface="Wingdings" panose="05000000000000000000" pitchFamily="2" charset="2"/>
              <a:buChar char="v"/>
            </a:pPr>
            <a:endParaRPr lang="fr-FR" dirty="0" smtClean="0">
              <a:solidFill>
                <a:schemeClr val="accent5">
                  <a:lumMod val="75000"/>
                </a:schemeClr>
              </a:solidFill>
            </a:endParaRPr>
          </a:p>
          <a:p>
            <a:pPr>
              <a:buFont typeface="Wingdings" panose="05000000000000000000" pitchFamily="2" charset="2"/>
              <a:buChar char="v"/>
            </a:pPr>
            <a:r>
              <a:rPr lang="fr-FR" dirty="0" smtClean="0">
                <a:solidFill>
                  <a:schemeClr val="accent5">
                    <a:lumMod val="75000"/>
                  </a:schemeClr>
                </a:solidFill>
              </a:rPr>
              <a:t> </a:t>
            </a:r>
            <a:r>
              <a:rPr lang="fr-FR" sz="2600" dirty="0" smtClean="0">
                <a:solidFill>
                  <a:schemeClr val="accent5">
                    <a:lumMod val="75000"/>
                  </a:schemeClr>
                </a:solidFill>
              </a:rPr>
              <a:t>Les organismes d’aide</a:t>
            </a:r>
          </a:p>
          <a:p>
            <a:pPr>
              <a:buFont typeface="Wingdings" panose="05000000000000000000" pitchFamily="2" charset="2"/>
              <a:buChar char="v"/>
            </a:pPr>
            <a:endParaRPr lang="fr-FR" dirty="0" smtClean="0">
              <a:solidFill>
                <a:schemeClr val="accent5">
                  <a:lumMod val="75000"/>
                </a:schemeClr>
              </a:solidFill>
            </a:endParaRPr>
          </a:p>
          <a:p>
            <a:pPr>
              <a:buFont typeface="Wingdings" panose="05000000000000000000" pitchFamily="2" charset="2"/>
              <a:buChar char="v"/>
            </a:pPr>
            <a:r>
              <a:rPr lang="fr-FR" dirty="0" smtClean="0">
                <a:solidFill>
                  <a:schemeClr val="accent5">
                    <a:lumMod val="75000"/>
                  </a:schemeClr>
                </a:solidFill>
              </a:rPr>
              <a:t> </a:t>
            </a:r>
            <a:r>
              <a:rPr lang="fr-FR" sz="2600" dirty="0" smtClean="0">
                <a:solidFill>
                  <a:schemeClr val="accent5">
                    <a:lumMod val="75000"/>
                  </a:schemeClr>
                </a:solidFill>
              </a:rPr>
              <a:t>Les services de la Banque de France pour les particuliers (flyer)</a:t>
            </a:r>
            <a:endParaRPr lang="fr-FR" sz="2600" dirty="0">
              <a:solidFill>
                <a:schemeClr val="accent5">
                  <a:lumMod val="75000"/>
                </a:schemeClr>
              </a:solidFill>
            </a:endParaRPr>
          </a:p>
        </p:txBody>
      </p:sp>
      <p:sp>
        <p:nvSpPr>
          <p:cNvPr id="5" name="Titre 1"/>
          <p:cNvSpPr>
            <a:spLocks noGrp="1"/>
          </p:cNvSpPr>
          <p:nvPr>
            <p:ph type="title"/>
          </p:nvPr>
        </p:nvSpPr>
        <p:spPr/>
        <p:txBody>
          <a:bodyPr>
            <a:normAutofit/>
          </a:bodyPr>
          <a:lstStyle/>
          <a:p>
            <a:pPr algn="ctr"/>
            <a:r>
              <a:rPr lang="fr-FR" sz="2800" b="1" dirty="0" smtClean="0">
                <a:solidFill>
                  <a:schemeClr val="accent5">
                    <a:lumMod val="75000"/>
                  </a:schemeClr>
                </a:solidFill>
                <a:latin typeface="+mn-lt"/>
              </a:rPr>
              <a:t>PROGRAMME</a:t>
            </a:r>
            <a:endParaRPr lang="fr-FR" sz="2800" b="1" dirty="0">
              <a:solidFill>
                <a:schemeClr val="accent5">
                  <a:lumMod val="75000"/>
                </a:schemeClr>
              </a:solidFill>
              <a:latin typeface="+mn-lt"/>
            </a:endParaRPr>
          </a:p>
        </p:txBody>
      </p:sp>
      <p:pic>
        <p:nvPicPr>
          <p:cNvPr id="9" name="Imag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8824" y="3980120"/>
            <a:ext cx="1064407" cy="1064407"/>
          </a:xfrm>
          <a:prstGeom prst="rect">
            <a:avLst/>
          </a:prstGeom>
        </p:spPr>
      </p:pic>
      <p:pic>
        <p:nvPicPr>
          <p:cNvPr id="10" name="Imag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20323" y="4815056"/>
            <a:ext cx="1098132" cy="1098132"/>
          </a:xfrm>
          <a:prstGeom prst="rect">
            <a:avLst/>
          </a:prstGeom>
        </p:spPr>
      </p:pic>
      <p:pic>
        <p:nvPicPr>
          <p:cNvPr id="11" name="Imag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55125" y="2299838"/>
            <a:ext cx="1080175" cy="1080175"/>
          </a:xfrm>
          <a:prstGeom prst="rect">
            <a:avLst/>
          </a:prstGeom>
        </p:spPr>
      </p:pic>
      <p:pic>
        <p:nvPicPr>
          <p:cNvPr id="12" name="Imag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66837" y="1699730"/>
            <a:ext cx="740496" cy="970784"/>
          </a:xfrm>
          <a:prstGeom prst="rect">
            <a:avLst/>
          </a:prstGeom>
        </p:spPr>
      </p:pic>
      <p:pic>
        <p:nvPicPr>
          <p:cNvPr id="14" name="Imag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3923" y="3288530"/>
            <a:ext cx="992735" cy="990773"/>
          </a:xfrm>
          <a:prstGeom prst="rect">
            <a:avLst/>
          </a:prstGeom>
        </p:spPr>
      </p:pic>
    </p:spTree>
    <p:extLst>
      <p:ext uri="{BB962C8B-B14F-4D97-AF65-F5344CB8AC3E}">
        <p14:creationId xmlns:p14="http://schemas.microsoft.com/office/powerpoint/2010/main" val="4015911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1712260" y="1353671"/>
            <a:ext cx="8695764" cy="4482353"/>
          </a:xfrm>
          <a:prstGeom prst="rect">
            <a:avLst/>
          </a:prstGeom>
        </p:spPr>
      </p:pic>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65842" y="602089"/>
            <a:ext cx="992735" cy="990773"/>
          </a:xfrm>
          <a:prstGeom prst="rect">
            <a:avLst/>
          </a:prstGeom>
        </p:spPr>
      </p:pic>
    </p:spTree>
    <p:extLst>
      <p:ext uri="{BB962C8B-B14F-4D97-AF65-F5344CB8AC3E}">
        <p14:creationId xmlns:p14="http://schemas.microsoft.com/office/powerpoint/2010/main" val="19345924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ous-titre 5"/>
          <p:cNvSpPr>
            <a:spLocks noGrp="1"/>
          </p:cNvSpPr>
          <p:nvPr>
            <p:ph type="subTitle" idx="1"/>
          </p:nvPr>
        </p:nvSpPr>
        <p:spPr>
          <a:xfrm>
            <a:off x="1456282" y="313635"/>
            <a:ext cx="9144000" cy="488909"/>
          </a:xfrm>
        </p:spPr>
        <p:txBody>
          <a:bodyPr>
            <a:noAutofit/>
          </a:bodyPr>
          <a:lstStyle/>
          <a:p>
            <a:r>
              <a:rPr lang="fr-FR" sz="2800" b="1" dirty="0" smtClean="0">
                <a:solidFill>
                  <a:schemeClr val="accent5">
                    <a:lumMod val="75000"/>
                  </a:schemeClr>
                </a:solidFill>
              </a:rPr>
              <a:t>LES ORGANISMES D’AIDE</a:t>
            </a:r>
            <a:endParaRPr lang="fr-FR" sz="2800" b="1" dirty="0">
              <a:solidFill>
                <a:schemeClr val="accent5">
                  <a:lumMod val="75000"/>
                </a:schemeClr>
              </a:solidFill>
            </a:endParaRPr>
          </a:p>
        </p:txBody>
      </p:sp>
      <p:pic>
        <p:nvPicPr>
          <p:cNvPr id="2" name="Imag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12141" y="1128369"/>
            <a:ext cx="1435551" cy="1383538"/>
          </a:xfrm>
          <a:prstGeom prst="rect">
            <a:avLst/>
          </a:prstGeom>
        </p:spPr>
      </p:pic>
      <p:pic>
        <p:nvPicPr>
          <p:cNvPr id="3" name="Imag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02007" y="923777"/>
            <a:ext cx="2436008" cy="1792722"/>
          </a:xfrm>
          <a:prstGeom prst="rect">
            <a:avLst/>
          </a:prstGeom>
        </p:spPr>
      </p:pic>
      <p:pic>
        <p:nvPicPr>
          <p:cNvPr id="4" name="Image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15263" y="3056326"/>
            <a:ext cx="3595015" cy="1264247"/>
          </a:xfrm>
          <a:prstGeom prst="rect">
            <a:avLst/>
          </a:prstGeom>
        </p:spPr>
      </p:pic>
      <p:pic>
        <p:nvPicPr>
          <p:cNvPr id="5" name="Image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63994" y="3134240"/>
            <a:ext cx="4728079" cy="1200020"/>
          </a:xfrm>
          <a:prstGeom prst="rect">
            <a:avLst/>
          </a:prstGeom>
        </p:spPr>
      </p:pic>
      <p:pic>
        <p:nvPicPr>
          <p:cNvPr id="8" name="Image 7"/>
          <p:cNvPicPr>
            <a:picLocks noChangeAspect="1"/>
          </p:cNvPicPr>
          <p:nvPr/>
        </p:nvPicPr>
        <p:blipFill>
          <a:blip r:embed="rId7"/>
          <a:stretch>
            <a:fillRect/>
          </a:stretch>
        </p:blipFill>
        <p:spPr>
          <a:xfrm>
            <a:off x="4140644" y="4929610"/>
            <a:ext cx="1762125" cy="1619250"/>
          </a:xfrm>
          <a:prstGeom prst="rect">
            <a:avLst/>
          </a:prstGeom>
        </p:spPr>
      </p:pic>
      <p:pic>
        <p:nvPicPr>
          <p:cNvPr id="9" name="Image 8"/>
          <p:cNvPicPr>
            <a:picLocks noChangeAspect="1"/>
          </p:cNvPicPr>
          <p:nvPr/>
        </p:nvPicPr>
        <p:blipFill>
          <a:blip r:embed="rId8"/>
          <a:stretch>
            <a:fillRect/>
          </a:stretch>
        </p:blipFill>
        <p:spPr>
          <a:xfrm>
            <a:off x="6974659" y="4929610"/>
            <a:ext cx="1533525" cy="1276350"/>
          </a:xfrm>
          <a:prstGeom prst="rect">
            <a:avLst/>
          </a:prstGeom>
        </p:spPr>
      </p:pic>
      <p:pic>
        <p:nvPicPr>
          <p:cNvPr id="10" name="Image 9"/>
          <p:cNvPicPr>
            <a:picLocks noChangeAspect="1"/>
          </p:cNvPicPr>
          <p:nvPr/>
        </p:nvPicPr>
        <p:blipFill>
          <a:blip r:embed="rId9"/>
          <a:stretch>
            <a:fillRect/>
          </a:stretch>
        </p:blipFill>
        <p:spPr>
          <a:xfrm>
            <a:off x="9290290" y="4861630"/>
            <a:ext cx="1695450" cy="1247775"/>
          </a:xfrm>
          <a:prstGeom prst="rect">
            <a:avLst/>
          </a:prstGeom>
        </p:spPr>
      </p:pic>
      <p:grpSp>
        <p:nvGrpSpPr>
          <p:cNvPr id="12" name="Groupe 11"/>
          <p:cNvGrpSpPr/>
          <p:nvPr/>
        </p:nvGrpSpPr>
        <p:grpSpPr>
          <a:xfrm>
            <a:off x="1456282" y="5078126"/>
            <a:ext cx="1419225" cy="1445656"/>
            <a:chOff x="1456282" y="5078126"/>
            <a:chExt cx="1419225" cy="1445656"/>
          </a:xfrm>
        </p:grpSpPr>
        <p:pic>
          <p:nvPicPr>
            <p:cNvPr id="7" name="Image 6"/>
            <p:cNvPicPr>
              <a:picLocks noChangeAspect="1"/>
            </p:cNvPicPr>
            <p:nvPr/>
          </p:nvPicPr>
          <p:blipFill>
            <a:blip r:embed="rId10"/>
            <a:stretch>
              <a:fillRect/>
            </a:stretch>
          </p:blipFill>
          <p:spPr>
            <a:xfrm>
              <a:off x="1456282" y="5078126"/>
              <a:ext cx="1419225" cy="1076325"/>
            </a:xfrm>
            <a:prstGeom prst="rect">
              <a:avLst/>
            </a:prstGeom>
          </p:spPr>
        </p:pic>
        <p:sp>
          <p:nvSpPr>
            <p:cNvPr id="11" name="ZoneTexte 10"/>
            <p:cNvSpPr txBox="1"/>
            <p:nvPr/>
          </p:nvSpPr>
          <p:spPr>
            <a:xfrm>
              <a:off x="1456283" y="6154450"/>
              <a:ext cx="1136606" cy="369332"/>
            </a:xfrm>
            <a:prstGeom prst="rect">
              <a:avLst/>
            </a:prstGeom>
            <a:noFill/>
          </p:spPr>
          <p:txBody>
            <a:bodyPr wrap="square" rtlCol="0">
              <a:spAutoFit/>
            </a:bodyPr>
            <a:lstStyle/>
            <a:p>
              <a:r>
                <a:rPr lang="fr-FR" dirty="0" smtClean="0"/>
                <a:t>EMMAÜS</a:t>
              </a:r>
              <a:endParaRPr lang="fr-FR" dirty="0"/>
            </a:p>
          </p:txBody>
        </p:sp>
      </p:grpSp>
      <p:pic>
        <p:nvPicPr>
          <p:cNvPr id="13" name="Image 12"/>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0742461" y="270340"/>
            <a:ext cx="1064407" cy="1064407"/>
          </a:xfrm>
          <a:prstGeom prst="rect">
            <a:avLst/>
          </a:prstGeom>
        </p:spPr>
      </p:pic>
    </p:spTree>
    <p:extLst>
      <p:ext uri="{BB962C8B-B14F-4D97-AF65-F5344CB8AC3E}">
        <p14:creationId xmlns:p14="http://schemas.microsoft.com/office/powerpoint/2010/main" val="40867388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202" y="121567"/>
            <a:ext cx="2616574" cy="1276507"/>
          </a:xfrm>
          <a:prstGeom prst="rect">
            <a:avLst/>
          </a:prstGeom>
        </p:spPr>
      </p:pic>
      <p:sp>
        <p:nvSpPr>
          <p:cNvPr id="4" name="Titre 1"/>
          <p:cNvSpPr txBox="1">
            <a:spLocks/>
          </p:cNvSpPr>
          <p:nvPr/>
        </p:nvSpPr>
        <p:spPr>
          <a:xfrm>
            <a:off x="902571" y="-3110"/>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800" b="1" dirty="0">
                <a:solidFill>
                  <a:schemeClr val="accent5">
                    <a:lumMod val="75000"/>
                  </a:schemeClr>
                </a:solidFill>
                <a:latin typeface="+mn-lt"/>
                <a:ea typeface="+mn-ea"/>
                <a:cs typeface="+mn-cs"/>
              </a:rPr>
              <a:t>LES SERVICES DE LA BANQUE DE FRANCE </a:t>
            </a:r>
          </a:p>
          <a:p>
            <a:r>
              <a:rPr lang="fr-FR" sz="2800" b="1" dirty="0">
                <a:solidFill>
                  <a:schemeClr val="accent5">
                    <a:lumMod val="75000"/>
                  </a:schemeClr>
                </a:solidFill>
                <a:latin typeface="+mn-lt"/>
                <a:ea typeface="+mn-ea"/>
                <a:cs typeface="+mn-cs"/>
              </a:rPr>
              <a:t>POUR LES PARTICULIERS</a:t>
            </a:r>
          </a:p>
        </p:txBody>
      </p:sp>
      <p:sp>
        <p:nvSpPr>
          <p:cNvPr id="3" name="Rectangle 2"/>
          <p:cNvSpPr/>
          <p:nvPr/>
        </p:nvSpPr>
        <p:spPr>
          <a:xfrm>
            <a:off x="643467" y="2494844"/>
            <a:ext cx="5012266" cy="1027289"/>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smtClean="0"/>
              <a:t>Surendettement</a:t>
            </a:r>
            <a:endParaRPr lang="fr-FR" sz="2800" b="1" dirty="0"/>
          </a:p>
        </p:txBody>
      </p:sp>
      <p:sp>
        <p:nvSpPr>
          <p:cNvPr id="7" name="Rectangle 6"/>
          <p:cNvSpPr/>
          <p:nvPr/>
        </p:nvSpPr>
        <p:spPr>
          <a:xfrm>
            <a:off x="1326489" y="4061869"/>
            <a:ext cx="5012266" cy="1027289"/>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smtClean="0"/>
              <a:t>Fichiers : FCC – FICP - FNCI</a:t>
            </a:r>
            <a:endParaRPr lang="fr-FR" sz="2800" b="1" dirty="0"/>
          </a:p>
        </p:txBody>
      </p:sp>
      <p:sp>
        <p:nvSpPr>
          <p:cNvPr id="8" name="Rectangle 7"/>
          <p:cNvSpPr/>
          <p:nvPr/>
        </p:nvSpPr>
        <p:spPr>
          <a:xfrm>
            <a:off x="6896344" y="3716677"/>
            <a:ext cx="5012266" cy="1027289"/>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smtClean="0"/>
              <a:t>Info-Banque Assurance</a:t>
            </a:r>
            <a:endParaRPr lang="fr-FR" sz="2800" b="1" dirty="0"/>
          </a:p>
        </p:txBody>
      </p:sp>
      <p:sp>
        <p:nvSpPr>
          <p:cNvPr id="9" name="Rectangle 8"/>
          <p:cNvSpPr/>
          <p:nvPr/>
        </p:nvSpPr>
        <p:spPr>
          <a:xfrm>
            <a:off x="6405905" y="2269066"/>
            <a:ext cx="5012266" cy="1027289"/>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smtClean="0"/>
              <a:t>Droit au compte</a:t>
            </a:r>
            <a:endParaRPr lang="fr-FR" sz="2800" b="1" dirty="0"/>
          </a:p>
        </p:txBody>
      </p:sp>
      <p:sp>
        <p:nvSpPr>
          <p:cNvPr id="10" name="Rectangle 9"/>
          <p:cNvSpPr/>
          <p:nvPr/>
        </p:nvSpPr>
        <p:spPr>
          <a:xfrm>
            <a:off x="3472933" y="5432431"/>
            <a:ext cx="8435677" cy="1027289"/>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smtClean="0"/>
              <a:t> + Promotion du microcrédit</a:t>
            </a:r>
          </a:p>
          <a:p>
            <a:pPr algn="ctr"/>
            <a:r>
              <a:rPr lang="fr-FR" sz="2800" b="1" dirty="0"/>
              <a:t>e</a:t>
            </a:r>
            <a:r>
              <a:rPr lang="fr-FR" sz="2800" b="1" dirty="0" smtClean="0"/>
              <a:t>t de l’offre spécifique de services bancaires</a:t>
            </a:r>
            <a:endParaRPr lang="fr-FR" sz="2800" b="1" dirty="0"/>
          </a:p>
        </p:txBody>
      </p:sp>
      <p:pic>
        <p:nvPicPr>
          <p:cNvPr id="11" name="Image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869105" y="659672"/>
            <a:ext cx="1098132" cy="1098132"/>
          </a:xfrm>
          <a:prstGeom prst="rect">
            <a:avLst/>
          </a:prstGeom>
        </p:spPr>
      </p:pic>
      <p:pic>
        <p:nvPicPr>
          <p:cNvPr id="5" name="Image 4"/>
          <p:cNvPicPr>
            <a:picLocks noChangeAspect="1"/>
          </p:cNvPicPr>
          <p:nvPr/>
        </p:nvPicPr>
        <p:blipFill>
          <a:blip r:embed="rId5"/>
          <a:stretch>
            <a:fillRect/>
          </a:stretch>
        </p:blipFill>
        <p:spPr>
          <a:xfrm>
            <a:off x="7690771" y="1242928"/>
            <a:ext cx="2313630" cy="920646"/>
          </a:xfrm>
          <a:prstGeom prst="rect">
            <a:avLst/>
          </a:prstGeom>
        </p:spPr>
      </p:pic>
    </p:spTree>
    <p:extLst>
      <p:ext uri="{BB962C8B-B14F-4D97-AF65-F5344CB8AC3E}">
        <p14:creationId xmlns:p14="http://schemas.microsoft.com/office/powerpoint/2010/main" val="11037687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numéro de diapositive 11"/>
          <p:cNvSpPr>
            <a:spLocks noGrp="1"/>
          </p:cNvSpPr>
          <p:nvPr>
            <p:ph type="sldNum" sz="quarter" idx="12"/>
          </p:nvPr>
        </p:nvSpPr>
        <p:spPr/>
        <p:txBody>
          <a:bodyPr/>
          <a:lstStyle/>
          <a:p>
            <a:pPr algn="l">
              <a:defRPr/>
            </a:pPr>
            <a:r>
              <a:rPr lang="fr-FR" sz="1800" dirty="0">
                <a:solidFill>
                  <a:prstClr val="black"/>
                </a:solidFill>
                <a:latin typeface="Calibri"/>
              </a:rPr>
              <a:t> </a:t>
            </a:r>
          </a:p>
        </p:txBody>
      </p:sp>
      <p:pic>
        <p:nvPicPr>
          <p:cNvPr id="3" name="Image 2"/>
          <p:cNvPicPr>
            <a:picLocks noChangeAspect="1"/>
          </p:cNvPicPr>
          <p:nvPr/>
        </p:nvPicPr>
        <p:blipFill>
          <a:blip r:embed="rId3"/>
          <a:stretch>
            <a:fillRect/>
          </a:stretch>
        </p:blipFill>
        <p:spPr>
          <a:xfrm>
            <a:off x="-1" y="-304800"/>
            <a:ext cx="13420725" cy="7467600"/>
          </a:xfrm>
          <a:prstGeom prst="rect">
            <a:avLst/>
          </a:prstGeom>
        </p:spPr>
      </p:pic>
    </p:spTree>
    <p:extLst>
      <p:ext uri="{BB962C8B-B14F-4D97-AF65-F5344CB8AC3E}">
        <p14:creationId xmlns:p14="http://schemas.microsoft.com/office/powerpoint/2010/main" val="3760826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00835" y="2003544"/>
            <a:ext cx="10515600" cy="1223319"/>
          </a:xfrm>
        </p:spPr>
        <p:txBody>
          <a:bodyPr/>
          <a:lstStyle/>
          <a:p>
            <a:pPr algn="ctr"/>
            <a:r>
              <a:rPr lang="fr-FR" sz="2400" b="1" dirty="0">
                <a:solidFill>
                  <a:schemeClr val="accent5">
                    <a:lumMod val="75000"/>
                  </a:schemeClr>
                </a:solidFill>
                <a:latin typeface="+mn-lt"/>
                <a:ea typeface="+mn-ea"/>
                <a:cs typeface="+mn-cs"/>
              </a:rPr>
              <a:t>CLIQUEZ SUR L’IMAGE</a:t>
            </a:r>
            <a:r>
              <a:rPr lang="fr-FR" b="1" dirty="0">
                <a:solidFill>
                  <a:schemeClr val="accent5">
                    <a:lumMod val="75000"/>
                  </a:schemeClr>
                </a:solidFill>
              </a:rPr>
              <a:t/>
            </a:r>
            <a:br>
              <a:rPr lang="fr-FR" b="1" dirty="0">
                <a:solidFill>
                  <a:schemeClr val="accent5">
                    <a:lumMod val="75000"/>
                  </a:schemeClr>
                </a:solidFill>
              </a:rPr>
            </a:br>
            <a:endParaRPr lang="fr-FR" dirty="0"/>
          </a:p>
        </p:txBody>
      </p:sp>
      <p:sp>
        <p:nvSpPr>
          <p:cNvPr id="4" name="Titre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2800" b="1" dirty="0" smtClean="0">
                <a:solidFill>
                  <a:schemeClr val="accent5">
                    <a:lumMod val="75000"/>
                  </a:schemeClr>
                </a:solidFill>
                <a:latin typeface="+mn-lt"/>
              </a:rPr>
              <a:t>LE KIT BUDGET</a:t>
            </a:r>
            <a:endParaRPr lang="fr-FR" sz="2800" b="1" dirty="0">
              <a:solidFill>
                <a:schemeClr val="accent5">
                  <a:lumMod val="75000"/>
                </a:schemeClr>
              </a:solidFill>
              <a:latin typeface="+mn-lt"/>
            </a:endParaRPr>
          </a:p>
        </p:txBody>
      </p:sp>
      <p:pic>
        <p:nvPicPr>
          <p:cNvPr id="3" name="Image 2">
            <a:hlinkClick r:id="rId3"/>
          </p:cNvPr>
          <p:cNvPicPr>
            <a:picLocks noChangeAspect="1"/>
          </p:cNvPicPr>
          <p:nvPr/>
        </p:nvPicPr>
        <p:blipFill>
          <a:blip r:embed="rId4"/>
          <a:stretch>
            <a:fillRect/>
          </a:stretch>
        </p:blipFill>
        <p:spPr>
          <a:xfrm>
            <a:off x="517713" y="2539677"/>
            <a:ext cx="6172200" cy="3819525"/>
          </a:xfrm>
          <a:prstGeom prst="rect">
            <a:avLst/>
          </a:prstGeom>
        </p:spPr>
      </p:pic>
      <p:pic>
        <p:nvPicPr>
          <p:cNvPr id="7" name="Imag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63775" y="542514"/>
            <a:ext cx="740496" cy="970784"/>
          </a:xfrm>
          <a:prstGeom prst="rect">
            <a:avLst/>
          </a:prstGeom>
        </p:spPr>
      </p:pic>
    </p:spTree>
    <p:extLst>
      <p:ext uri="{BB962C8B-B14F-4D97-AF65-F5344CB8AC3E}">
        <p14:creationId xmlns:p14="http://schemas.microsoft.com/office/powerpoint/2010/main" val="15413562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988422"/>
            <a:ext cx="10515600" cy="1325563"/>
          </a:xfrm>
        </p:spPr>
        <p:txBody>
          <a:bodyPr>
            <a:normAutofit/>
          </a:bodyPr>
          <a:lstStyle/>
          <a:p>
            <a:r>
              <a:rPr lang="fr-FR" sz="3200" b="1" u="sng" dirty="0" smtClean="0"/>
              <a:t>Ressources</a:t>
            </a:r>
            <a:r>
              <a:rPr lang="fr-FR" b="1" dirty="0" smtClean="0"/>
              <a:t>					</a:t>
            </a:r>
            <a:r>
              <a:rPr lang="fr-FR" sz="3900" b="1" dirty="0" smtClean="0"/>
              <a:t>     </a:t>
            </a:r>
            <a:r>
              <a:rPr lang="fr-FR" sz="3200" b="1" u="sng" dirty="0" smtClean="0"/>
              <a:t>Dépenses</a:t>
            </a:r>
            <a:endParaRPr lang="fr-FR" sz="3200" b="1" u="sng" dirty="0"/>
          </a:p>
        </p:txBody>
      </p:sp>
      <p:sp>
        <p:nvSpPr>
          <p:cNvPr id="3" name="Espace réservé du contenu 2"/>
          <p:cNvSpPr>
            <a:spLocks noGrp="1"/>
          </p:cNvSpPr>
          <p:nvPr>
            <p:ph idx="1"/>
          </p:nvPr>
        </p:nvSpPr>
        <p:spPr>
          <a:xfrm>
            <a:off x="8086164" y="2293452"/>
            <a:ext cx="3902242" cy="4351338"/>
          </a:xfrm>
        </p:spPr>
        <p:txBody>
          <a:bodyPr/>
          <a:lstStyle/>
          <a:p>
            <a:pPr marL="0" indent="0">
              <a:buNone/>
            </a:pPr>
            <a:endParaRPr lang="fr-FR" dirty="0" smtClean="0"/>
          </a:p>
          <a:p>
            <a:pPr marL="0" indent="0">
              <a:buNone/>
            </a:pPr>
            <a:r>
              <a:rPr lang="fr-FR" dirty="0" smtClean="0"/>
              <a:t>Loyer</a:t>
            </a:r>
          </a:p>
          <a:p>
            <a:pPr marL="0" indent="0">
              <a:buNone/>
            </a:pPr>
            <a:endParaRPr lang="fr-FR" dirty="0"/>
          </a:p>
          <a:p>
            <a:pPr marL="0" indent="0">
              <a:buNone/>
            </a:pPr>
            <a:r>
              <a:rPr lang="fr-FR" dirty="0" smtClean="0"/>
              <a:t>Facture d’eau</a:t>
            </a:r>
          </a:p>
          <a:p>
            <a:pPr marL="0" indent="0">
              <a:buNone/>
            </a:pPr>
            <a:endParaRPr lang="fr-FR" dirty="0"/>
          </a:p>
          <a:p>
            <a:pPr marL="0" indent="0">
              <a:buNone/>
            </a:pPr>
            <a:r>
              <a:rPr lang="fr-FR" dirty="0" smtClean="0"/>
              <a:t>Facture d’électricité</a:t>
            </a:r>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smtClean="0"/>
          </a:p>
          <a:p>
            <a:endParaRPr lang="fr-FR" dirty="0"/>
          </a:p>
        </p:txBody>
      </p:sp>
      <p:sp>
        <p:nvSpPr>
          <p:cNvPr id="4" name="Espace réservé du contenu 2"/>
          <p:cNvSpPr txBox="1">
            <a:spLocks/>
          </p:cNvSpPr>
          <p:nvPr/>
        </p:nvSpPr>
        <p:spPr>
          <a:xfrm>
            <a:off x="1364287" y="2454544"/>
            <a:ext cx="3902242" cy="96818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fr-FR" dirty="0" smtClean="0"/>
          </a:p>
          <a:p>
            <a:pPr marL="0" indent="0">
              <a:buNone/>
            </a:pPr>
            <a:r>
              <a:rPr lang="fr-FR" dirty="0" smtClean="0"/>
              <a:t>Salaire</a:t>
            </a:r>
            <a:endParaRPr lang="fr-FR" dirty="0"/>
          </a:p>
          <a:p>
            <a:pPr marL="0" indent="0">
              <a:buNone/>
            </a:pPr>
            <a:endParaRPr lang="fr-FR" dirty="0" smtClean="0"/>
          </a:p>
          <a:p>
            <a:pPr marL="0" indent="0">
              <a:buNone/>
            </a:pPr>
            <a:endParaRPr lang="fr-FR" dirty="0"/>
          </a:p>
          <a:p>
            <a:pPr marL="0" indent="0">
              <a:buNone/>
            </a:pPr>
            <a:endParaRPr lang="fr-FR" dirty="0" smtClean="0"/>
          </a:p>
          <a:p>
            <a:endParaRPr lang="fr-FR" dirty="0"/>
          </a:p>
        </p:txBody>
      </p:sp>
      <p:sp>
        <p:nvSpPr>
          <p:cNvPr id="9" name="Espace réservé du contenu 2"/>
          <p:cNvSpPr txBox="1">
            <a:spLocks/>
          </p:cNvSpPr>
          <p:nvPr/>
        </p:nvSpPr>
        <p:spPr>
          <a:xfrm>
            <a:off x="1364287" y="3500932"/>
            <a:ext cx="3902242" cy="96818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fr-FR" dirty="0" smtClean="0"/>
          </a:p>
          <a:p>
            <a:pPr marL="0" indent="0">
              <a:buNone/>
            </a:pPr>
            <a:r>
              <a:rPr lang="fr-FR" dirty="0" smtClean="0"/>
              <a:t>Prestations sociales</a:t>
            </a:r>
            <a:endParaRPr lang="fr-FR" dirty="0"/>
          </a:p>
          <a:p>
            <a:pPr marL="0" indent="0">
              <a:buNone/>
            </a:pPr>
            <a:endParaRPr lang="fr-FR" dirty="0" smtClean="0"/>
          </a:p>
          <a:p>
            <a:pPr marL="0" indent="0">
              <a:buNone/>
            </a:pPr>
            <a:endParaRPr lang="fr-FR" dirty="0"/>
          </a:p>
          <a:p>
            <a:pPr marL="0" indent="0">
              <a:buNone/>
            </a:pPr>
            <a:endParaRPr lang="fr-FR" dirty="0" smtClean="0"/>
          </a:p>
          <a:p>
            <a:endParaRPr lang="fr-FR" dirty="0"/>
          </a:p>
        </p:txBody>
      </p:sp>
      <p:pic>
        <p:nvPicPr>
          <p:cNvPr id="10" name="Picture 10" descr="Afficher l’image sourc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02750" y="3816552"/>
            <a:ext cx="670900" cy="652569"/>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8765" y="2558001"/>
            <a:ext cx="980203" cy="980203"/>
          </a:xfrm>
          <a:prstGeom prst="rect">
            <a:avLst/>
          </a:prstGeom>
        </p:spPr>
      </p:pic>
      <p:pic>
        <p:nvPicPr>
          <p:cNvPr id="12" name="Image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40205" y="2699652"/>
            <a:ext cx="723081" cy="723081"/>
          </a:xfrm>
          <a:prstGeom prst="rect">
            <a:avLst/>
          </a:prstGeom>
        </p:spPr>
      </p:pic>
      <p:pic>
        <p:nvPicPr>
          <p:cNvPr id="13" name="Image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140205" y="3728276"/>
            <a:ext cx="740845" cy="740845"/>
          </a:xfrm>
          <a:prstGeom prst="rect">
            <a:avLst/>
          </a:prstGeom>
        </p:spPr>
      </p:pic>
      <p:pic>
        <p:nvPicPr>
          <p:cNvPr id="14" name="Image 1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140205" y="4609680"/>
            <a:ext cx="850641" cy="850641"/>
          </a:xfrm>
          <a:prstGeom prst="rect">
            <a:avLst/>
          </a:prstGeom>
        </p:spPr>
      </p:pic>
      <p:pic>
        <p:nvPicPr>
          <p:cNvPr id="5" name="Image 4"/>
          <p:cNvPicPr>
            <a:picLocks noChangeAspect="1"/>
          </p:cNvPicPr>
          <p:nvPr/>
        </p:nvPicPr>
        <p:blipFill>
          <a:blip r:embed="rId8"/>
          <a:stretch>
            <a:fillRect/>
          </a:stretch>
        </p:blipFill>
        <p:spPr>
          <a:xfrm>
            <a:off x="3315408" y="1027905"/>
            <a:ext cx="939227" cy="865355"/>
          </a:xfrm>
          <a:prstGeom prst="rect">
            <a:avLst/>
          </a:prstGeom>
        </p:spPr>
      </p:pic>
      <p:pic>
        <p:nvPicPr>
          <p:cNvPr id="6" name="Image 5"/>
          <p:cNvPicPr>
            <a:picLocks noChangeAspect="1"/>
          </p:cNvPicPr>
          <p:nvPr/>
        </p:nvPicPr>
        <p:blipFill>
          <a:blip r:embed="rId9"/>
          <a:stretch>
            <a:fillRect/>
          </a:stretch>
        </p:blipFill>
        <p:spPr>
          <a:xfrm>
            <a:off x="9808633" y="966257"/>
            <a:ext cx="994834" cy="927004"/>
          </a:xfrm>
          <a:prstGeom prst="rect">
            <a:avLst/>
          </a:prstGeom>
        </p:spPr>
      </p:pic>
      <p:sp>
        <p:nvSpPr>
          <p:cNvPr id="15" name="Titre 1"/>
          <p:cNvSpPr txBox="1">
            <a:spLocks/>
          </p:cNvSpPr>
          <p:nvPr/>
        </p:nvSpPr>
        <p:spPr>
          <a:xfrm>
            <a:off x="838200" y="2692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2800" b="1" dirty="0" smtClean="0">
                <a:solidFill>
                  <a:schemeClr val="accent5">
                    <a:lumMod val="75000"/>
                  </a:schemeClr>
                </a:solidFill>
                <a:latin typeface="+mn-lt"/>
              </a:rPr>
              <a:t>LE BUDGET : QUELQUES EXEMPLES</a:t>
            </a:r>
            <a:endParaRPr lang="fr-FR" sz="2800" b="1" dirty="0">
              <a:solidFill>
                <a:schemeClr val="accent5">
                  <a:lumMod val="75000"/>
                </a:schemeClr>
              </a:solidFill>
              <a:latin typeface="+mn-lt"/>
            </a:endParaRPr>
          </a:p>
        </p:txBody>
      </p:sp>
      <p:pic>
        <p:nvPicPr>
          <p:cNvPr id="17" name="Image 1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122590" y="451983"/>
            <a:ext cx="740496" cy="970784"/>
          </a:xfrm>
          <a:prstGeom prst="rect">
            <a:avLst/>
          </a:prstGeom>
        </p:spPr>
      </p:pic>
    </p:spTree>
    <p:extLst>
      <p:ext uri="{BB962C8B-B14F-4D97-AF65-F5344CB8AC3E}">
        <p14:creationId xmlns:p14="http://schemas.microsoft.com/office/powerpoint/2010/main" val="12927038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25003" y="169227"/>
            <a:ext cx="9711592" cy="856066"/>
          </a:xfrm>
        </p:spPr>
        <p:txBody>
          <a:bodyPr>
            <a:normAutofit/>
          </a:bodyPr>
          <a:lstStyle/>
          <a:p>
            <a:r>
              <a:rPr lang="fr-FR" sz="3200" b="1" dirty="0" smtClean="0"/>
              <a:t>ÉTABLIR LE BUDGET DE LA FAMILLE « JEGERE »</a:t>
            </a:r>
            <a:endParaRPr lang="fr-FR" sz="3200" b="1" dirty="0"/>
          </a:p>
        </p:txBody>
      </p:sp>
      <p:graphicFrame>
        <p:nvGraphicFramePr>
          <p:cNvPr id="6" name="Tableau 5"/>
          <p:cNvGraphicFramePr>
            <a:graphicFrameLocks noGrp="1"/>
          </p:cNvGraphicFramePr>
          <p:nvPr>
            <p:extLst>
              <p:ext uri="{D42A27DB-BD31-4B8C-83A1-F6EECF244321}">
                <p14:modId xmlns:p14="http://schemas.microsoft.com/office/powerpoint/2010/main" val="3593916965"/>
              </p:ext>
            </p:extLst>
          </p:nvPr>
        </p:nvGraphicFramePr>
        <p:xfrm>
          <a:off x="139390" y="1239696"/>
          <a:ext cx="8128002" cy="5507017"/>
        </p:xfrm>
        <a:graphic>
          <a:graphicData uri="http://schemas.openxmlformats.org/drawingml/2006/table">
            <a:tbl>
              <a:tblPr firstRow="1" bandRow="1">
                <a:tableStyleId>{5940675A-B579-460E-94D1-54222C63F5DA}</a:tableStyleId>
              </a:tblPr>
              <a:tblGrid>
                <a:gridCol w="784843">
                  <a:extLst>
                    <a:ext uri="{9D8B030D-6E8A-4147-A177-3AD203B41FA5}">
                      <a16:colId xmlns:a16="http://schemas.microsoft.com/office/drawing/2014/main" val="2765960079"/>
                    </a:ext>
                  </a:extLst>
                </a:gridCol>
                <a:gridCol w="1924491">
                  <a:extLst>
                    <a:ext uri="{9D8B030D-6E8A-4147-A177-3AD203B41FA5}">
                      <a16:colId xmlns:a16="http://schemas.microsoft.com/office/drawing/2014/main" val="3956631917"/>
                    </a:ext>
                  </a:extLst>
                </a:gridCol>
                <a:gridCol w="1354667">
                  <a:extLst>
                    <a:ext uri="{9D8B030D-6E8A-4147-A177-3AD203B41FA5}">
                      <a16:colId xmlns:a16="http://schemas.microsoft.com/office/drawing/2014/main" val="4217511581"/>
                    </a:ext>
                  </a:extLst>
                </a:gridCol>
                <a:gridCol w="702906">
                  <a:extLst>
                    <a:ext uri="{9D8B030D-6E8A-4147-A177-3AD203B41FA5}">
                      <a16:colId xmlns:a16="http://schemas.microsoft.com/office/drawing/2014/main" val="1208982487"/>
                    </a:ext>
                  </a:extLst>
                </a:gridCol>
                <a:gridCol w="2006428">
                  <a:extLst>
                    <a:ext uri="{9D8B030D-6E8A-4147-A177-3AD203B41FA5}">
                      <a16:colId xmlns:a16="http://schemas.microsoft.com/office/drawing/2014/main" val="2724269704"/>
                    </a:ext>
                  </a:extLst>
                </a:gridCol>
                <a:gridCol w="1354667">
                  <a:extLst>
                    <a:ext uri="{9D8B030D-6E8A-4147-A177-3AD203B41FA5}">
                      <a16:colId xmlns:a16="http://schemas.microsoft.com/office/drawing/2014/main" val="2480575265"/>
                    </a:ext>
                  </a:extLst>
                </a:gridCol>
              </a:tblGrid>
              <a:tr h="485510">
                <a:tc gridSpan="3">
                  <a:txBody>
                    <a:bodyPr/>
                    <a:lstStyle/>
                    <a:p>
                      <a:pPr algn="ctr"/>
                      <a:r>
                        <a:rPr lang="fr-FR" b="1" dirty="0" smtClean="0">
                          <a:solidFill>
                            <a:srgbClr val="002060"/>
                          </a:solidFill>
                        </a:rPr>
                        <a:t>RESSOURCES</a:t>
                      </a:r>
                      <a:endParaRPr lang="fr-FR" b="1" dirty="0">
                        <a:solidFill>
                          <a:srgbClr val="002060"/>
                        </a:solidFill>
                      </a:endParaRPr>
                    </a:p>
                  </a:txBody>
                  <a:tcPr/>
                </a:tc>
                <a:tc hMerge="1">
                  <a:txBody>
                    <a:bodyPr/>
                    <a:lstStyle/>
                    <a:p>
                      <a:endParaRPr lang="fr-FR" dirty="0"/>
                    </a:p>
                  </a:txBody>
                  <a:tcPr/>
                </a:tc>
                <a:tc hMerge="1">
                  <a:txBody>
                    <a:bodyPr/>
                    <a:lstStyle/>
                    <a:p>
                      <a:endParaRPr lang="fr-FR" dirty="0"/>
                    </a:p>
                  </a:txBody>
                  <a:tcPr/>
                </a:tc>
                <a:tc gridSpan="3">
                  <a:txBody>
                    <a:bodyPr/>
                    <a:lstStyle/>
                    <a:p>
                      <a:pPr algn="ctr"/>
                      <a:r>
                        <a:rPr lang="fr-FR" b="1" dirty="0" smtClean="0">
                          <a:solidFill>
                            <a:srgbClr val="002060"/>
                          </a:solidFill>
                        </a:rPr>
                        <a:t>DEPENSES</a:t>
                      </a:r>
                      <a:endParaRPr lang="fr-FR" b="1" dirty="0">
                        <a:solidFill>
                          <a:srgbClr val="002060"/>
                        </a:solidFill>
                      </a:endParaRPr>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3330261201"/>
                  </a:ext>
                </a:extLst>
              </a:tr>
              <a:tr h="434199">
                <a:tc>
                  <a:txBody>
                    <a:bodyPr/>
                    <a:lstStyle/>
                    <a:p>
                      <a:endParaRPr lang="fr-FR" dirty="0">
                        <a:solidFill>
                          <a:srgbClr val="002060"/>
                        </a:solidFill>
                      </a:endParaRPr>
                    </a:p>
                  </a:txBody>
                  <a:tcPr/>
                </a:tc>
                <a:tc>
                  <a:txBody>
                    <a:bodyPr/>
                    <a:lstStyle/>
                    <a:p>
                      <a:r>
                        <a:rPr lang="fr-FR" sz="1600" dirty="0" smtClean="0">
                          <a:solidFill>
                            <a:srgbClr val="002060"/>
                          </a:solidFill>
                        </a:rPr>
                        <a:t>CAF</a:t>
                      </a:r>
                      <a:endParaRPr lang="fr-FR" sz="1600" dirty="0">
                        <a:solidFill>
                          <a:srgbClr val="002060"/>
                        </a:solidFill>
                      </a:endParaRPr>
                    </a:p>
                  </a:txBody>
                  <a:tcPr anchor="ctr"/>
                </a:tc>
                <a:tc>
                  <a:txBody>
                    <a:bodyPr/>
                    <a:lstStyle/>
                    <a:p>
                      <a:pPr algn="ctr"/>
                      <a:endParaRPr lang="fr-FR" sz="1600" dirty="0" smtClean="0">
                        <a:solidFill>
                          <a:srgbClr val="002060"/>
                        </a:solidFill>
                      </a:endParaRPr>
                    </a:p>
                  </a:txBody>
                  <a:tcPr anchor="ctr"/>
                </a:tc>
                <a:tc>
                  <a:txBody>
                    <a:bodyPr/>
                    <a:lstStyle/>
                    <a:p>
                      <a:endParaRPr lang="fr-FR" sz="1600" dirty="0">
                        <a:solidFill>
                          <a:srgbClr val="002060"/>
                        </a:solidFill>
                      </a:endParaRPr>
                    </a:p>
                  </a:txBody>
                  <a:tcPr/>
                </a:tc>
                <a:tc>
                  <a:txBody>
                    <a:bodyPr/>
                    <a:lstStyle/>
                    <a:p>
                      <a:r>
                        <a:rPr lang="fr-FR" sz="1600" dirty="0" smtClean="0">
                          <a:solidFill>
                            <a:srgbClr val="002060"/>
                          </a:solidFill>
                        </a:rPr>
                        <a:t>LOYER</a:t>
                      </a:r>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extLst>
                  <a:ext uri="{0D108BD9-81ED-4DB2-BD59-A6C34878D82A}">
                    <a16:rowId xmlns:a16="http://schemas.microsoft.com/office/drawing/2014/main" val="3568399757"/>
                  </a:ext>
                </a:extLst>
              </a:tr>
              <a:tr h="462116">
                <a:tc>
                  <a:txBody>
                    <a:bodyPr/>
                    <a:lstStyle/>
                    <a:p>
                      <a:endParaRPr lang="fr-FR" dirty="0">
                        <a:solidFill>
                          <a:srgbClr val="002060"/>
                        </a:solidFill>
                      </a:endParaRPr>
                    </a:p>
                  </a:txBody>
                  <a:tcPr/>
                </a:tc>
                <a:tc>
                  <a:txBody>
                    <a:bodyPr/>
                    <a:lstStyle/>
                    <a:p>
                      <a:r>
                        <a:rPr lang="fr-FR" sz="1600" dirty="0" smtClean="0">
                          <a:solidFill>
                            <a:srgbClr val="002060"/>
                          </a:solidFill>
                        </a:rPr>
                        <a:t>SALAIRE Ryad</a:t>
                      </a:r>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tc>
                  <a:txBody>
                    <a:bodyPr/>
                    <a:lstStyle/>
                    <a:p>
                      <a:endParaRPr lang="fr-FR" sz="1600" dirty="0">
                        <a:solidFill>
                          <a:srgbClr val="002060"/>
                        </a:solidFill>
                      </a:endParaRPr>
                    </a:p>
                  </a:txBody>
                  <a:tcPr/>
                </a:tc>
                <a:tc>
                  <a:txBody>
                    <a:bodyPr/>
                    <a:lstStyle/>
                    <a:p>
                      <a:r>
                        <a:rPr lang="fr-FR" sz="1600" dirty="0" smtClean="0">
                          <a:solidFill>
                            <a:srgbClr val="002060"/>
                          </a:solidFill>
                        </a:rPr>
                        <a:t>EAU</a:t>
                      </a:r>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extLst>
                  <a:ext uri="{0D108BD9-81ED-4DB2-BD59-A6C34878D82A}">
                    <a16:rowId xmlns:a16="http://schemas.microsoft.com/office/drawing/2014/main" val="602784946"/>
                  </a:ext>
                </a:extLst>
              </a:tr>
              <a:tr h="393290">
                <a:tc>
                  <a:txBody>
                    <a:bodyPr/>
                    <a:lstStyle/>
                    <a:p>
                      <a:endParaRPr lang="fr-FR" dirty="0">
                        <a:solidFill>
                          <a:srgbClr val="002060"/>
                        </a:solidFill>
                      </a:endParaRPr>
                    </a:p>
                  </a:txBody>
                  <a:tcPr/>
                </a:tc>
                <a:tc>
                  <a:txBody>
                    <a:bodyPr/>
                    <a:lstStyle/>
                    <a:p>
                      <a:r>
                        <a:rPr lang="fr-FR" sz="1600" dirty="0" smtClean="0">
                          <a:solidFill>
                            <a:srgbClr val="002060"/>
                          </a:solidFill>
                        </a:rPr>
                        <a:t>SALAIRE Camille </a:t>
                      </a:r>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tc>
                  <a:txBody>
                    <a:bodyPr/>
                    <a:lstStyle/>
                    <a:p>
                      <a:endParaRPr lang="fr-FR" sz="1600" dirty="0">
                        <a:solidFill>
                          <a:srgbClr val="002060"/>
                        </a:solidFill>
                      </a:endParaRPr>
                    </a:p>
                  </a:txBody>
                  <a:tcPr/>
                </a:tc>
                <a:tc>
                  <a:txBody>
                    <a:bodyPr/>
                    <a:lstStyle/>
                    <a:p>
                      <a:r>
                        <a:rPr lang="fr-FR" sz="1600" dirty="0" smtClean="0">
                          <a:solidFill>
                            <a:srgbClr val="002060"/>
                          </a:solidFill>
                        </a:rPr>
                        <a:t>EDF</a:t>
                      </a:r>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extLst>
                  <a:ext uri="{0D108BD9-81ED-4DB2-BD59-A6C34878D82A}">
                    <a16:rowId xmlns:a16="http://schemas.microsoft.com/office/drawing/2014/main" val="242489947"/>
                  </a:ext>
                </a:extLst>
              </a:tr>
              <a:tr h="432620">
                <a:tc>
                  <a:txBody>
                    <a:bodyPr/>
                    <a:lstStyle/>
                    <a:p>
                      <a:endParaRPr lang="fr-FR" dirty="0">
                        <a:solidFill>
                          <a:srgbClr val="002060"/>
                        </a:solidFill>
                      </a:endParaRPr>
                    </a:p>
                  </a:txBody>
                  <a:tcPr/>
                </a:tc>
                <a:tc>
                  <a:txBody>
                    <a:bodyPr/>
                    <a:lstStyle/>
                    <a:p>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tc>
                  <a:txBody>
                    <a:bodyPr/>
                    <a:lstStyle/>
                    <a:p>
                      <a:endParaRPr lang="fr-FR" sz="1600" dirty="0">
                        <a:solidFill>
                          <a:srgbClr val="002060"/>
                        </a:solidFill>
                      </a:endParaRPr>
                    </a:p>
                  </a:txBody>
                  <a:tcPr/>
                </a:tc>
                <a:tc>
                  <a:txBody>
                    <a:bodyPr/>
                    <a:lstStyle/>
                    <a:p>
                      <a:r>
                        <a:rPr lang="fr-FR" sz="1600" dirty="0" smtClean="0">
                          <a:solidFill>
                            <a:srgbClr val="002060"/>
                          </a:solidFill>
                        </a:rPr>
                        <a:t>GAZ</a:t>
                      </a:r>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extLst>
                  <a:ext uri="{0D108BD9-81ED-4DB2-BD59-A6C34878D82A}">
                    <a16:rowId xmlns:a16="http://schemas.microsoft.com/office/drawing/2014/main" val="4176843303"/>
                  </a:ext>
                </a:extLst>
              </a:tr>
              <a:tr h="442451">
                <a:tc>
                  <a:txBody>
                    <a:bodyPr/>
                    <a:lstStyle/>
                    <a:p>
                      <a:endParaRPr lang="fr-FR">
                        <a:solidFill>
                          <a:srgbClr val="002060"/>
                        </a:solidFill>
                      </a:endParaRPr>
                    </a:p>
                  </a:txBody>
                  <a:tcPr/>
                </a:tc>
                <a:tc>
                  <a:txBody>
                    <a:bodyPr/>
                    <a:lstStyle/>
                    <a:p>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tc>
                  <a:txBody>
                    <a:bodyPr/>
                    <a:lstStyle/>
                    <a:p>
                      <a:endParaRPr lang="fr-FR" sz="1600" dirty="0">
                        <a:solidFill>
                          <a:srgbClr val="002060"/>
                        </a:solidFill>
                      </a:endParaRPr>
                    </a:p>
                  </a:txBody>
                  <a:tcPr/>
                </a:tc>
                <a:tc>
                  <a:txBody>
                    <a:bodyPr/>
                    <a:lstStyle/>
                    <a:p>
                      <a:r>
                        <a:rPr lang="fr-FR" sz="1600" dirty="0" smtClean="0">
                          <a:solidFill>
                            <a:srgbClr val="002060"/>
                          </a:solidFill>
                        </a:rPr>
                        <a:t>ASSURANCES</a:t>
                      </a:r>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extLst>
                  <a:ext uri="{0D108BD9-81ED-4DB2-BD59-A6C34878D82A}">
                    <a16:rowId xmlns:a16="http://schemas.microsoft.com/office/drawing/2014/main" val="202451311"/>
                  </a:ext>
                </a:extLst>
              </a:tr>
              <a:tr h="442451">
                <a:tc>
                  <a:txBody>
                    <a:bodyPr/>
                    <a:lstStyle/>
                    <a:p>
                      <a:endParaRPr lang="fr-FR" dirty="0">
                        <a:solidFill>
                          <a:srgbClr val="002060"/>
                        </a:solidFill>
                      </a:endParaRPr>
                    </a:p>
                  </a:txBody>
                  <a:tcPr/>
                </a:tc>
                <a:tc>
                  <a:txBody>
                    <a:bodyPr/>
                    <a:lstStyle/>
                    <a:p>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tc>
                  <a:txBody>
                    <a:bodyPr/>
                    <a:lstStyle/>
                    <a:p>
                      <a:endParaRPr lang="fr-FR" sz="1600" dirty="0">
                        <a:solidFill>
                          <a:srgbClr val="002060"/>
                        </a:solidFill>
                      </a:endParaRPr>
                    </a:p>
                  </a:txBody>
                  <a:tcPr/>
                </a:tc>
                <a:tc>
                  <a:txBody>
                    <a:bodyPr/>
                    <a:lstStyle/>
                    <a:p>
                      <a:r>
                        <a:rPr lang="fr-FR" sz="1600" dirty="0" smtClean="0">
                          <a:solidFill>
                            <a:srgbClr val="002060"/>
                          </a:solidFill>
                        </a:rPr>
                        <a:t>TELEPHONE</a:t>
                      </a:r>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extLst>
                  <a:ext uri="{0D108BD9-81ED-4DB2-BD59-A6C34878D82A}">
                    <a16:rowId xmlns:a16="http://schemas.microsoft.com/office/drawing/2014/main" val="3938765201"/>
                  </a:ext>
                </a:extLst>
              </a:tr>
              <a:tr h="383458">
                <a:tc>
                  <a:txBody>
                    <a:bodyPr/>
                    <a:lstStyle/>
                    <a:p>
                      <a:endParaRPr lang="fr-FR" dirty="0">
                        <a:solidFill>
                          <a:srgbClr val="002060"/>
                        </a:solidFill>
                      </a:endParaRPr>
                    </a:p>
                  </a:txBody>
                  <a:tcPr/>
                </a:tc>
                <a:tc>
                  <a:txBody>
                    <a:bodyPr/>
                    <a:lstStyle/>
                    <a:p>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tc>
                  <a:txBody>
                    <a:bodyPr/>
                    <a:lstStyle/>
                    <a:p>
                      <a:endParaRPr lang="fr-FR" sz="1600" dirty="0">
                        <a:solidFill>
                          <a:srgbClr val="002060"/>
                        </a:solidFill>
                      </a:endParaRPr>
                    </a:p>
                  </a:txBody>
                  <a:tcPr/>
                </a:tc>
                <a:tc>
                  <a:txBody>
                    <a:bodyPr/>
                    <a:lstStyle/>
                    <a:p>
                      <a:r>
                        <a:rPr lang="fr-FR" sz="1600" dirty="0" smtClean="0">
                          <a:solidFill>
                            <a:srgbClr val="002060"/>
                          </a:solidFill>
                        </a:rPr>
                        <a:t>INTERNET</a:t>
                      </a:r>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extLst>
                  <a:ext uri="{0D108BD9-81ED-4DB2-BD59-A6C34878D82A}">
                    <a16:rowId xmlns:a16="http://schemas.microsoft.com/office/drawing/2014/main" val="3831583661"/>
                  </a:ext>
                </a:extLst>
              </a:tr>
              <a:tr h="363794">
                <a:tc>
                  <a:txBody>
                    <a:bodyPr/>
                    <a:lstStyle/>
                    <a:p>
                      <a:endParaRPr lang="fr-FR" dirty="0">
                        <a:solidFill>
                          <a:srgbClr val="002060"/>
                        </a:solidFill>
                      </a:endParaRPr>
                    </a:p>
                  </a:txBody>
                  <a:tcPr/>
                </a:tc>
                <a:tc>
                  <a:txBody>
                    <a:bodyPr/>
                    <a:lstStyle/>
                    <a:p>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tc>
                  <a:txBody>
                    <a:bodyPr/>
                    <a:lstStyle/>
                    <a:p>
                      <a:endParaRPr lang="fr-FR" sz="1600" dirty="0">
                        <a:solidFill>
                          <a:srgbClr val="002060"/>
                        </a:solidFill>
                      </a:endParaRPr>
                    </a:p>
                  </a:txBody>
                  <a:tcPr/>
                </a:tc>
                <a:tc>
                  <a:txBody>
                    <a:bodyPr/>
                    <a:lstStyle/>
                    <a:p>
                      <a:r>
                        <a:rPr lang="fr-FR" sz="1600" dirty="0" smtClean="0">
                          <a:solidFill>
                            <a:srgbClr val="002060"/>
                          </a:solidFill>
                        </a:rPr>
                        <a:t>CARBURANT</a:t>
                      </a:r>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extLst>
                  <a:ext uri="{0D108BD9-81ED-4DB2-BD59-A6C34878D82A}">
                    <a16:rowId xmlns:a16="http://schemas.microsoft.com/office/drawing/2014/main" val="3624433395"/>
                  </a:ext>
                </a:extLst>
              </a:tr>
              <a:tr h="469982">
                <a:tc>
                  <a:txBody>
                    <a:bodyPr/>
                    <a:lstStyle/>
                    <a:p>
                      <a:endParaRPr lang="fr-FR" dirty="0">
                        <a:solidFill>
                          <a:srgbClr val="002060"/>
                        </a:solidFill>
                      </a:endParaRPr>
                    </a:p>
                  </a:txBody>
                  <a:tcPr/>
                </a:tc>
                <a:tc>
                  <a:txBody>
                    <a:bodyPr/>
                    <a:lstStyle/>
                    <a:p>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tc>
                  <a:txBody>
                    <a:bodyPr/>
                    <a:lstStyle/>
                    <a:p>
                      <a:endParaRPr lang="fr-FR" sz="1600" dirty="0">
                        <a:solidFill>
                          <a:srgbClr val="002060"/>
                        </a:solidFill>
                      </a:endParaRPr>
                    </a:p>
                  </a:txBody>
                  <a:tcPr/>
                </a:tc>
                <a:tc>
                  <a:txBody>
                    <a:bodyPr/>
                    <a:lstStyle/>
                    <a:p>
                      <a:r>
                        <a:rPr lang="fr-FR" sz="1600" dirty="0" smtClean="0">
                          <a:solidFill>
                            <a:srgbClr val="002060"/>
                          </a:solidFill>
                        </a:rPr>
                        <a:t>COURSES</a:t>
                      </a:r>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extLst>
                  <a:ext uri="{0D108BD9-81ED-4DB2-BD59-A6C34878D82A}">
                    <a16:rowId xmlns:a16="http://schemas.microsoft.com/office/drawing/2014/main" val="3877037198"/>
                  </a:ext>
                </a:extLst>
              </a:tr>
              <a:tr h="469982">
                <a:tc>
                  <a:txBody>
                    <a:bodyPr/>
                    <a:lstStyle/>
                    <a:p>
                      <a:endParaRPr lang="fr-FR" dirty="0">
                        <a:solidFill>
                          <a:srgbClr val="002060"/>
                        </a:solidFill>
                      </a:endParaRPr>
                    </a:p>
                  </a:txBody>
                  <a:tcPr/>
                </a:tc>
                <a:tc>
                  <a:txBody>
                    <a:bodyPr/>
                    <a:lstStyle/>
                    <a:p>
                      <a:endParaRPr lang="fr-FR" sz="1600" dirty="0">
                        <a:solidFill>
                          <a:srgbClr val="002060"/>
                        </a:solidFill>
                      </a:endParaRPr>
                    </a:p>
                  </a:txBody>
                  <a:tcPr anchor="ctr"/>
                </a:tc>
                <a:tc>
                  <a:txBody>
                    <a:bodyPr/>
                    <a:lstStyle/>
                    <a:p>
                      <a:pPr algn="ctr"/>
                      <a:endParaRPr lang="fr-FR" sz="1600" dirty="0">
                        <a:solidFill>
                          <a:srgbClr val="002060"/>
                        </a:solidFill>
                      </a:endParaRPr>
                    </a:p>
                  </a:txBody>
                  <a:tcPr anchor="ctr"/>
                </a:tc>
                <a:tc>
                  <a:txBody>
                    <a:bodyPr/>
                    <a:lstStyle/>
                    <a:p>
                      <a:endParaRPr lang="fr-FR" sz="1600" dirty="0">
                        <a:solidFill>
                          <a:srgbClr val="002060"/>
                        </a:solidFill>
                      </a:endParaRPr>
                    </a:p>
                  </a:txBody>
                  <a:tcPr/>
                </a:tc>
                <a:tc>
                  <a:txBody>
                    <a:bodyPr/>
                    <a:lstStyle/>
                    <a:p>
                      <a:r>
                        <a:rPr lang="fr-FR" sz="1600" dirty="0" smtClean="0">
                          <a:solidFill>
                            <a:srgbClr val="002060"/>
                          </a:solidFill>
                        </a:rPr>
                        <a:t>RESTAURANT</a:t>
                      </a:r>
                      <a:endParaRPr lang="fr-FR" sz="1600" dirty="0">
                        <a:solidFill>
                          <a:srgbClr val="002060"/>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smtClean="0">
                        <a:solidFill>
                          <a:srgbClr val="002060"/>
                        </a:solidFill>
                      </a:endParaRPr>
                    </a:p>
                  </a:txBody>
                  <a:tcPr anchor="ctr"/>
                </a:tc>
                <a:extLst>
                  <a:ext uri="{0D108BD9-81ED-4DB2-BD59-A6C34878D82A}">
                    <a16:rowId xmlns:a16="http://schemas.microsoft.com/office/drawing/2014/main" val="457585003"/>
                  </a:ext>
                </a:extLst>
              </a:tr>
              <a:tr h="725198">
                <a:tc>
                  <a:txBody>
                    <a:bodyPr/>
                    <a:lstStyle/>
                    <a:p>
                      <a:r>
                        <a:rPr lang="fr-FR" dirty="0" smtClean="0">
                          <a:solidFill>
                            <a:srgbClr val="002060"/>
                          </a:solidFill>
                        </a:rPr>
                        <a:t>TOTAL</a:t>
                      </a:r>
                      <a:endParaRPr lang="fr-FR" dirty="0">
                        <a:solidFill>
                          <a:srgbClr val="002060"/>
                        </a:solidFill>
                      </a:endParaRPr>
                    </a:p>
                  </a:txBody>
                  <a:tcPr/>
                </a:tc>
                <a:tc>
                  <a:txBody>
                    <a:bodyPr/>
                    <a:lstStyle/>
                    <a:p>
                      <a:endParaRPr lang="fr-FR" dirty="0">
                        <a:solidFill>
                          <a:srgbClr val="002060"/>
                        </a:solidFill>
                      </a:endParaRPr>
                    </a:p>
                  </a:txBody>
                  <a:tcPr anchor="ctr"/>
                </a:tc>
                <a:tc>
                  <a:txBody>
                    <a:bodyPr/>
                    <a:lstStyle/>
                    <a:p>
                      <a:pPr algn="ctr"/>
                      <a:endParaRPr lang="fr-FR" dirty="0">
                        <a:solidFill>
                          <a:srgbClr val="002060"/>
                        </a:solidFill>
                      </a:endParaRPr>
                    </a:p>
                  </a:txBody>
                  <a:tcPr anchor="ctr"/>
                </a:tc>
                <a:tc>
                  <a:txBody>
                    <a:bodyPr/>
                    <a:lstStyle/>
                    <a:p>
                      <a:endParaRPr lang="fr-FR" dirty="0">
                        <a:solidFill>
                          <a:srgbClr val="002060"/>
                        </a:solidFill>
                      </a:endParaRPr>
                    </a:p>
                  </a:txBody>
                  <a:tcPr/>
                </a:tc>
                <a:tc>
                  <a:txBody>
                    <a:bodyPr/>
                    <a:lstStyle/>
                    <a:p>
                      <a:endParaRPr lang="fr-FR" dirty="0">
                        <a:solidFill>
                          <a:srgbClr val="002060"/>
                        </a:solidFill>
                      </a:endParaRPr>
                    </a:p>
                  </a:txBody>
                  <a:tcPr anchor="ctr"/>
                </a:tc>
                <a:tc>
                  <a:txBody>
                    <a:bodyPr/>
                    <a:lstStyle/>
                    <a:p>
                      <a:pPr algn="ctr"/>
                      <a:endParaRPr lang="fr-FR" dirty="0">
                        <a:solidFill>
                          <a:srgbClr val="002060"/>
                        </a:solidFill>
                      </a:endParaRPr>
                    </a:p>
                  </a:txBody>
                  <a:tcPr anchor="ctr"/>
                </a:tc>
                <a:extLst>
                  <a:ext uri="{0D108BD9-81ED-4DB2-BD59-A6C34878D82A}">
                    <a16:rowId xmlns:a16="http://schemas.microsoft.com/office/drawing/2014/main" val="1953867190"/>
                  </a:ext>
                </a:extLst>
              </a:tr>
            </a:tbl>
          </a:graphicData>
        </a:graphic>
      </p:graphicFrame>
      <p:pic>
        <p:nvPicPr>
          <p:cNvPr id="3" name="Imag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66705" y="2240079"/>
            <a:ext cx="3131223" cy="3184115"/>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3775" y="542514"/>
            <a:ext cx="740496" cy="970784"/>
          </a:xfrm>
          <a:prstGeom prst="rect">
            <a:avLst/>
          </a:prstGeom>
        </p:spPr>
      </p:pic>
    </p:spTree>
    <p:extLst>
      <p:ext uri="{BB962C8B-B14F-4D97-AF65-F5344CB8AC3E}">
        <p14:creationId xmlns:p14="http://schemas.microsoft.com/office/powerpoint/2010/main" val="40851689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00640" y="-201830"/>
            <a:ext cx="10774848" cy="856066"/>
          </a:xfrm>
        </p:spPr>
        <p:txBody>
          <a:bodyPr>
            <a:normAutofit/>
          </a:bodyPr>
          <a:lstStyle/>
          <a:p>
            <a:r>
              <a:rPr lang="fr-FR" sz="3200" b="1" dirty="0" smtClean="0">
                <a:solidFill>
                  <a:srgbClr val="002060"/>
                </a:solidFill>
              </a:rPr>
              <a:t>BUDGET DE LA FAMILLE </a:t>
            </a:r>
            <a:r>
              <a:rPr lang="fr-FR" sz="3200" b="1" dirty="0" smtClean="0"/>
              <a:t>« JEGERE » - CORRECTION</a:t>
            </a:r>
            <a:endParaRPr lang="fr-FR" sz="3200" b="1" dirty="0"/>
          </a:p>
        </p:txBody>
      </p:sp>
      <p:sp>
        <p:nvSpPr>
          <p:cNvPr id="6" name="Rectangle à coins arrondis 5"/>
          <p:cNvSpPr/>
          <p:nvPr/>
        </p:nvSpPr>
        <p:spPr>
          <a:xfrm>
            <a:off x="10048405" y="5679443"/>
            <a:ext cx="1913861" cy="754028"/>
          </a:xfrm>
          <a:prstGeom prst="roundRect">
            <a:avLst/>
          </a:prstGeom>
          <a:solidFill>
            <a:srgbClr val="00B05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t>+ 220 €</a:t>
            </a:r>
            <a:endParaRPr lang="fr-FR" dirty="0"/>
          </a:p>
        </p:txBody>
      </p:sp>
      <p:pic>
        <p:nvPicPr>
          <p:cNvPr id="3" name="Image 2"/>
          <p:cNvPicPr>
            <a:picLocks noChangeAspect="1"/>
          </p:cNvPicPr>
          <p:nvPr/>
        </p:nvPicPr>
        <p:blipFill>
          <a:blip r:embed="rId3"/>
          <a:stretch>
            <a:fillRect/>
          </a:stretch>
        </p:blipFill>
        <p:spPr>
          <a:xfrm>
            <a:off x="1180348" y="654235"/>
            <a:ext cx="8541168" cy="5987623"/>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3775" y="542514"/>
            <a:ext cx="740496" cy="970784"/>
          </a:xfrm>
          <a:prstGeom prst="rect">
            <a:avLst/>
          </a:prstGeom>
        </p:spPr>
      </p:pic>
    </p:spTree>
    <p:extLst>
      <p:ext uri="{BB962C8B-B14F-4D97-AF65-F5344CB8AC3E}">
        <p14:creationId xmlns:p14="http://schemas.microsoft.com/office/powerpoint/2010/main" val="20502186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2800" b="1" dirty="0" smtClean="0">
                <a:solidFill>
                  <a:schemeClr val="accent5">
                    <a:lumMod val="75000"/>
                  </a:schemeClr>
                </a:solidFill>
                <a:latin typeface="+mn-lt"/>
              </a:rPr>
              <a:t>BUDGET : LES APPLICATIONS MOBILES</a:t>
            </a:r>
            <a:endParaRPr lang="fr-FR" sz="2800" b="1" dirty="0">
              <a:solidFill>
                <a:schemeClr val="accent5">
                  <a:lumMod val="75000"/>
                </a:schemeClr>
              </a:solidFill>
              <a:latin typeface="+mn-lt"/>
            </a:endParaRPr>
          </a:p>
        </p:txBody>
      </p:sp>
      <p:pic>
        <p:nvPicPr>
          <p:cNvPr id="6" name="Picture 2" descr="X:\COM-BUD\03-ACTIONS\06-Pilote Budget\04-Communication\Images - Screens Appli\2019\Mockup-TableauDeBord.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436696" y="2876396"/>
            <a:ext cx="4084955" cy="3981604"/>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p:cNvPicPr>
            <a:picLocks noChangeAspect="1"/>
          </p:cNvPicPr>
          <p:nvPr/>
        </p:nvPicPr>
        <p:blipFill rotWithShape="1">
          <a:blip r:embed="rId4" cstate="email">
            <a:extLst>
              <a:ext uri="{28A0092B-C50C-407E-A947-70E740481C1C}">
                <a14:useLocalDpi xmlns:a14="http://schemas.microsoft.com/office/drawing/2010/main"/>
              </a:ext>
            </a:extLst>
          </a:blip>
          <a:srcRect r="-518" b="19291"/>
          <a:stretch/>
        </p:blipFill>
        <p:spPr>
          <a:xfrm>
            <a:off x="7531036" y="3273507"/>
            <a:ext cx="2968389" cy="3584493"/>
          </a:xfrm>
          <a:prstGeom prst="rect">
            <a:avLst/>
          </a:prstGeom>
        </p:spPr>
      </p:pic>
      <p:pic>
        <p:nvPicPr>
          <p:cNvPr id="8" name="Imag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237407" y="1608607"/>
            <a:ext cx="584339" cy="591705"/>
          </a:xfrm>
          <a:prstGeom prst="rect">
            <a:avLst/>
          </a:prstGeom>
        </p:spPr>
      </p:pic>
      <p:sp>
        <p:nvSpPr>
          <p:cNvPr id="11" name="ZoneTexte 10"/>
          <p:cNvSpPr txBox="1"/>
          <p:nvPr/>
        </p:nvSpPr>
        <p:spPr>
          <a:xfrm>
            <a:off x="7581573" y="1481370"/>
            <a:ext cx="2685143" cy="523220"/>
          </a:xfrm>
          <a:prstGeom prst="rect">
            <a:avLst/>
          </a:prstGeom>
          <a:noFill/>
        </p:spPr>
        <p:txBody>
          <a:bodyPr wrap="square" rtlCol="0">
            <a:spAutoFit/>
          </a:bodyPr>
          <a:lstStyle/>
          <a:p>
            <a:r>
              <a:rPr lang="fr-FR" sz="2800" b="1" dirty="0" smtClean="0">
                <a:solidFill>
                  <a:srgbClr val="213B76"/>
                </a:solidFill>
                <a:latin typeface="Franklin Gothic Demi Cond" panose="020B0706030402020204" pitchFamily="34" charset="0"/>
                <a:ea typeface="+mj-ea"/>
                <a:cs typeface="Lucida Sans Unicode" pitchFamily="34" charset="0"/>
              </a:rPr>
              <a:t>Pilote Dépenses</a:t>
            </a:r>
            <a:endParaRPr lang="fr-FR" sz="2800" b="1" dirty="0">
              <a:solidFill>
                <a:srgbClr val="213B76"/>
              </a:solidFill>
              <a:latin typeface="Franklin Gothic Demi Cond" panose="020B0706030402020204" pitchFamily="34" charset="0"/>
              <a:ea typeface="+mj-ea"/>
              <a:cs typeface="Lucida Sans Unicode" pitchFamily="34" charset="0"/>
            </a:endParaRPr>
          </a:p>
        </p:txBody>
      </p:sp>
      <p:sp>
        <p:nvSpPr>
          <p:cNvPr id="12" name="ZoneTexte 11"/>
          <p:cNvSpPr txBox="1"/>
          <p:nvPr/>
        </p:nvSpPr>
        <p:spPr>
          <a:xfrm>
            <a:off x="2136603" y="1477049"/>
            <a:ext cx="2685143" cy="523220"/>
          </a:xfrm>
          <a:prstGeom prst="rect">
            <a:avLst/>
          </a:prstGeom>
          <a:noFill/>
        </p:spPr>
        <p:txBody>
          <a:bodyPr wrap="square" rtlCol="0">
            <a:spAutoFit/>
          </a:bodyPr>
          <a:lstStyle/>
          <a:p>
            <a:r>
              <a:rPr lang="fr-FR" sz="2800" b="1" dirty="0" smtClean="0">
                <a:solidFill>
                  <a:srgbClr val="213B76"/>
                </a:solidFill>
                <a:latin typeface="Franklin Gothic Demi Cond" panose="020B0706030402020204" pitchFamily="34" charset="0"/>
                <a:ea typeface="+mj-ea"/>
                <a:cs typeface="Lucida Sans Unicode" pitchFamily="34" charset="0"/>
              </a:rPr>
              <a:t>Pilote Budget</a:t>
            </a:r>
            <a:endParaRPr lang="fr-FR" sz="2800" b="1" dirty="0">
              <a:solidFill>
                <a:srgbClr val="213B76"/>
              </a:solidFill>
              <a:latin typeface="Franklin Gothic Demi Cond" panose="020B0706030402020204" pitchFamily="34" charset="0"/>
              <a:ea typeface="+mj-ea"/>
              <a:cs typeface="Lucida Sans Unicode" pitchFamily="34" charset="0"/>
            </a:endParaRPr>
          </a:p>
        </p:txBody>
      </p:sp>
      <p:sp>
        <p:nvSpPr>
          <p:cNvPr id="13" name="ZoneTexte 12"/>
          <p:cNvSpPr txBox="1"/>
          <p:nvPr/>
        </p:nvSpPr>
        <p:spPr>
          <a:xfrm>
            <a:off x="2118267" y="2116447"/>
            <a:ext cx="3786180" cy="461665"/>
          </a:xfrm>
          <a:prstGeom prst="rect">
            <a:avLst/>
          </a:prstGeom>
          <a:noFill/>
        </p:spPr>
        <p:txBody>
          <a:bodyPr wrap="square" rtlCol="0">
            <a:spAutoFit/>
          </a:bodyPr>
          <a:lstStyle/>
          <a:p>
            <a:r>
              <a:rPr lang="fr-FR" sz="2400" b="1" dirty="0">
                <a:solidFill>
                  <a:srgbClr val="002060"/>
                </a:solidFill>
              </a:rPr>
              <a:t>Maîtriser son budget</a:t>
            </a:r>
          </a:p>
        </p:txBody>
      </p:sp>
      <p:pic>
        <p:nvPicPr>
          <p:cNvPr id="14" name="Image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362728" y="1625851"/>
            <a:ext cx="558251" cy="544410"/>
          </a:xfrm>
          <a:prstGeom prst="rect">
            <a:avLst/>
          </a:prstGeom>
        </p:spPr>
      </p:pic>
      <p:sp>
        <p:nvSpPr>
          <p:cNvPr id="15" name="ZoneTexte 14"/>
          <p:cNvSpPr txBox="1"/>
          <p:nvPr/>
        </p:nvSpPr>
        <p:spPr>
          <a:xfrm>
            <a:off x="2118267" y="2708521"/>
            <a:ext cx="3786180" cy="461665"/>
          </a:xfrm>
          <a:prstGeom prst="rect">
            <a:avLst/>
          </a:prstGeom>
          <a:noFill/>
        </p:spPr>
        <p:txBody>
          <a:bodyPr wrap="square" rtlCol="0">
            <a:spAutoFit/>
          </a:bodyPr>
          <a:lstStyle/>
          <a:p>
            <a:r>
              <a:rPr lang="fr-FR" sz="2400" b="1" dirty="0" smtClean="0">
                <a:solidFill>
                  <a:srgbClr val="002060"/>
                </a:solidFill>
              </a:rPr>
              <a:t>Calculer son reste à vivre</a:t>
            </a:r>
            <a:endParaRPr lang="fr-FR" sz="2400" b="1" dirty="0">
              <a:solidFill>
                <a:srgbClr val="002060"/>
              </a:solidFill>
            </a:endParaRPr>
          </a:p>
        </p:txBody>
      </p:sp>
      <p:sp>
        <p:nvSpPr>
          <p:cNvPr id="16" name="ZoneTexte 15"/>
          <p:cNvSpPr txBox="1"/>
          <p:nvPr/>
        </p:nvSpPr>
        <p:spPr>
          <a:xfrm>
            <a:off x="7531036" y="2116447"/>
            <a:ext cx="3786180" cy="461665"/>
          </a:xfrm>
          <a:prstGeom prst="rect">
            <a:avLst/>
          </a:prstGeom>
          <a:noFill/>
        </p:spPr>
        <p:txBody>
          <a:bodyPr wrap="square" rtlCol="0">
            <a:spAutoFit/>
          </a:bodyPr>
          <a:lstStyle/>
          <a:p>
            <a:r>
              <a:rPr lang="fr-FR" sz="2400" b="1" dirty="0" smtClean="0">
                <a:solidFill>
                  <a:srgbClr val="002060"/>
                </a:solidFill>
              </a:rPr>
              <a:t>Suivre son budget</a:t>
            </a:r>
            <a:endParaRPr lang="fr-FR" sz="2400" b="1" dirty="0">
              <a:solidFill>
                <a:srgbClr val="002060"/>
              </a:solidFill>
            </a:endParaRPr>
          </a:p>
        </p:txBody>
      </p:sp>
      <p:sp>
        <p:nvSpPr>
          <p:cNvPr id="17" name="ZoneTexte 16"/>
          <p:cNvSpPr txBox="1"/>
          <p:nvPr/>
        </p:nvSpPr>
        <p:spPr>
          <a:xfrm>
            <a:off x="7908304" y="2729110"/>
            <a:ext cx="3786180" cy="461665"/>
          </a:xfrm>
          <a:prstGeom prst="rect">
            <a:avLst/>
          </a:prstGeom>
          <a:noFill/>
        </p:spPr>
        <p:txBody>
          <a:bodyPr wrap="square" rtlCol="0">
            <a:spAutoFit/>
          </a:bodyPr>
          <a:lstStyle/>
          <a:p>
            <a:r>
              <a:rPr lang="fr-FR" sz="2400" b="1" dirty="0" smtClean="0">
                <a:solidFill>
                  <a:srgbClr val="002060"/>
                </a:solidFill>
              </a:rPr>
              <a:t>Saisie vocale</a:t>
            </a:r>
            <a:endParaRPr lang="fr-FR" sz="2400" b="1" dirty="0">
              <a:solidFill>
                <a:srgbClr val="002060"/>
              </a:solidFill>
            </a:endParaRPr>
          </a:p>
        </p:txBody>
      </p:sp>
      <p:pic>
        <p:nvPicPr>
          <p:cNvPr id="18" name="Image 17" descr="https://www.protegez-vous.ca/var/protegez_vous/storage/images/medias/illustrations-et-images/googleplay/1717166-1-fre-CA/GooglePlay.jpg">
            <a:hlinkClick r:id="rId7"/>
          </p:cNvPr>
          <p:cNvPicPr/>
          <p:nvPr/>
        </p:nvPicPr>
        <p:blipFill>
          <a:blip r:embed="rId8" cstate="email">
            <a:extLst>
              <a:ext uri="{28A0092B-C50C-407E-A947-70E740481C1C}">
                <a14:useLocalDpi xmlns:a14="http://schemas.microsoft.com/office/drawing/2010/main"/>
              </a:ext>
            </a:extLst>
          </a:blip>
          <a:srcRect/>
          <a:stretch>
            <a:fillRect/>
          </a:stretch>
        </p:blipFill>
        <p:spPr bwMode="auto">
          <a:xfrm>
            <a:off x="5491580" y="4791433"/>
            <a:ext cx="1625600" cy="548640"/>
          </a:xfrm>
          <a:prstGeom prst="rect">
            <a:avLst/>
          </a:prstGeom>
          <a:noFill/>
          <a:ln w="9525">
            <a:noFill/>
            <a:miter lim="800000"/>
            <a:headEnd/>
            <a:tailEnd/>
          </a:ln>
        </p:spPr>
      </p:pic>
      <p:pic>
        <p:nvPicPr>
          <p:cNvPr id="19" name="Image 18" descr="https://www.protegez-vous.ca/var/protegez_vous/storage/images/medias/illustrations-et-images/appstore/1717149-1-fre-CA/AppStore.png">
            <a:hlinkClick r:id="rId9"/>
          </p:cNvPr>
          <p:cNvPicPr/>
          <p:nvPr/>
        </p:nvPicPr>
        <p:blipFill>
          <a:blip r:embed="rId10" cstate="email">
            <a:extLst>
              <a:ext uri="{28A0092B-C50C-407E-A947-70E740481C1C}">
                <a14:useLocalDpi xmlns:a14="http://schemas.microsoft.com/office/drawing/2010/main"/>
              </a:ext>
            </a:extLst>
          </a:blip>
          <a:srcRect/>
          <a:stretch>
            <a:fillRect/>
          </a:stretch>
        </p:blipFill>
        <p:spPr bwMode="auto">
          <a:xfrm>
            <a:off x="5464974" y="5701315"/>
            <a:ext cx="1557020" cy="538480"/>
          </a:xfrm>
          <a:prstGeom prst="rect">
            <a:avLst/>
          </a:prstGeom>
          <a:noFill/>
          <a:ln w="9525">
            <a:noFill/>
            <a:miter lim="800000"/>
            <a:headEnd/>
            <a:tailEnd/>
          </a:ln>
        </p:spPr>
      </p:pic>
      <p:pic>
        <p:nvPicPr>
          <p:cNvPr id="21" name="Image 2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763775" y="542514"/>
            <a:ext cx="740496" cy="970784"/>
          </a:xfrm>
          <a:prstGeom prst="rect">
            <a:avLst/>
          </a:prstGeom>
        </p:spPr>
      </p:pic>
    </p:spTree>
    <p:extLst>
      <p:ext uri="{BB962C8B-B14F-4D97-AF65-F5344CB8AC3E}">
        <p14:creationId xmlns:p14="http://schemas.microsoft.com/office/powerpoint/2010/main" val="21528520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1290446879"/>
              </p:ext>
            </p:extLst>
          </p:nvPr>
        </p:nvGraphicFramePr>
        <p:xfrm>
          <a:off x="2032000" y="1808005"/>
          <a:ext cx="2709333" cy="620564"/>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164148043"/>
                    </a:ext>
                  </a:extLst>
                </a:gridCol>
              </a:tblGrid>
              <a:tr h="620564">
                <a:tc>
                  <a:txBody>
                    <a:bodyPr/>
                    <a:lstStyle/>
                    <a:p>
                      <a:pPr algn="ctr"/>
                      <a:r>
                        <a:rPr lang="fr-FR" sz="1600" dirty="0" smtClean="0"/>
                        <a:t>ANDROID :</a:t>
                      </a:r>
                    </a:p>
                    <a:p>
                      <a:pPr algn="ctr"/>
                      <a:r>
                        <a:rPr lang="fr-FR" sz="1600" dirty="0" smtClean="0"/>
                        <a:t>CLIQUER SUR LE PLAYSTORE</a:t>
                      </a:r>
                      <a:endParaRPr lang="fr-FR" sz="1600" dirty="0"/>
                    </a:p>
                  </a:txBody>
                  <a:tcPr>
                    <a:solidFill>
                      <a:srgbClr val="0070C0"/>
                    </a:solidFill>
                  </a:tcPr>
                </a:tc>
                <a:extLst>
                  <a:ext uri="{0D108BD9-81ED-4DB2-BD59-A6C34878D82A}">
                    <a16:rowId xmlns:a16="http://schemas.microsoft.com/office/drawing/2014/main" val="430703032"/>
                  </a:ext>
                </a:extLst>
              </a:tr>
            </a:tbl>
          </a:graphicData>
        </a:graphic>
      </p:graphicFrame>
      <p:graphicFrame>
        <p:nvGraphicFramePr>
          <p:cNvPr id="5" name="Tableau 4"/>
          <p:cNvGraphicFramePr>
            <a:graphicFrameLocks noGrp="1"/>
          </p:cNvGraphicFramePr>
          <p:nvPr>
            <p:extLst>
              <p:ext uri="{D42A27DB-BD31-4B8C-83A1-F6EECF244321}">
                <p14:modId xmlns:p14="http://schemas.microsoft.com/office/powerpoint/2010/main" val="3616622230"/>
              </p:ext>
            </p:extLst>
          </p:nvPr>
        </p:nvGraphicFramePr>
        <p:xfrm>
          <a:off x="7586579" y="1808005"/>
          <a:ext cx="2709333" cy="620564"/>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164148043"/>
                    </a:ext>
                  </a:extLst>
                </a:gridCol>
              </a:tblGrid>
              <a:tr h="620564">
                <a:tc>
                  <a:txBody>
                    <a:bodyPr/>
                    <a:lstStyle/>
                    <a:p>
                      <a:pPr algn="ctr"/>
                      <a:r>
                        <a:rPr lang="fr-FR" sz="1600" dirty="0" smtClean="0"/>
                        <a:t>APPLE :</a:t>
                      </a:r>
                    </a:p>
                    <a:p>
                      <a:pPr algn="ctr"/>
                      <a:r>
                        <a:rPr lang="fr-FR" sz="1600" dirty="0" smtClean="0"/>
                        <a:t>CLIQUER SUR L’APP STORE</a:t>
                      </a:r>
                      <a:endParaRPr lang="fr-FR" sz="1600" dirty="0"/>
                    </a:p>
                  </a:txBody>
                  <a:tcPr>
                    <a:solidFill>
                      <a:srgbClr val="0070C0"/>
                    </a:solidFill>
                  </a:tcPr>
                </a:tc>
                <a:extLst>
                  <a:ext uri="{0D108BD9-81ED-4DB2-BD59-A6C34878D82A}">
                    <a16:rowId xmlns:a16="http://schemas.microsoft.com/office/drawing/2014/main" val="430703032"/>
                  </a:ext>
                </a:extLst>
              </a:tr>
            </a:tbl>
          </a:graphicData>
        </a:graphic>
      </p:graphicFrame>
      <p:pic>
        <p:nvPicPr>
          <p:cNvPr id="6" name="Imag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612354" y="1540898"/>
            <a:ext cx="1130467" cy="1154778"/>
          </a:xfrm>
          <a:prstGeom prst="rect">
            <a:avLst/>
          </a:prstGeom>
        </p:spPr>
      </p:pic>
      <p:pic>
        <p:nvPicPr>
          <p:cNvPr id="7" name="Imag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7775" y="1651685"/>
            <a:ext cx="1203009" cy="1043991"/>
          </a:xfrm>
          <a:prstGeom prst="rect">
            <a:avLst/>
          </a:prstGeom>
        </p:spPr>
      </p:pic>
      <p:pic>
        <p:nvPicPr>
          <p:cNvPr id="8" name="Imag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29311" y="2667000"/>
            <a:ext cx="2472475" cy="3495676"/>
          </a:xfrm>
          <a:prstGeom prst="rect">
            <a:avLst/>
          </a:prstGeom>
        </p:spPr>
      </p:pic>
      <p:pic>
        <p:nvPicPr>
          <p:cNvPr id="9" name="Image 8"/>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606251" y="2695676"/>
            <a:ext cx="2694209" cy="3560745"/>
          </a:xfrm>
          <a:prstGeom prst="rect">
            <a:avLst/>
          </a:prstGeom>
        </p:spPr>
      </p:pic>
      <p:sp>
        <p:nvSpPr>
          <p:cNvPr id="11" name="Ellipse 10"/>
          <p:cNvSpPr/>
          <p:nvPr/>
        </p:nvSpPr>
        <p:spPr>
          <a:xfrm>
            <a:off x="2310580" y="4532671"/>
            <a:ext cx="816078" cy="75708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1"/>
          <p:cNvSpPr/>
          <p:nvPr/>
        </p:nvSpPr>
        <p:spPr>
          <a:xfrm>
            <a:off x="7606251" y="4709134"/>
            <a:ext cx="816078" cy="75708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2"/>
          <p:cNvSpPr/>
          <p:nvPr/>
        </p:nvSpPr>
        <p:spPr>
          <a:xfrm>
            <a:off x="5396753" y="3567953"/>
            <a:ext cx="1452282"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t>OU</a:t>
            </a:r>
            <a:endParaRPr lang="fr-FR" sz="3600" b="1" dirty="0"/>
          </a:p>
        </p:txBody>
      </p:sp>
      <p:sp>
        <p:nvSpPr>
          <p:cNvPr id="13" name="Titre 1"/>
          <p:cNvSpPr>
            <a:spLocks noGrp="1"/>
          </p:cNvSpPr>
          <p:nvPr>
            <p:ph type="title"/>
          </p:nvPr>
        </p:nvSpPr>
        <p:spPr/>
        <p:txBody>
          <a:bodyPr>
            <a:normAutofit/>
          </a:bodyPr>
          <a:lstStyle/>
          <a:p>
            <a:pPr algn="ctr"/>
            <a:r>
              <a:rPr lang="fr-FR" sz="3200" b="1" dirty="0" smtClean="0">
                <a:solidFill>
                  <a:schemeClr val="accent5">
                    <a:lumMod val="75000"/>
                  </a:schemeClr>
                </a:solidFill>
                <a:latin typeface="+mn-lt"/>
              </a:rPr>
              <a:t>PILOTE BUDGET et PILOTE DEPENSES  : INSTALLATION </a:t>
            </a:r>
            <a:br>
              <a:rPr lang="fr-FR" sz="3200" b="1" dirty="0" smtClean="0">
                <a:solidFill>
                  <a:schemeClr val="accent5">
                    <a:lumMod val="75000"/>
                  </a:schemeClr>
                </a:solidFill>
                <a:latin typeface="+mn-lt"/>
              </a:rPr>
            </a:br>
            <a:r>
              <a:rPr lang="fr-FR" sz="3200" b="1" dirty="0" smtClean="0">
                <a:solidFill>
                  <a:schemeClr val="accent5">
                    <a:lumMod val="75000"/>
                  </a:schemeClr>
                </a:solidFill>
                <a:latin typeface="+mn-lt"/>
              </a:rPr>
              <a:t>SUR SMARTPHONE : </a:t>
            </a:r>
            <a:r>
              <a:rPr lang="fr-FR" sz="3200" b="1" dirty="0" smtClean="0">
                <a:solidFill>
                  <a:srgbClr val="FF0000"/>
                </a:solidFill>
                <a:latin typeface="+mn-lt"/>
              </a:rPr>
              <a:t>ETAPE 1</a:t>
            </a:r>
            <a:endParaRPr lang="fr-FR" sz="3200" b="1" dirty="0">
              <a:solidFill>
                <a:srgbClr val="FF0000"/>
              </a:solidFill>
              <a:latin typeface="+mn-lt"/>
            </a:endParaRPr>
          </a:p>
        </p:txBody>
      </p:sp>
      <p:pic>
        <p:nvPicPr>
          <p:cNvPr id="15" name="Imag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63775" y="542514"/>
            <a:ext cx="740496" cy="970784"/>
          </a:xfrm>
          <a:prstGeom prst="rect">
            <a:avLst/>
          </a:prstGeom>
        </p:spPr>
      </p:pic>
    </p:spTree>
    <p:extLst>
      <p:ext uri="{BB962C8B-B14F-4D97-AF65-F5344CB8AC3E}">
        <p14:creationId xmlns:p14="http://schemas.microsoft.com/office/powerpoint/2010/main" val="1859193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1710566171"/>
              </p:ext>
            </p:extLst>
          </p:nvPr>
        </p:nvGraphicFramePr>
        <p:xfrm>
          <a:off x="2032000" y="1808005"/>
          <a:ext cx="2709333" cy="82296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164148043"/>
                    </a:ext>
                  </a:extLst>
                </a:gridCol>
              </a:tblGrid>
              <a:tr h="620564">
                <a:tc>
                  <a:txBody>
                    <a:bodyPr/>
                    <a:lstStyle/>
                    <a:p>
                      <a:pPr algn="ctr"/>
                      <a:r>
                        <a:rPr lang="fr-FR" sz="1600" dirty="0" smtClean="0"/>
                        <a:t>ANDROID :</a:t>
                      </a:r>
                    </a:p>
                    <a:p>
                      <a:pPr algn="ctr"/>
                      <a:r>
                        <a:rPr lang="fr-FR" sz="1600" dirty="0" smtClean="0"/>
                        <a:t>TAPER « Pilote budget » ou « Pilote dépenses »</a:t>
                      </a:r>
                      <a:endParaRPr lang="fr-FR" sz="1600" dirty="0"/>
                    </a:p>
                  </a:txBody>
                  <a:tcPr>
                    <a:solidFill>
                      <a:srgbClr val="0070C0"/>
                    </a:solidFill>
                  </a:tcPr>
                </a:tc>
                <a:extLst>
                  <a:ext uri="{0D108BD9-81ED-4DB2-BD59-A6C34878D82A}">
                    <a16:rowId xmlns:a16="http://schemas.microsoft.com/office/drawing/2014/main" val="430703032"/>
                  </a:ext>
                </a:extLst>
              </a:tr>
            </a:tbl>
          </a:graphicData>
        </a:graphic>
      </p:graphicFrame>
      <p:graphicFrame>
        <p:nvGraphicFramePr>
          <p:cNvPr id="5" name="Tableau 4"/>
          <p:cNvGraphicFramePr>
            <a:graphicFrameLocks noGrp="1"/>
          </p:cNvGraphicFramePr>
          <p:nvPr>
            <p:extLst>
              <p:ext uri="{D42A27DB-BD31-4B8C-83A1-F6EECF244321}">
                <p14:modId xmlns:p14="http://schemas.microsoft.com/office/powerpoint/2010/main" val="1006310552"/>
              </p:ext>
            </p:extLst>
          </p:nvPr>
        </p:nvGraphicFramePr>
        <p:xfrm>
          <a:off x="7243483" y="1808005"/>
          <a:ext cx="3052430" cy="822960"/>
        </p:xfrm>
        <a:graphic>
          <a:graphicData uri="http://schemas.openxmlformats.org/drawingml/2006/table">
            <a:tbl>
              <a:tblPr firstRow="1" bandRow="1">
                <a:tableStyleId>{5C22544A-7EE6-4342-B048-85BDC9FD1C3A}</a:tableStyleId>
              </a:tblPr>
              <a:tblGrid>
                <a:gridCol w="3052430">
                  <a:extLst>
                    <a:ext uri="{9D8B030D-6E8A-4147-A177-3AD203B41FA5}">
                      <a16:colId xmlns:a16="http://schemas.microsoft.com/office/drawing/2014/main" val="3164148043"/>
                    </a:ext>
                  </a:extLst>
                </a:gridCol>
              </a:tblGrid>
              <a:tr h="822960">
                <a:tc>
                  <a:txBody>
                    <a:bodyPr/>
                    <a:lstStyle/>
                    <a:p>
                      <a:pPr algn="ctr"/>
                      <a:r>
                        <a:rPr lang="fr-FR" sz="1600" dirty="0" smtClean="0"/>
                        <a:t>APPLE :</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t>TAPER dans la recherche « Pilote budget » ou « Pilote dépenses » </a:t>
                      </a:r>
                      <a:endParaRPr lang="fr-FR" sz="1600" dirty="0"/>
                    </a:p>
                  </a:txBody>
                  <a:tcPr>
                    <a:solidFill>
                      <a:srgbClr val="0070C0"/>
                    </a:solidFill>
                  </a:tcPr>
                </a:tc>
                <a:extLst>
                  <a:ext uri="{0D108BD9-81ED-4DB2-BD59-A6C34878D82A}">
                    <a16:rowId xmlns:a16="http://schemas.microsoft.com/office/drawing/2014/main" val="430703032"/>
                  </a:ext>
                </a:extLst>
              </a:tr>
            </a:tbl>
          </a:graphicData>
        </a:graphic>
      </p:graphicFrame>
      <p:pic>
        <p:nvPicPr>
          <p:cNvPr id="6" name="Imag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612354" y="1540898"/>
            <a:ext cx="1130467" cy="1154778"/>
          </a:xfrm>
          <a:prstGeom prst="rect">
            <a:avLst/>
          </a:prstGeom>
        </p:spPr>
      </p:pic>
      <p:pic>
        <p:nvPicPr>
          <p:cNvPr id="7" name="Imag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7775" y="1651685"/>
            <a:ext cx="1203009" cy="1043991"/>
          </a:xfrm>
          <a:prstGeom prst="rect">
            <a:avLst/>
          </a:prstGeom>
        </p:spPr>
      </p:pic>
      <p:pic>
        <p:nvPicPr>
          <p:cNvPr id="13" name="Image 12"/>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032000" y="2763576"/>
            <a:ext cx="2599557" cy="3891116"/>
          </a:xfrm>
          <a:prstGeom prst="rect">
            <a:avLst/>
          </a:prstGeom>
        </p:spPr>
      </p:pic>
      <p:sp>
        <p:nvSpPr>
          <p:cNvPr id="14" name="Rectangle 13"/>
          <p:cNvSpPr/>
          <p:nvPr/>
        </p:nvSpPr>
        <p:spPr>
          <a:xfrm>
            <a:off x="3194937" y="3000863"/>
            <a:ext cx="383458" cy="1769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p:cNvSpPr/>
          <p:nvPr/>
        </p:nvSpPr>
        <p:spPr>
          <a:xfrm>
            <a:off x="1773748" y="3415130"/>
            <a:ext cx="2896771" cy="11837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243483" y="2786587"/>
            <a:ext cx="3052430" cy="3999695"/>
          </a:xfrm>
          <a:prstGeom prst="rect">
            <a:avLst/>
          </a:prstGeom>
        </p:spPr>
      </p:pic>
      <p:cxnSp>
        <p:nvCxnSpPr>
          <p:cNvPr id="17" name="Connecteur droit avec flèche 16"/>
          <p:cNvCxnSpPr/>
          <p:nvPr/>
        </p:nvCxnSpPr>
        <p:spPr>
          <a:xfrm flipH="1">
            <a:off x="3287234" y="2630965"/>
            <a:ext cx="582321" cy="50032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H="1">
            <a:off x="8835973" y="2636459"/>
            <a:ext cx="582321" cy="50032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Ellipse 20"/>
          <p:cNvSpPr/>
          <p:nvPr/>
        </p:nvSpPr>
        <p:spPr>
          <a:xfrm>
            <a:off x="6722266" y="3412063"/>
            <a:ext cx="2896771" cy="11837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llipse 21"/>
          <p:cNvSpPr/>
          <p:nvPr/>
        </p:nvSpPr>
        <p:spPr>
          <a:xfrm>
            <a:off x="6820877" y="5602518"/>
            <a:ext cx="2896771" cy="11837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p:cNvSpPr/>
          <p:nvPr/>
        </p:nvSpPr>
        <p:spPr>
          <a:xfrm>
            <a:off x="5396753" y="3567953"/>
            <a:ext cx="1452282"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t>OU</a:t>
            </a:r>
            <a:endParaRPr lang="fr-FR" sz="3600" b="1" dirty="0"/>
          </a:p>
        </p:txBody>
      </p:sp>
      <p:sp>
        <p:nvSpPr>
          <p:cNvPr id="25" name="Titre 1"/>
          <p:cNvSpPr txBox="1">
            <a:spLocks/>
          </p:cNvSpPr>
          <p:nvPr/>
        </p:nvSpPr>
        <p:spPr>
          <a:xfrm>
            <a:off x="865094" y="2153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2800" b="1" dirty="0" smtClean="0">
                <a:solidFill>
                  <a:schemeClr val="accent5">
                    <a:lumMod val="75000"/>
                  </a:schemeClr>
                </a:solidFill>
                <a:latin typeface="+mn-lt"/>
              </a:rPr>
              <a:t>PILOTE BUDGET et PILOTE DEPENSES  : INSTALLATION </a:t>
            </a:r>
          </a:p>
          <a:p>
            <a:pPr algn="ctr"/>
            <a:r>
              <a:rPr lang="fr-FR" sz="2800" b="1" dirty="0" smtClean="0">
                <a:solidFill>
                  <a:schemeClr val="accent5">
                    <a:lumMod val="75000"/>
                  </a:schemeClr>
                </a:solidFill>
                <a:latin typeface="+mn-lt"/>
              </a:rPr>
              <a:t>SUR SMARTPHONE : </a:t>
            </a:r>
            <a:r>
              <a:rPr lang="fr-FR" sz="2800" b="1" dirty="0" smtClean="0">
                <a:solidFill>
                  <a:srgbClr val="FF0000"/>
                </a:solidFill>
                <a:latin typeface="+mn-lt"/>
              </a:rPr>
              <a:t>ETAPE 2</a:t>
            </a:r>
            <a:endParaRPr lang="fr-FR" sz="2800" b="1" dirty="0">
              <a:solidFill>
                <a:srgbClr val="FF0000"/>
              </a:solidFill>
              <a:latin typeface="+mn-lt"/>
            </a:endParaRPr>
          </a:p>
        </p:txBody>
      </p:sp>
      <p:pic>
        <p:nvPicPr>
          <p:cNvPr id="18" name="Imag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63775" y="542514"/>
            <a:ext cx="740496" cy="970784"/>
          </a:xfrm>
          <a:prstGeom prst="rect">
            <a:avLst/>
          </a:prstGeom>
        </p:spPr>
      </p:pic>
    </p:spTree>
    <p:extLst>
      <p:ext uri="{BB962C8B-B14F-4D97-AF65-F5344CB8AC3E}">
        <p14:creationId xmlns:p14="http://schemas.microsoft.com/office/powerpoint/2010/main" val="232518255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16409</TotalTime>
  <Words>5547</Words>
  <Application>Microsoft Office PowerPoint</Application>
  <PresentationFormat>Grand écran</PresentationFormat>
  <Paragraphs>510</Paragraphs>
  <Slides>23</Slides>
  <Notes>23</Notes>
  <HiddenSlides>0</HiddenSlides>
  <MMClips>0</MMClips>
  <ScaleCrop>false</ScaleCrop>
  <HeadingPairs>
    <vt:vector size="6" baseType="variant">
      <vt:variant>
        <vt:lpstr>Polices utilisées</vt:lpstr>
      </vt:variant>
      <vt:variant>
        <vt:i4>10</vt:i4>
      </vt:variant>
      <vt:variant>
        <vt:lpstr>Thème</vt:lpstr>
      </vt:variant>
      <vt:variant>
        <vt:i4>3</vt:i4>
      </vt:variant>
      <vt:variant>
        <vt:lpstr>Titres des diapositives</vt:lpstr>
      </vt:variant>
      <vt:variant>
        <vt:i4>23</vt:i4>
      </vt:variant>
    </vt:vector>
  </HeadingPairs>
  <TitlesOfParts>
    <vt:vector size="36" baseType="lpstr">
      <vt:lpstr>Arial</vt:lpstr>
      <vt:lpstr>Calibri</vt:lpstr>
      <vt:lpstr>Calibri Light</vt:lpstr>
      <vt:lpstr>Franklin Gothic Demi Cond</vt:lpstr>
      <vt:lpstr>Lucida Sans Unicode</vt:lpstr>
      <vt:lpstr>Myriad Arabic</vt:lpstr>
      <vt:lpstr>Myriad Pro</vt:lpstr>
      <vt:lpstr>Symbol</vt:lpstr>
      <vt:lpstr>Times</vt:lpstr>
      <vt:lpstr>Wingdings</vt:lpstr>
      <vt:lpstr>Thème Office</vt:lpstr>
      <vt:lpstr>Conception personnalisée</vt:lpstr>
      <vt:lpstr>1_Conception personnalisée</vt:lpstr>
      <vt:lpstr>JOURNEES NATIONALES D’ACTION CONTRE L’ILLETTRISME</vt:lpstr>
      <vt:lpstr>PROGRAMME</vt:lpstr>
      <vt:lpstr>CLIQUEZ SUR L’IMAGE </vt:lpstr>
      <vt:lpstr>Ressources          Dépenses</vt:lpstr>
      <vt:lpstr>ÉTABLIR LE BUDGET DE LA FAMILLE « JEGERE »</vt:lpstr>
      <vt:lpstr>BUDGET DE LA FAMILLE « JEGERE » - CORRECTION</vt:lpstr>
      <vt:lpstr>BUDGET : LES APPLICATIONS MOBILES</vt:lpstr>
      <vt:lpstr>PILOTE BUDGET et PILOTE DEPENSES  : INSTALLATION  SUR SMARTPHONE : ETAPE 1</vt:lpstr>
      <vt:lpstr>Présentation PowerPoint</vt:lpstr>
      <vt:lpstr>PILOTE BUDGET et PILOTE DEPENSES  : INSTALLATION  SUR SMARTPHONE : ETAPE 3</vt:lpstr>
      <vt:lpstr>PILOTE BUDGET et PILOTE DEPENSES  : INSTALLATION  SUR SMARTPHONE : ETAPE 4</vt:lpstr>
      <vt:lpstr>Présentation PowerPoint</vt:lpstr>
      <vt:lpstr>Présentation PowerPoint</vt:lpstr>
      <vt:lpstr>Présentation PowerPoint</vt:lpstr>
      <vt:lpstr>Présentation PowerPoint</vt:lpstr>
      <vt:lpstr>Présentation PowerPoint</vt:lpstr>
      <vt:lpstr>Les arnaques : Cas pratiques</vt:lpstr>
      <vt:lpstr>Il a l’air bien cet e-mail, non ?</vt:lpstr>
      <vt:lpstr>Mon colis vient d’arriver !</vt:lpstr>
      <vt:lpstr>Présentation PowerPoint</vt:lpstr>
      <vt:lpstr>Présentation PowerPoint</vt:lpstr>
      <vt:lpstr>Présentation PowerPoint</vt:lpstr>
      <vt:lpstr>Présentation PowerPoint</vt:lpstr>
    </vt:vector>
  </TitlesOfParts>
  <Company>Banque de France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ATELIER JNAI</dc:title>
  <dc:creator>jessy.colombo@banque-france.fr</dc:creator>
  <cp:lastModifiedBy>HOVAERE Simon (DGSER DEF)</cp:lastModifiedBy>
  <cp:revision>153</cp:revision>
  <dcterms:created xsi:type="dcterms:W3CDTF">2022-04-06T08:12:23Z</dcterms:created>
  <dcterms:modified xsi:type="dcterms:W3CDTF">2024-09-03T13:16:01Z</dcterms:modified>
</cp:coreProperties>
</file>