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6" r:id="rId7"/>
    <p:sldId id="263" r:id="rId8"/>
    <p:sldId id="264" r:id="rId9"/>
    <p:sldId id="261" r:id="rId10"/>
    <p:sldId id="265" r:id="rId11"/>
  </p:sldIdLst>
  <p:sldSz cx="12192000" cy="6858000"/>
  <p:notesSz cx="9929813" cy="143573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rise chronologique Monnaie" id="{0B1F8085-BA8A-4C24-A2B4-B090C83D968F}">
          <p14:sldIdLst>
            <p14:sldId id="256"/>
            <p14:sldId id="257"/>
          </p14:sldIdLst>
        </p14:section>
        <p14:section name="Mots-croisés" id="{986BA2D5-3088-452A-9D3F-2AA4221246F0}">
          <p14:sldIdLst>
            <p14:sldId id="258"/>
          </p14:sldIdLst>
        </p14:section>
        <p14:section name="Chronologie du paiement par chèque" id="{7D3CAAAC-0F7A-438A-8C89-BF1DFFCA486D}">
          <p14:sldIdLst>
            <p14:sldId id="260"/>
            <p14:sldId id="259"/>
            <p14:sldId id="266"/>
          </p14:sldIdLst>
        </p14:section>
        <p14:section name="Remplir un chèque" id="{BA949CE5-871F-4B1D-8DCE-A96EDC6D7682}">
          <p14:sldIdLst>
            <p14:sldId id="263"/>
          </p14:sldIdLst>
        </p14:section>
        <p14:section name="Construire un budget" id="{57AC41F4-C910-4D69-9309-8B0020E62BFE}">
          <p14:sldIdLst>
            <p14:sldId id="264"/>
            <p14:sldId id="261"/>
          </p14:sldIdLst>
        </p14:section>
        <p14:section name="Mots-mêlés" id="{39EEBF17-C698-42BB-BD56-AF49B021D704}">
          <p14:sldIdLst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2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6265" autoAdjust="0"/>
  </p:normalViewPr>
  <p:slideViewPr>
    <p:cSldViewPr snapToGrid="0">
      <p:cViewPr varScale="1">
        <p:scale>
          <a:sx n="78" d="100"/>
          <a:sy n="78" d="100"/>
        </p:scale>
        <p:origin x="77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956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927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65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77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43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05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898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00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3983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45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3148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9E3D9-97E7-404C-A536-3EF7CD8034E5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31A3C-7394-4611-ACBA-090F7940E0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22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12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microsoft.com/office/2007/relationships/hdphoto" Target="../media/hdphoto2.wdp"/><Relationship Id="rId4" Type="http://schemas.openxmlformats.org/officeDocument/2006/relationships/image" Target="../media/image3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314FFAB1-00D8-4617-B530-B7144093962E}"/>
              </a:ext>
            </a:extLst>
          </p:cNvPr>
          <p:cNvCxnSpPr>
            <a:cxnSpLocks/>
          </p:cNvCxnSpPr>
          <p:nvPr/>
        </p:nvCxnSpPr>
        <p:spPr>
          <a:xfrm>
            <a:off x="11681154" y="4002091"/>
            <a:ext cx="208" cy="503002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314FFAB1-00D8-4617-B530-B7144093962E}"/>
              </a:ext>
            </a:extLst>
          </p:cNvPr>
          <p:cNvCxnSpPr>
            <a:cxnSpLocks/>
          </p:cNvCxnSpPr>
          <p:nvPr/>
        </p:nvCxnSpPr>
        <p:spPr>
          <a:xfrm>
            <a:off x="8824651" y="4017913"/>
            <a:ext cx="208" cy="503002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14FFAB1-00D8-4617-B530-B7144093962E}"/>
              </a:ext>
            </a:extLst>
          </p:cNvPr>
          <p:cNvCxnSpPr>
            <a:cxnSpLocks/>
          </p:cNvCxnSpPr>
          <p:nvPr/>
        </p:nvCxnSpPr>
        <p:spPr>
          <a:xfrm>
            <a:off x="10309157" y="4002091"/>
            <a:ext cx="208" cy="503002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314FFAB1-00D8-4617-B530-B7144093962E}"/>
              </a:ext>
            </a:extLst>
          </p:cNvPr>
          <p:cNvCxnSpPr>
            <a:cxnSpLocks/>
          </p:cNvCxnSpPr>
          <p:nvPr/>
        </p:nvCxnSpPr>
        <p:spPr>
          <a:xfrm>
            <a:off x="7489250" y="4017913"/>
            <a:ext cx="208" cy="503002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E873A6E7-6ABC-4C48-A550-0B3E052D8CE3}"/>
              </a:ext>
            </a:extLst>
          </p:cNvPr>
          <p:cNvCxnSpPr>
            <a:cxnSpLocks/>
          </p:cNvCxnSpPr>
          <p:nvPr/>
        </p:nvCxnSpPr>
        <p:spPr>
          <a:xfrm>
            <a:off x="537806" y="3329667"/>
            <a:ext cx="0" cy="1403827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63C664CD-6606-4712-B8EC-3D5C63A8FE4A}"/>
              </a:ext>
            </a:extLst>
          </p:cNvPr>
          <p:cNvCxnSpPr>
            <a:cxnSpLocks/>
          </p:cNvCxnSpPr>
          <p:nvPr/>
        </p:nvCxnSpPr>
        <p:spPr>
          <a:xfrm>
            <a:off x="4689258" y="3453063"/>
            <a:ext cx="5867" cy="1202019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140AC074-5CEE-4FE7-BA24-F195D5DC80F6}"/>
              </a:ext>
            </a:extLst>
          </p:cNvPr>
          <p:cNvCxnSpPr>
            <a:cxnSpLocks/>
          </p:cNvCxnSpPr>
          <p:nvPr/>
        </p:nvCxnSpPr>
        <p:spPr>
          <a:xfrm flipH="1">
            <a:off x="6173556" y="3952801"/>
            <a:ext cx="683" cy="549157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7A006B2-2AA1-407B-991A-F7866B067550}"/>
              </a:ext>
            </a:extLst>
          </p:cNvPr>
          <p:cNvCxnSpPr>
            <a:cxnSpLocks/>
          </p:cNvCxnSpPr>
          <p:nvPr/>
        </p:nvCxnSpPr>
        <p:spPr>
          <a:xfrm>
            <a:off x="3227057" y="3775533"/>
            <a:ext cx="6868" cy="879549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873A6E7-6ABC-4C48-A550-0B3E052D8CE3}"/>
              </a:ext>
            </a:extLst>
          </p:cNvPr>
          <p:cNvCxnSpPr>
            <a:cxnSpLocks/>
          </p:cNvCxnSpPr>
          <p:nvPr/>
        </p:nvCxnSpPr>
        <p:spPr>
          <a:xfrm flipH="1">
            <a:off x="1997914" y="2834134"/>
            <a:ext cx="7793" cy="1918037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9C43D1EC-FCF3-48A2-8E99-01080424EC8D}"/>
              </a:ext>
            </a:extLst>
          </p:cNvPr>
          <p:cNvSpPr/>
          <p:nvPr/>
        </p:nvSpPr>
        <p:spPr>
          <a:xfrm>
            <a:off x="24634" y="4505094"/>
            <a:ext cx="5539445" cy="7046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ANTIQUITE</a:t>
            </a:r>
            <a:endParaRPr lang="fr-FR" sz="1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FB699C-CADE-44D8-A658-394926097D76}"/>
              </a:ext>
            </a:extLst>
          </p:cNvPr>
          <p:cNvSpPr/>
          <p:nvPr/>
        </p:nvSpPr>
        <p:spPr>
          <a:xfrm>
            <a:off x="6935869" y="4501958"/>
            <a:ext cx="1136079" cy="70779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ERE MODERNE</a:t>
            </a:r>
            <a:endParaRPr lang="fr-FR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75880F-3935-43D4-AD11-45ACB4413B13}"/>
              </a:ext>
            </a:extLst>
          </p:cNvPr>
          <p:cNvSpPr/>
          <p:nvPr/>
        </p:nvSpPr>
        <p:spPr>
          <a:xfrm>
            <a:off x="5656144" y="4505925"/>
            <a:ext cx="1119963" cy="707793"/>
          </a:xfrm>
          <a:prstGeom prst="rect">
            <a:avLst/>
          </a:prstGeom>
          <a:solidFill>
            <a:srgbClr val="4671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MOYEN-AGE</a:t>
            </a:r>
            <a:endParaRPr lang="fr-FR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43D1EC-FCF3-48A2-8E99-01080424EC8D}"/>
              </a:ext>
            </a:extLst>
          </p:cNvPr>
          <p:cNvSpPr/>
          <p:nvPr/>
        </p:nvSpPr>
        <p:spPr>
          <a:xfrm>
            <a:off x="8147897" y="4520915"/>
            <a:ext cx="4044103" cy="6917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EPOQUE CONTEMPORAINE</a:t>
            </a:r>
            <a:endParaRPr lang="fr-FR" sz="1600" dirty="0"/>
          </a:p>
        </p:txBody>
      </p:sp>
      <p:sp>
        <p:nvSpPr>
          <p:cNvPr id="17" name="ZoneTexte 16"/>
          <p:cNvSpPr txBox="1"/>
          <p:nvPr/>
        </p:nvSpPr>
        <p:spPr>
          <a:xfrm>
            <a:off x="-51315" y="5207821"/>
            <a:ext cx="9241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3500 av. J-C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843406" y="5207821"/>
            <a:ext cx="9241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476 </a:t>
            </a:r>
            <a:r>
              <a:rPr lang="fr-FR" sz="1100" b="1" dirty="0" err="1" smtClean="0"/>
              <a:t>ap</a:t>
            </a:r>
            <a:r>
              <a:rPr lang="fr-FR" sz="1100" b="1" dirty="0" smtClean="0"/>
              <a:t>. J-C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062915" y="5216817"/>
            <a:ext cx="9241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1492 </a:t>
            </a:r>
            <a:r>
              <a:rPr lang="fr-FR" sz="1100" b="1" dirty="0" err="1" smtClean="0"/>
              <a:t>ap</a:t>
            </a:r>
            <a:r>
              <a:rPr lang="fr-FR" sz="1100" b="1" dirty="0" smtClean="0"/>
              <a:t>. J-C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282424" y="5225573"/>
            <a:ext cx="9241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1789 </a:t>
            </a:r>
            <a:r>
              <a:rPr lang="fr-FR" sz="1100" b="1" dirty="0" err="1" smtClean="0"/>
              <a:t>ap</a:t>
            </a:r>
            <a:r>
              <a:rPr lang="fr-FR" sz="1100" b="1" dirty="0" smtClean="0"/>
              <a:t>. J-C</a:t>
            </a:r>
          </a:p>
        </p:txBody>
      </p:sp>
      <p:cxnSp>
        <p:nvCxnSpPr>
          <p:cNvPr id="21" name="Connecteur droit avec flèche 20"/>
          <p:cNvCxnSpPr/>
          <p:nvPr/>
        </p:nvCxnSpPr>
        <p:spPr>
          <a:xfrm flipV="1">
            <a:off x="927970" y="5336155"/>
            <a:ext cx="3924000" cy="91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834472" y="5280067"/>
            <a:ext cx="95891" cy="10803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5719688" y="5341968"/>
            <a:ext cx="360000" cy="15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/>
          <p:cNvSpPr/>
          <p:nvPr/>
        </p:nvSpPr>
        <p:spPr>
          <a:xfrm>
            <a:off x="5663702" y="5292017"/>
            <a:ext cx="95891" cy="10803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7039997" y="5343554"/>
            <a:ext cx="288000" cy="15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6956021" y="5293603"/>
            <a:ext cx="95891" cy="10803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709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107" y="3395941"/>
            <a:ext cx="3970738" cy="3462059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298" y="3395940"/>
            <a:ext cx="3970738" cy="3462059"/>
          </a:xfrm>
          <a:prstGeom prst="rect">
            <a:avLst/>
          </a:prstGeom>
        </p:spPr>
      </p:pic>
      <p:cxnSp>
        <p:nvCxnSpPr>
          <p:cNvPr id="12" name="Connecteur droit 11"/>
          <p:cNvCxnSpPr/>
          <p:nvPr/>
        </p:nvCxnSpPr>
        <p:spPr>
          <a:xfrm>
            <a:off x="5594684" y="-36095"/>
            <a:ext cx="48127" cy="689409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0" y="3477125"/>
            <a:ext cx="121920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8126" y="1222070"/>
            <a:ext cx="584775" cy="17543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fr-FR" sz="2600" b="1" dirty="0" smtClean="0"/>
              <a:t>A découper</a:t>
            </a:r>
            <a:endParaRPr lang="fr-FR" sz="2600" b="1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510072">
            <a:off x="117335" y="453474"/>
            <a:ext cx="631408" cy="65604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23" y="-25525"/>
            <a:ext cx="3970738" cy="3462059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107" y="-25525"/>
            <a:ext cx="3970738" cy="346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936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464516"/>
              </p:ext>
            </p:extLst>
          </p:nvPr>
        </p:nvGraphicFramePr>
        <p:xfrm>
          <a:off x="136551" y="118116"/>
          <a:ext cx="11750652" cy="6186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5628">
                  <a:extLst>
                    <a:ext uri="{9D8B030D-6E8A-4147-A177-3AD203B41FA5}">
                      <a16:colId xmlns:a16="http://schemas.microsoft.com/office/drawing/2014/main" val="802460343"/>
                    </a:ext>
                  </a:extLst>
                </a:gridCol>
                <a:gridCol w="1305628">
                  <a:extLst>
                    <a:ext uri="{9D8B030D-6E8A-4147-A177-3AD203B41FA5}">
                      <a16:colId xmlns:a16="http://schemas.microsoft.com/office/drawing/2014/main" val="518717190"/>
                    </a:ext>
                  </a:extLst>
                </a:gridCol>
                <a:gridCol w="1305628">
                  <a:extLst>
                    <a:ext uri="{9D8B030D-6E8A-4147-A177-3AD203B41FA5}">
                      <a16:colId xmlns:a16="http://schemas.microsoft.com/office/drawing/2014/main" val="1229730762"/>
                    </a:ext>
                  </a:extLst>
                </a:gridCol>
                <a:gridCol w="1305628">
                  <a:extLst>
                    <a:ext uri="{9D8B030D-6E8A-4147-A177-3AD203B41FA5}">
                      <a16:colId xmlns:a16="http://schemas.microsoft.com/office/drawing/2014/main" val="3943693488"/>
                    </a:ext>
                  </a:extLst>
                </a:gridCol>
                <a:gridCol w="1305628">
                  <a:extLst>
                    <a:ext uri="{9D8B030D-6E8A-4147-A177-3AD203B41FA5}">
                      <a16:colId xmlns:a16="http://schemas.microsoft.com/office/drawing/2014/main" val="2566563698"/>
                    </a:ext>
                  </a:extLst>
                </a:gridCol>
                <a:gridCol w="1305628">
                  <a:extLst>
                    <a:ext uri="{9D8B030D-6E8A-4147-A177-3AD203B41FA5}">
                      <a16:colId xmlns:a16="http://schemas.microsoft.com/office/drawing/2014/main" val="2559333225"/>
                    </a:ext>
                  </a:extLst>
                </a:gridCol>
                <a:gridCol w="1305628">
                  <a:extLst>
                    <a:ext uri="{9D8B030D-6E8A-4147-A177-3AD203B41FA5}">
                      <a16:colId xmlns:a16="http://schemas.microsoft.com/office/drawing/2014/main" val="4008283644"/>
                    </a:ext>
                  </a:extLst>
                </a:gridCol>
                <a:gridCol w="1305628">
                  <a:extLst>
                    <a:ext uri="{9D8B030D-6E8A-4147-A177-3AD203B41FA5}">
                      <a16:colId xmlns:a16="http://schemas.microsoft.com/office/drawing/2014/main" val="722078847"/>
                    </a:ext>
                  </a:extLst>
                </a:gridCol>
                <a:gridCol w="1305628">
                  <a:extLst>
                    <a:ext uri="{9D8B030D-6E8A-4147-A177-3AD203B41FA5}">
                      <a16:colId xmlns:a16="http://schemas.microsoft.com/office/drawing/2014/main" val="3157478123"/>
                    </a:ext>
                  </a:extLst>
                </a:gridCol>
              </a:tblGrid>
              <a:tr h="206214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195531"/>
                  </a:ext>
                </a:extLst>
              </a:tr>
              <a:tr h="2062144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53970"/>
                  </a:ext>
                </a:extLst>
              </a:tr>
              <a:tr h="206214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547449"/>
                  </a:ext>
                </a:extLst>
              </a:tr>
            </a:tbl>
          </a:graphicData>
        </a:graphic>
      </p:graphicFrame>
      <p:grpSp>
        <p:nvGrpSpPr>
          <p:cNvPr id="21" name="Groupe 20"/>
          <p:cNvGrpSpPr/>
          <p:nvPr/>
        </p:nvGrpSpPr>
        <p:grpSpPr>
          <a:xfrm>
            <a:off x="5517960" y="299330"/>
            <a:ext cx="1057578" cy="1621587"/>
            <a:chOff x="3491861" y="2501030"/>
            <a:chExt cx="1057578" cy="1621587"/>
          </a:xfrm>
        </p:grpSpPr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AA09B05-CFF7-433D-BA8E-20AB5B470F83}"/>
                </a:ext>
              </a:extLst>
            </p:cNvPr>
            <p:cNvSpPr txBox="1"/>
            <p:nvPr/>
          </p:nvSpPr>
          <p:spPr>
            <a:xfrm>
              <a:off x="3491861" y="2501030"/>
              <a:ext cx="1057578" cy="600164"/>
            </a:xfrm>
            <a:prstGeom prst="rect">
              <a:avLst/>
            </a:prstGeom>
            <a:noFill/>
          </p:spPr>
          <p:txBody>
            <a:bodyPr wrap="square" lIns="36000" rIns="36000">
              <a:spAutoFit/>
            </a:bodyPr>
            <a:lstStyle/>
            <a:p>
              <a:pPr algn="ctr"/>
              <a:r>
                <a:rPr lang="fr-FR" sz="1100" dirty="0"/>
                <a:t>Jiaozi, premières monnaies </a:t>
              </a:r>
              <a:r>
                <a:rPr lang="fr-FR" sz="1100" dirty="0" smtClean="0"/>
                <a:t>sous forme papier</a:t>
              </a:r>
              <a:endParaRPr lang="fr-FR" sz="1100" dirty="0"/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FFD2155D-8957-43C4-8295-F64553CF6D2C}"/>
                </a:ext>
              </a:extLst>
            </p:cNvPr>
            <p:cNvSpPr txBox="1"/>
            <p:nvPr/>
          </p:nvSpPr>
          <p:spPr>
            <a:xfrm>
              <a:off x="3514475" y="3845618"/>
              <a:ext cx="94806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200" b="1" dirty="0"/>
                <a:t>Xème </a:t>
              </a:r>
              <a:r>
                <a:rPr lang="fr-FR" sz="1200" dirty="0"/>
                <a:t>Siècle</a:t>
              </a:r>
            </a:p>
          </p:txBody>
        </p:sp>
        <p:pic>
          <p:nvPicPr>
            <p:cNvPr id="24" name="Picture 8" descr="Premiers billets ou « papiers monnaie », en Chine | Citéco">
              <a:extLst>
                <a:ext uri="{FF2B5EF4-FFF2-40B4-BE49-F238E27FC236}">
                  <a16:creationId xmlns:a16="http://schemas.microsoft.com/office/drawing/2014/main" id="{484CB5E4-2741-4653-B227-9AC650A8C0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01" t="1204" r="35007" b="2336"/>
            <a:stretch/>
          </p:blipFill>
          <p:spPr bwMode="auto">
            <a:xfrm>
              <a:off x="3804169" y="3104986"/>
              <a:ext cx="418820" cy="741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Groupe 24"/>
          <p:cNvGrpSpPr/>
          <p:nvPr/>
        </p:nvGrpSpPr>
        <p:grpSpPr>
          <a:xfrm>
            <a:off x="6923014" y="305613"/>
            <a:ext cx="861961" cy="1576247"/>
            <a:chOff x="7826212" y="2485894"/>
            <a:chExt cx="861961" cy="1576247"/>
          </a:xfrm>
        </p:grpSpPr>
        <p:pic>
          <p:nvPicPr>
            <p:cNvPr id="26" name="Picture 6" descr="Machine De Paiement Sans Contact Vecteurs libres de droits et plus d'images  vectorielles de Carte de crédit - iStock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8453" y="2485894"/>
              <a:ext cx="735317" cy="7353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7838788" y="3135508"/>
              <a:ext cx="849385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Paiements sans contact</a:t>
              </a:r>
              <a:endParaRPr lang="fr-FR" sz="1050" dirty="0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7826212" y="3631254"/>
              <a:ext cx="849385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Début XXIe siècle</a:t>
              </a:r>
              <a:endParaRPr lang="fr-FR" sz="1100" dirty="0"/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4308598" y="451069"/>
            <a:ext cx="849385" cy="1317857"/>
            <a:chOff x="6924744" y="2638366"/>
            <a:chExt cx="849385" cy="1317857"/>
          </a:xfrm>
        </p:grpSpPr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6924744" y="3134557"/>
              <a:ext cx="849385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Invention de la carte à puce</a:t>
              </a:r>
              <a:endParaRPr lang="fr-FR" sz="1050" dirty="0"/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6960370" y="3694613"/>
              <a:ext cx="71850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1974</a:t>
              </a:r>
              <a:endParaRPr lang="fr-FR" sz="1100" dirty="0"/>
            </a:p>
          </p:txBody>
        </p:sp>
        <p:pic>
          <p:nvPicPr>
            <p:cNvPr id="32" name="Picture 8" descr="https://encrypted-tbn0.gstatic.com/images?q=tbn:ANd9GcRlHE0eSd1mMt5o_-yZE7WMty91UxZVA5UKflA84vYRKNze4Qhm&amp;usqp=CAU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5E9E9"/>
                </a:clrFrom>
                <a:clrTo>
                  <a:srgbClr val="F5E9E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2400" y="2638366"/>
              <a:ext cx="450498" cy="450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" name="Groupe 32"/>
          <p:cNvGrpSpPr/>
          <p:nvPr/>
        </p:nvGrpSpPr>
        <p:grpSpPr>
          <a:xfrm>
            <a:off x="341458" y="408965"/>
            <a:ext cx="881469" cy="1373452"/>
            <a:chOff x="6019785" y="2556299"/>
            <a:chExt cx="881469" cy="1373452"/>
          </a:xfrm>
        </p:grpSpPr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6051869" y="3134238"/>
              <a:ext cx="849385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1ere carte de paiement</a:t>
              </a:r>
              <a:endParaRPr lang="fr-FR" sz="1050" dirty="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6019785" y="3668141"/>
              <a:ext cx="71850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1914</a:t>
              </a:r>
              <a:endParaRPr lang="fr-FR" sz="1100" dirty="0"/>
            </a:p>
          </p:txBody>
        </p:sp>
        <p:pic>
          <p:nvPicPr>
            <p:cNvPr id="36" name="Picture 12" descr="Plus de 100 images de Carte Bancaire et de Paiement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7673" y="2556299"/>
              <a:ext cx="648969" cy="648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Groupe 36"/>
          <p:cNvGrpSpPr/>
          <p:nvPr/>
        </p:nvGrpSpPr>
        <p:grpSpPr>
          <a:xfrm>
            <a:off x="10835720" y="2332437"/>
            <a:ext cx="847862" cy="1685492"/>
            <a:chOff x="864185" y="2079856"/>
            <a:chExt cx="863990" cy="1476769"/>
          </a:xfrm>
        </p:grpSpPr>
        <p:pic>
          <p:nvPicPr>
            <p:cNvPr id="38" name="Picture 6" descr="Nautical logo templates | Nautical logo, Illustrator inspiration, Logo  templates">
              <a:extLst>
                <a:ext uri="{FF2B5EF4-FFF2-40B4-BE49-F238E27FC236}">
                  <a16:creationId xmlns:a16="http://schemas.microsoft.com/office/drawing/2014/main" id="{63473A19-C0C9-430B-BDF0-AE76DCB0B15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8750" b="79423" l="10000" r="90000">
                          <a14:foregroundMark x1="24800" y1="28365" x2="32800" y2="37596"/>
                          <a14:foregroundMark x1="32800" y1="37596" x2="39100" y2="51827"/>
                          <a14:foregroundMark x1="19500" y1="36635" x2="35000" y2="52692"/>
                          <a14:foregroundMark x1="35000" y1="52692" x2="37300" y2="57596"/>
                          <a14:foregroundMark x1="16300" y1="47308" x2="44400" y2="68269"/>
                          <a14:foregroundMark x1="15200" y1="53558" x2="38400" y2="70865"/>
                          <a14:foregroundMark x1="19400" y1="60673" x2="39700" y2="68654"/>
                          <a14:foregroundMark x1="33600" y1="78846" x2="43000" y2="79423"/>
                          <a14:foregroundMark x1="43000" y1="79423" x2="53800" y2="77596"/>
                          <a14:foregroundMark x1="34700" y1="77212" x2="50100" y2="78654"/>
                          <a14:foregroundMark x1="44400" y1="77019" x2="65400" y2="77981"/>
                          <a14:foregroundMark x1="65100" y1="76058" x2="67600" y2="55577"/>
                          <a14:foregroundMark x1="73700" y1="65000" x2="79100" y2="53365"/>
                          <a14:foregroundMark x1="71600" y1="65385" x2="86600" y2="60096"/>
                          <a14:foregroundMark x1="86600" y1="60096" x2="87100" y2="59327"/>
                          <a14:foregroundMark x1="82600" y1="59423" x2="82500" y2="43942"/>
                          <a14:foregroundMark x1="82500" y1="43942" x2="82600" y2="43750"/>
                          <a14:foregroundMark x1="81200" y1="55673" x2="66700" y2="48077"/>
                          <a14:foregroundMark x1="83000" y1="54038" x2="69000" y2="47212"/>
                          <a14:foregroundMark x1="69000" y1="47212" x2="52400" y2="34808"/>
                          <a14:foregroundMark x1="52400" y1="34808" x2="51100" y2="34519"/>
                          <a14:foregroundMark x1="55000" y1="21058" x2="51500" y2="58173"/>
                          <a14:foregroundMark x1="67100" y1="23077" x2="54300" y2="49423"/>
                          <a14:foregroundMark x1="54300" y1="49423" x2="53200" y2="62788"/>
                          <a14:foregroundMark x1="74400" y1="30673" x2="62100" y2="47692"/>
                          <a14:foregroundMark x1="62100" y1="47692" x2="58600" y2="61154"/>
                          <a14:foregroundMark x1="59300" y1="43750" x2="55800" y2="61346"/>
                          <a14:foregroundMark x1="55800" y1="61346" x2="54100" y2="65000"/>
                          <a14:foregroundMark x1="55800" y1="70865" x2="71000" y2="45096"/>
                          <a14:foregroundMark x1="71000" y1="45096" x2="83000" y2="36731"/>
                          <a14:foregroundMark x1="83000" y1="36731" x2="83300" y2="36250"/>
                          <a14:foregroundMark x1="71700" y1="33558" x2="76000" y2="28654"/>
                          <a14:foregroundMark x1="58100" y1="16923" x2="57700" y2="30577"/>
                          <a14:foregroundMark x1="44600" y1="17692" x2="47900" y2="67308"/>
                          <a14:foregroundMark x1="33100" y1="22885" x2="47100" y2="53462"/>
                          <a14:foregroundMark x1="11900" y1="42115" x2="16700" y2="47404"/>
                          <a14:foregroundMark x1="16700" y1="47404" x2="19100" y2="5221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465"/>
            <a:stretch/>
          </p:blipFill>
          <p:spPr bwMode="auto">
            <a:xfrm>
              <a:off x="967396" y="3048603"/>
              <a:ext cx="558060" cy="508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F66CA57E-D314-4B17-93BC-E844AF2042CC}"/>
                </a:ext>
              </a:extLst>
            </p:cNvPr>
            <p:cNvSpPr txBox="1"/>
            <p:nvPr/>
          </p:nvSpPr>
          <p:spPr>
            <a:xfrm>
              <a:off x="864185" y="2079856"/>
              <a:ext cx="863990" cy="1107996"/>
            </a:xfrm>
            <a:prstGeom prst="rect">
              <a:avLst/>
            </a:prstGeom>
            <a:noFill/>
          </p:spPr>
          <p:txBody>
            <a:bodyPr wrap="square" lIns="36000" rIns="36000">
              <a:spAutoFit/>
            </a:bodyPr>
            <a:lstStyle/>
            <a:p>
              <a:pPr algn="ctr"/>
              <a:r>
                <a:rPr lang="fr-FR" sz="1100" dirty="0"/>
                <a:t>Utilisation de monnaie marchandise: coquillages, </a:t>
              </a:r>
              <a:r>
                <a:rPr lang="fr-FR" sz="1100" dirty="0" smtClean="0"/>
                <a:t>sel, etc.</a:t>
              </a:r>
            </a:p>
            <a:p>
              <a:pPr algn="ctr"/>
              <a:r>
                <a:rPr lang="fr-FR" sz="1100" b="1" dirty="0" smtClean="0"/>
                <a:t>1600 av. J-C</a:t>
              </a:r>
              <a:endParaRPr lang="fr-FR" sz="1100" b="1" dirty="0"/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1549730" y="395401"/>
            <a:ext cx="1083804" cy="1540816"/>
            <a:chOff x="1528748" y="2620504"/>
            <a:chExt cx="940654" cy="1264601"/>
          </a:xfrm>
        </p:grpSpPr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5CD735D5-4EFA-42E5-B0F5-3F4B4CA70088}"/>
                </a:ext>
              </a:extLst>
            </p:cNvPr>
            <p:cNvSpPr txBox="1"/>
            <p:nvPr/>
          </p:nvSpPr>
          <p:spPr>
            <a:xfrm>
              <a:off x="1528748" y="2620504"/>
              <a:ext cx="940654" cy="770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dirty="0" smtClean="0"/>
                <a:t>Échange de métaux précieux avant les premières pièces</a:t>
              </a:r>
              <a:endParaRPr lang="fr-FR" sz="1100" dirty="0"/>
            </a:p>
          </p:txBody>
        </p:sp>
        <p:pic>
          <p:nvPicPr>
            <p:cNvPr id="42" name="Image 4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97416" y="3414021"/>
              <a:ext cx="530715" cy="471084"/>
            </a:xfrm>
            <a:prstGeom prst="rect">
              <a:avLst/>
            </a:prstGeom>
          </p:spPr>
        </p:pic>
      </p:grpSp>
      <p:grpSp>
        <p:nvGrpSpPr>
          <p:cNvPr id="43" name="Groupe 42"/>
          <p:cNvGrpSpPr/>
          <p:nvPr/>
        </p:nvGrpSpPr>
        <p:grpSpPr>
          <a:xfrm>
            <a:off x="8094986" y="380801"/>
            <a:ext cx="1063332" cy="1498799"/>
            <a:chOff x="2239489" y="2316725"/>
            <a:chExt cx="1063332" cy="1498799"/>
          </a:xfrm>
        </p:grpSpPr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9427EB2D-2222-4076-8E0D-4516E195CCE3}"/>
                </a:ext>
              </a:extLst>
            </p:cNvPr>
            <p:cNvSpPr txBox="1"/>
            <p:nvPr/>
          </p:nvSpPr>
          <p:spPr>
            <a:xfrm>
              <a:off x="2249577" y="2316725"/>
              <a:ext cx="1045864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dirty="0" smtClean="0"/>
                <a:t>Première utilisation </a:t>
              </a:r>
              <a:r>
                <a:rPr lang="fr-FR" sz="1100" dirty="0"/>
                <a:t>des </a:t>
              </a:r>
              <a:r>
                <a:rPr lang="fr-FR" sz="1100" dirty="0" smtClean="0"/>
                <a:t>pièces</a:t>
              </a:r>
              <a:endParaRPr lang="fr-FR" sz="1100" dirty="0"/>
            </a:p>
          </p:txBody>
        </p:sp>
        <p:pic>
          <p:nvPicPr>
            <p:cNvPr id="45" name="Picture 4" descr="Old gold coin Royalty Free Vector Image - VectorStock">
              <a:extLst>
                <a:ext uri="{FF2B5EF4-FFF2-40B4-BE49-F238E27FC236}">
                  <a16:creationId xmlns:a16="http://schemas.microsoft.com/office/drawing/2014/main" id="{1C865242-DCAF-4A2A-B87F-A77A102758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1726" y="2888382"/>
              <a:ext cx="518858" cy="559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FFD2155D-8957-43C4-8295-F64553CF6D2C}"/>
                </a:ext>
              </a:extLst>
            </p:cNvPr>
            <p:cNvSpPr txBox="1"/>
            <p:nvPr/>
          </p:nvSpPr>
          <p:spPr>
            <a:xfrm>
              <a:off x="2239489" y="3353859"/>
              <a:ext cx="106333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200" b="1" dirty="0" smtClean="0"/>
                <a:t>VIème Siècle av. J-C</a:t>
              </a:r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9481898" y="2593832"/>
            <a:ext cx="1003097" cy="1104796"/>
            <a:chOff x="815" y="2759104"/>
            <a:chExt cx="1003097" cy="1104796"/>
          </a:xfrm>
        </p:grpSpPr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F66CA57E-D314-4B17-93BC-E844AF2042CC}"/>
                </a:ext>
              </a:extLst>
            </p:cNvPr>
            <p:cNvSpPr txBox="1"/>
            <p:nvPr/>
          </p:nvSpPr>
          <p:spPr>
            <a:xfrm>
              <a:off x="9696" y="2759104"/>
              <a:ext cx="863990" cy="600164"/>
            </a:xfrm>
            <a:prstGeom prst="rect">
              <a:avLst/>
            </a:prstGeom>
            <a:noFill/>
          </p:spPr>
          <p:txBody>
            <a:bodyPr wrap="square" lIns="36000" rIns="36000">
              <a:spAutoFit/>
            </a:bodyPr>
            <a:lstStyle/>
            <a:p>
              <a:pPr algn="ctr"/>
              <a:r>
                <a:rPr lang="fr-FR" sz="1100" dirty="0" smtClean="0"/>
                <a:t>Tout commence par le troc</a:t>
              </a:r>
              <a:endParaRPr lang="fr-FR" sz="1100" dirty="0"/>
            </a:p>
          </p:txBody>
        </p:sp>
        <p:pic>
          <p:nvPicPr>
            <p:cNvPr id="49" name="Image 4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15" y="3398608"/>
              <a:ext cx="1003097" cy="465292"/>
            </a:xfrm>
            <a:prstGeom prst="rect">
              <a:avLst/>
            </a:prstGeom>
          </p:spPr>
        </p:pic>
      </p:grpSp>
      <p:grpSp>
        <p:nvGrpSpPr>
          <p:cNvPr id="50" name="Groupe 49"/>
          <p:cNvGrpSpPr/>
          <p:nvPr/>
        </p:nvGrpSpPr>
        <p:grpSpPr>
          <a:xfrm>
            <a:off x="2969406" y="476779"/>
            <a:ext cx="999413" cy="1196003"/>
            <a:chOff x="4890636" y="2720011"/>
            <a:chExt cx="999413" cy="1196003"/>
          </a:xfrm>
        </p:grpSpPr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4890636" y="3088864"/>
              <a:ext cx="999413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Invention du chèque en Angleterre</a:t>
              </a:r>
              <a:endParaRPr lang="fr-FR" sz="1050" dirty="0"/>
            </a:p>
          </p:txBody>
        </p:sp>
        <p:pic>
          <p:nvPicPr>
            <p:cNvPr id="52" name="Picture 20" descr="Vintage Cheque Stock Photo, Picture And Royalty Free Image. Image 14916488.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8712" y="2720011"/>
              <a:ext cx="837283" cy="365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5107488" y="3654404"/>
              <a:ext cx="71850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1742</a:t>
              </a:r>
              <a:endParaRPr lang="fr-FR" sz="1100" dirty="0"/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5537820" y="2293750"/>
            <a:ext cx="1057578" cy="1621587"/>
            <a:chOff x="3491861" y="2501030"/>
            <a:chExt cx="1057578" cy="1621587"/>
          </a:xfrm>
        </p:grpSpPr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DAA09B05-CFF7-433D-BA8E-20AB5B470F83}"/>
                </a:ext>
              </a:extLst>
            </p:cNvPr>
            <p:cNvSpPr txBox="1"/>
            <p:nvPr/>
          </p:nvSpPr>
          <p:spPr>
            <a:xfrm>
              <a:off x="3491861" y="2501030"/>
              <a:ext cx="1057578" cy="600164"/>
            </a:xfrm>
            <a:prstGeom prst="rect">
              <a:avLst/>
            </a:prstGeom>
            <a:noFill/>
          </p:spPr>
          <p:txBody>
            <a:bodyPr wrap="square" lIns="36000" rIns="36000">
              <a:spAutoFit/>
            </a:bodyPr>
            <a:lstStyle/>
            <a:p>
              <a:pPr algn="ctr"/>
              <a:r>
                <a:rPr lang="fr-FR" sz="1100" dirty="0"/>
                <a:t>Jiaozi, premières monnaies </a:t>
              </a:r>
              <a:r>
                <a:rPr lang="fr-FR" sz="1100" dirty="0" smtClean="0"/>
                <a:t>sous forme papier</a:t>
              </a:r>
              <a:endParaRPr lang="fr-FR" sz="1100" dirty="0"/>
            </a:p>
          </p:txBody>
        </p:sp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FFD2155D-8957-43C4-8295-F64553CF6D2C}"/>
                </a:ext>
              </a:extLst>
            </p:cNvPr>
            <p:cNvSpPr txBox="1"/>
            <p:nvPr/>
          </p:nvSpPr>
          <p:spPr>
            <a:xfrm>
              <a:off x="3514475" y="3845618"/>
              <a:ext cx="94806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200" b="1" dirty="0"/>
                <a:t>Xème </a:t>
              </a:r>
              <a:r>
                <a:rPr lang="fr-FR" sz="1200" dirty="0"/>
                <a:t>Siècle</a:t>
              </a:r>
            </a:p>
          </p:txBody>
        </p:sp>
        <p:pic>
          <p:nvPicPr>
            <p:cNvPr id="57" name="Picture 8" descr="Premiers billets ou « papiers monnaie », en Chine | Citéco">
              <a:extLst>
                <a:ext uri="{FF2B5EF4-FFF2-40B4-BE49-F238E27FC236}">
                  <a16:creationId xmlns:a16="http://schemas.microsoft.com/office/drawing/2014/main" id="{484CB5E4-2741-4653-B227-9AC650A8C0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01" t="1204" r="35007" b="2336"/>
            <a:stretch/>
          </p:blipFill>
          <p:spPr bwMode="auto">
            <a:xfrm>
              <a:off x="3804169" y="3104986"/>
              <a:ext cx="418820" cy="741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8" name="Groupe 57"/>
          <p:cNvGrpSpPr/>
          <p:nvPr/>
        </p:nvGrpSpPr>
        <p:grpSpPr>
          <a:xfrm>
            <a:off x="6932477" y="2282187"/>
            <a:ext cx="861961" cy="1576247"/>
            <a:chOff x="7826212" y="2485894"/>
            <a:chExt cx="861961" cy="1576247"/>
          </a:xfrm>
        </p:grpSpPr>
        <p:pic>
          <p:nvPicPr>
            <p:cNvPr id="59" name="Picture 6" descr="Machine De Paiement Sans Contact Vecteurs libres de droits et plus d'images  vectorielles de Carte de crédit - iStock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8453" y="2485894"/>
              <a:ext cx="735317" cy="7353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7838788" y="3135508"/>
              <a:ext cx="849385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Paiements sans contact</a:t>
              </a:r>
              <a:endParaRPr lang="fr-FR" sz="1050" dirty="0"/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7826212" y="3631254"/>
              <a:ext cx="849385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Début XXIe siècle</a:t>
              </a:r>
              <a:endParaRPr lang="fr-FR" sz="1100" dirty="0"/>
            </a:p>
          </p:txBody>
        </p:sp>
      </p:grpSp>
      <p:grpSp>
        <p:nvGrpSpPr>
          <p:cNvPr id="62" name="Groupe 61"/>
          <p:cNvGrpSpPr/>
          <p:nvPr/>
        </p:nvGrpSpPr>
        <p:grpSpPr>
          <a:xfrm>
            <a:off x="4356247" y="2538248"/>
            <a:ext cx="849385" cy="1291385"/>
            <a:chOff x="6924744" y="2638366"/>
            <a:chExt cx="849385" cy="1291385"/>
          </a:xfrm>
        </p:grpSpPr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6924744" y="3134557"/>
              <a:ext cx="849385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Invention de la carte à puce</a:t>
              </a:r>
              <a:endParaRPr lang="fr-FR" sz="1050" dirty="0"/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6962156" y="3668141"/>
              <a:ext cx="71850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1974</a:t>
              </a:r>
              <a:endParaRPr lang="fr-FR" sz="1100" dirty="0"/>
            </a:p>
          </p:txBody>
        </p:sp>
        <p:pic>
          <p:nvPicPr>
            <p:cNvPr id="65" name="Picture 8" descr="https://encrypted-tbn0.gstatic.com/images?q=tbn:ANd9GcRlHE0eSd1mMt5o_-yZE7WMty91UxZVA5UKflA84vYRKNze4Qhm&amp;usqp=CAU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5E9E9"/>
                </a:clrFrom>
                <a:clrTo>
                  <a:srgbClr val="F5E9E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2400" y="2638366"/>
              <a:ext cx="450498" cy="450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6" name="Groupe 65"/>
          <p:cNvGrpSpPr/>
          <p:nvPr/>
        </p:nvGrpSpPr>
        <p:grpSpPr>
          <a:xfrm>
            <a:off x="345674" y="2389580"/>
            <a:ext cx="881469" cy="1373452"/>
            <a:chOff x="6019785" y="2556299"/>
            <a:chExt cx="881469" cy="1373452"/>
          </a:xfrm>
        </p:grpSpPr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6051869" y="3134238"/>
              <a:ext cx="849385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1ere carte de paiement</a:t>
              </a:r>
              <a:endParaRPr lang="fr-FR" sz="1050" dirty="0"/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6019785" y="3668141"/>
              <a:ext cx="71850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1914</a:t>
              </a:r>
              <a:endParaRPr lang="fr-FR" sz="1100" dirty="0"/>
            </a:p>
          </p:txBody>
        </p:sp>
        <p:pic>
          <p:nvPicPr>
            <p:cNvPr id="69" name="Picture 12" descr="Plus de 100 images de Carte Bancaire et de Paiement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7673" y="2556299"/>
              <a:ext cx="648969" cy="648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0" name="Groupe 69"/>
          <p:cNvGrpSpPr/>
          <p:nvPr/>
        </p:nvGrpSpPr>
        <p:grpSpPr>
          <a:xfrm>
            <a:off x="1624721" y="2435029"/>
            <a:ext cx="1083804" cy="1480308"/>
            <a:chOff x="1548108" y="2670165"/>
            <a:chExt cx="940654" cy="1214940"/>
          </a:xfrm>
        </p:grpSpPr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id="{5CD735D5-4EFA-42E5-B0F5-3F4B4CA70088}"/>
                </a:ext>
              </a:extLst>
            </p:cNvPr>
            <p:cNvSpPr txBox="1"/>
            <p:nvPr/>
          </p:nvSpPr>
          <p:spPr>
            <a:xfrm>
              <a:off x="1548108" y="2670165"/>
              <a:ext cx="940654" cy="770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dirty="0" smtClean="0"/>
                <a:t>Échange de métaux précieux avant les premières pièces</a:t>
              </a:r>
              <a:endParaRPr lang="fr-FR" sz="1100" dirty="0"/>
            </a:p>
          </p:txBody>
        </p:sp>
        <p:pic>
          <p:nvPicPr>
            <p:cNvPr id="72" name="Image 7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97416" y="3414021"/>
              <a:ext cx="530715" cy="471084"/>
            </a:xfrm>
            <a:prstGeom prst="rect">
              <a:avLst/>
            </a:prstGeom>
          </p:spPr>
        </p:pic>
      </p:grpSp>
      <p:grpSp>
        <p:nvGrpSpPr>
          <p:cNvPr id="73" name="Groupe 72"/>
          <p:cNvGrpSpPr/>
          <p:nvPr/>
        </p:nvGrpSpPr>
        <p:grpSpPr>
          <a:xfrm>
            <a:off x="2966158" y="2601891"/>
            <a:ext cx="999413" cy="1180751"/>
            <a:chOff x="4890636" y="2720011"/>
            <a:chExt cx="999413" cy="1180751"/>
          </a:xfrm>
        </p:grpSpPr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4890636" y="3088864"/>
              <a:ext cx="999413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Invention du chèque en Angleterre</a:t>
              </a:r>
              <a:endParaRPr lang="fr-FR" sz="1050" dirty="0"/>
            </a:p>
          </p:txBody>
        </p:sp>
        <p:pic>
          <p:nvPicPr>
            <p:cNvPr id="75" name="Picture 20" descr="Vintage Cheque Stock Photo, Picture And Royalty Free Image. Image 14916488.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8712" y="2720011"/>
              <a:ext cx="837283" cy="365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" name="ZoneTexte 75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5034453" y="3639152"/>
              <a:ext cx="71850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1742</a:t>
              </a:r>
              <a:endParaRPr lang="fr-FR" sz="1100" dirty="0"/>
            </a:p>
          </p:txBody>
        </p:sp>
      </p:grpSp>
      <p:grpSp>
        <p:nvGrpSpPr>
          <p:cNvPr id="77" name="Groupe 76"/>
          <p:cNvGrpSpPr/>
          <p:nvPr/>
        </p:nvGrpSpPr>
        <p:grpSpPr>
          <a:xfrm>
            <a:off x="10793587" y="329922"/>
            <a:ext cx="847862" cy="1650266"/>
            <a:chOff x="793888" y="2110720"/>
            <a:chExt cx="863990" cy="1445905"/>
          </a:xfrm>
        </p:grpSpPr>
        <p:pic>
          <p:nvPicPr>
            <p:cNvPr id="78" name="Picture 6" descr="Nautical logo templates | Nautical logo, Illustrator inspiration, Logo  templates">
              <a:extLst>
                <a:ext uri="{FF2B5EF4-FFF2-40B4-BE49-F238E27FC236}">
                  <a16:creationId xmlns:a16="http://schemas.microsoft.com/office/drawing/2014/main" id="{63473A19-C0C9-430B-BDF0-AE76DCB0B15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8750" b="79423" l="10000" r="90000">
                          <a14:foregroundMark x1="24800" y1="28365" x2="32800" y2="37596"/>
                          <a14:foregroundMark x1="32800" y1="37596" x2="39100" y2="51827"/>
                          <a14:foregroundMark x1="19500" y1="36635" x2="35000" y2="52692"/>
                          <a14:foregroundMark x1="35000" y1="52692" x2="37300" y2="57596"/>
                          <a14:foregroundMark x1="16300" y1="47308" x2="44400" y2="68269"/>
                          <a14:foregroundMark x1="15200" y1="53558" x2="38400" y2="70865"/>
                          <a14:foregroundMark x1="19400" y1="60673" x2="39700" y2="68654"/>
                          <a14:foregroundMark x1="33600" y1="78846" x2="43000" y2="79423"/>
                          <a14:foregroundMark x1="43000" y1="79423" x2="53800" y2="77596"/>
                          <a14:foregroundMark x1="34700" y1="77212" x2="50100" y2="78654"/>
                          <a14:foregroundMark x1="44400" y1="77019" x2="65400" y2="77981"/>
                          <a14:foregroundMark x1="65100" y1="76058" x2="67600" y2="55577"/>
                          <a14:foregroundMark x1="73700" y1="65000" x2="79100" y2="53365"/>
                          <a14:foregroundMark x1="71600" y1="65385" x2="86600" y2="60096"/>
                          <a14:foregroundMark x1="86600" y1="60096" x2="87100" y2="59327"/>
                          <a14:foregroundMark x1="82600" y1="59423" x2="82500" y2="43942"/>
                          <a14:foregroundMark x1="82500" y1="43942" x2="82600" y2="43750"/>
                          <a14:foregroundMark x1="81200" y1="55673" x2="66700" y2="48077"/>
                          <a14:foregroundMark x1="83000" y1="54038" x2="69000" y2="47212"/>
                          <a14:foregroundMark x1="69000" y1="47212" x2="52400" y2="34808"/>
                          <a14:foregroundMark x1="52400" y1="34808" x2="51100" y2="34519"/>
                          <a14:foregroundMark x1="55000" y1="21058" x2="51500" y2="58173"/>
                          <a14:foregroundMark x1="67100" y1="23077" x2="54300" y2="49423"/>
                          <a14:foregroundMark x1="54300" y1="49423" x2="53200" y2="62788"/>
                          <a14:foregroundMark x1="74400" y1="30673" x2="62100" y2="47692"/>
                          <a14:foregroundMark x1="62100" y1="47692" x2="58600" y2="61154"/>
                          <a14:foregroundMark x1="59300" y1="43750" x2="55800" y2="61346"/>
                          <a14:foregroundMark x1="55800" y1="61346" x2="54100" y2="65000"/>
                          <a14:foregroundMark x1="55800" y1="70865" x2="71000" y2="45096"/>
                          <a14:foregroundMark x1="71000" y1="45096" x2="83000" y2="36731"/>
                          <a14:foregroundMark x1="83000" y1="36731" x2="83300" y2="36250"/>
                          <a14:foregroundMark x1="71700" y1="33558" x2="76000" y2="28654"/>
                          <a14:foregroundMark x1="58100" y1="16923" x2="57700" y2="30577"/>
                          <a14:foregroundMark x1="44600" y1="17692" x2="47900" y2="67308"/>
                          <a14:foregroundMark x1="33100" y1="22885" x2="47100" y2="53462"/>
                          <a14:foregroundMark x1="11900" y1="42115" x2="16700" y2="47404"/>
                          <a14:foregroundMark x1="16700" y1="47404" x2="19100" y2="5221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465"/>
            <a:stretch/>
          </p:blipFill>
          <p:spPr bwMode="auto">
            <a:xfrm>
              <a:off x="967396" y="3048603"/>
              <a:ext cx="558060" cy="508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ZoneTexte 78">
              <a:extLst>
                <a:ext uri="{FF2B5EF4-FFF2-40B4-BE49-F238E27FC236}">
                  <a16:creationId xmlns:a16="http://schemas.microsoft.com/office/drawing/2014/main" id="{F66CA57E-D314-4B17-93BC-E844AF2042CC}"/>
                </a:ext>
              </a:extLst>
            </p:cNvPr>
            <p:cNvSpPr txBox="1"/>
            <p:nvPr/>
          </p:nvSpPr>
          <p:spPr>
            <a:xfrm>
              <a:off x="793888" y="2110720"/>
              <a:ext cx="863990" cy="1107996"/>
            </a:xfrm>
            <a:prstGeom prst="rect">
              <a:avLst/>
            </a:prstGeom>
            <a:noFill/>
          </p:spPr>
          <p:txBody>
            <a:bodyPr wrap="square" lIns="36000" rIns="36000">
              <a:spAutoFit/>
            </a:bodyPr>
            <a:lstStyle/>
            <a:p>
              <a:pPr algn="ctr"/>
              <a:r>
                <a:rPr lang="fr-FR" sz="1100" dirty="0"/>
                <a:t>Utilisation de monnaie marchandise: coquillages, </a:t>
              </a:r>
              <a:r>
                <a:rPr lang="fr-FR" sz="1100" dirty="0" smtClean="0"/>
                <a:t>sel, etc.</a:t>
              </a:r>
            </a:p>
            <a:p>
              <a:pPr algn="ctr"/>
              <a:r>
                <a:rPr lang="fr-FR" sz="1100" b="1" dirty="0" smtClean="0"/>
                <a:t>1600 av. J-C</a:t>
              </a:r>
              <a:endParaRPr lang="fr-FR" sz="1100" b="1" dirty="0"/>
            </a:p>
          </p:txBody>
        </p:sp>
      </p:grpSp>
      <p:grpSp>
        <p:nvGrpSpPr>
          <p:cNvPr id="80" name="Groupe 79"/>
          <p:cNvGrpSpPr/>
          <p:nvPr/>
        </p:nvGrpSpPr>
        <p:grpSpPr>
          <a:xfrm>
            <a:off x="8091809" y="2332437"/>
            <a:ext cx="1063332" cy="1498799"/>
            <a:chOff x="2239489" y="2316725"/>
            <a:chExt cx="1063332" cy="1498799"/>
          </a:xfrm>
        </p:grpSpPr>
        <p:sp>
          <p:nvSpPr>
            <p:cNvPr id="81" name="ZoneTexte 80">
              <a:extLst>
                <a:ext uri="{FF2B5EF4-FFF2-40B4-BE49-F238E27FC236}">
                  <a16:creationId xmlns:a16="http://schemas.microsoft.com/office/drawing/2014/main" id="{9427EB2D-2222-4076-8E0D-4516E195CCE3}"/>
                </a:ext>
              </a:extLst>
            </p:cNvPr>
            <p:cNvSpPr txBox="1"/>
            <p:nvPr/>
          </p:nvSpPr>
          <p:spPr>
            <a:xfrm>
              <a:off x="2249577" y="2316725"/>
              <a:ext cx="1045864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dirty="0" smtClean="0"/>
                <a:t>Première utilisation </a:t>
              </a:r>
              <a:r>
                <a:rPr lang="fr-FR" sz="1100" dirty="0"/>
                <a:t>des </a:t>
              </a:r>
              <a:r>
                <a:rPr lang="fr-FR" sz="1100" dirty="0" smtClean="0"/>
                <a:t>pièces</a:t>
              </a:r>
              <a:endParaRPr lang="fr-FR" sz="1100" dirty="0"/>
            </a:p>
          </p:txBody>
        </p:sp>
        <p:pic>
          <p:nvPicPr>
            <p:cNvPr id="82" name="Picture 4" descr="Old gold coin Royalty Free Vector Image - VectorStock">
              <a:extLst>
                <a:ext uri="{FF2B5EF4-FFF2-40B4-BE49-F238E27FC236}">
                  <a16:creationId xmlns:a16="http://schemas.microsoft.com/office/drawing/2014/main" id="{1C865242-DCAF-4A2A-B87F-A77A102758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1726" y="2888382"/>
              <a:ext cx="518858" cy="559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FFD2155D-8957-43C4-8295-F64553CF6D2C}"/>
                </a:ext>
              </a:extLst>
            </p:cNvPr>
            <p:cNvSpPr txBox="1"/>
            <p:nvPr/>
          </p:nvSpPr>
          <p:spPr>
            <a:xfrm>
              <a:off x="2239489" y="3353859"/>
              <a:ext cx="106333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200" b="1" dirty="0" smtClean="0"/>
                <a:t>VIème Siècle av. J-C</a:t>
              </a:r>
            </a:p>
          </p:txBody>
        </p:sp>
      </p:grpSp>
      <p:grpSp>
        <p:nvGrpSpPr>
          <p:cNvPr id="84" name="Groupe 83"/>
          <p:cNvGrpSpPr/>
          <p:nvPr/>
        </p:nvGrpSpPr>
        <p:grpSpPr>
          <a:xfrm>
            <a:off x="9430555" y="475138"/>
            <a:ext cx="1003097" cy="1104796"/>
            <a:chOff x="815" y="2759104"/>
            <a:chExt cx="1003097" cy="1104796"/>
          </a:xfrm>
        </p:grpSpPr>
        <p:sp>
          <p:nvSpPr>
            <p:cNvPr id="85" name="ZoneTexte 84">
              <a:extLst>
                <a:ext uri="{FF2B5EF4-FFF2-40B4-BE49-F238E27FC236}">
                  <a16:creationId xmlns:a16="http://schemas.microsoft.com/office/drawing/2014/main" id="{F66CA57E-D314-4B17-93BC-E844AF2042CC}"/>
                </a:ext>
              </a:extLst>
            </p:cNvPr>
            <p:cNvSpPr txBox="1"/>
            <p:nvPr/>
          </p:nvSpPr>
          <p:spPr>
            <a:xfrm>
              <a:off x="33760" y="2759104"/>
              <a:ext cx="863990" cy="600164"/>
            </a:xfrm>
            <a:prstGeom prst="rect">
              <a:avLst/>
            </a:prstGeom>
            <a:noFill/>
          </p:spPr>
          <p:txBody>
            <a:bodyPr wrap="square" lIns="36000" rIns="36000">
              <a:spAutoFit/>
            </a:bodyPr>
            <a:lstStyle/>
            <a:p>
              <a:pPr algn="ctr"/>
              <a:r>
                <a:rPr lang="fr-FR" sz="1100" dirty="0" smtClean="0"/>
                <a:t>Tout commence par le troc</a:t>
              </a:r>
              <a:endParaRPr lang="fr-FR" sz="1100" dirty="0"/>
            </a:p>
          </p:txBody>
        </p:sp>
        <p:pic>
          <p:nvPicPr>
            <p:cNvPr id="86" name="Image 8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15" y="3398608"/>
              <a:ext cx="1003097" cy="465292"/>
            </a:xfrm>
            <a:prstGeom prst="rect">
              <a:avLst/>
            </a:prstGeom>
          </p:spPr>
        </p:pic>
      </p:grpSp>
      <p:grpSp>
        <p:nvGrpSpPr>
          <p:cNvPr id="87" name="Groupe 86"/>
          <p:cNvGrpSpPr/>
          <p:nvPr/>
        </p:nvGrpSpPr>
        <p:grpSpPr>
          <a:xfrm>
            <a:off x="10831704" y="4482081"/>
            <a:ext cx="847862" cy="1685492"/>
            <a:chOff x="864185" y="2079856"/>
            <a:chExt cx="863990" cy="1476769"/>
          </a:xfrm>
        </p:grpSpPr>
        <p:pic>
          <p:nvPicPr>
            <p:cNvPr id="88" name="Picture 6" descr="Nautical logo templates | Nautical logo, Illustrator inspiration, Logo  templates">
              <a:extLst>
                <a:ext uri="{FF2B5EF4-FFF2-40B4-BE49-F238E27FC236}">
                  <a16:creationId xmlns:a16="http://schemas.microsoft.com/office/drawing/2014/main" id="{63473A19-C0C9-430B-BDF0-AE76DCB0B15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8750" b="79423" l="10000" r="90000">
                          <a14:foregroundMark x1="24800" y1="28365" x2="32800" y2="37596"/>
                          <a14:foregroundMark x1="32800" y1="37596" x2="39100" y2="51827"/>
                          <a14:foregroundMark x1="19500" y1="36635" x2="35000" y2="52692"/>
                          <a14:foregroundMark x1="35000" y1="52692" x2="37300" y2="57596"/>
                          <a14:foregroundMark x1="16300" y1="47308" x2="44400" y2="68269"/>
                          <a14:foregroundMark x1="15200" y1="53558" x2="38400" y2="70865"/>
                          <a14:foregroundMark x1="19400" y1="60673" x2="39700" y2="68654"/>
                          <a14:foregroundMark x1="33600" y1="78846" x2="43000" y2="79423"/>
                          <a14:foregroundMark x1="43000" y1="79423" x2="53800" y2="77596"/>
                          <a14:foregroundMark x1="34700" y1="77212" x2="50100" y2="78654"/>
                          <a14:foregroundMark x1="44400" y1="77019" x2="65400" y2="77981"/>
                          <a14:foregroundMark x1="65100" y1="76058" x2="67600" y2="55577"/>
                          <a14:foregroundMark x1="73700" y1="65000" x2="79100" y2="53365"/>
                          <a14:foregroundMark x1="71600" y1="65385" x2="86600" y2="60096"/>
                          <a14:foregroundMark x1="86600" y1="60096" x2="87100" y2="59327"/>
                          <a14:foregroundMark x1="82600" y1="59423" x2="82500" y2="43942"/>
                          <a14:foregroundMark x1="82500" y1="43942" x2="82600" y2="43750"/>
                          <a14:foregroundMark x1="81200" y1="55673" x2="66700" y2="48077"/>
                          <a14:foregroundMark x1="83000" y1="54038" x2="69000" y2="47212"/>
                          <a14:foregroundMark x1="69000" y1="47212" x2="52400" y2="34808"/>
                          <a14:foregroundMark x1="52400" y1="34808" x2="51100" y2="34519"/>
                          <a14:foregroundMark x1="55000" y1="21058" x2="51500" y2="58173"/>
                          <a14:foregroundMark x1="67100" y1="23077" x2="54300" y2="49423"/>
                          <a14:foregroundMark x1="54300" y1="49423" x2="53200" y2="62788"/>
                          <a14:foregroundMark x1="74400" y1="30673" x2="62100" y2="47692"/>
                          <a14:foregroundMark x1="62100" y1="47692" x2="58600" y2="61154"/>
                          <a14:foregroundMark x1="59300" y1="43750" x2="55800" y2="61346"/>
                          <a14:foregroundMark x1="55800" y1="61346" x2="54100" y2="65000"/>
                          <a14:foregroundMark x1="55800" y1="70865" x2="71000" y2="45096"/>
                          <a14:foregroundMark x1="71000" y1="45096" x2="83000" y2="36731"/>
                          <a14:foregroundMark x1="83000" y1="36731" x2="83300" y2="36250"/>
                          <a14:foregroundMark x1="71700" y1="33558" x2="76000" y2="28654"/>
                          <a14:foregroundMark x1="58100" y1="16923" x2="57700" y2="30577"/>
                          <a14:foregroundMark x1="44600" y1="17692" x2="47900" y2="67308"/>
                          <a14:foregroundMark x1="33100" y1="22885" x2="47100" y2="53462"/>
                          <a14:foregroundMark x1="11900" y1="42115" x2="16700" y2="47404"/>
                          <a14:foregroundMark x1="16700" y1="47404" x2="19100" y2="5221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465"/>
            <a:stretch/>
          </p:blipFill>
          <p:spPr bwMode="auto">
            <a:xfrm>
              <a:off x="967396" y="3048603"/>
              <a:ext cx="558060" cy="508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9" name="ZoneTexte 88">
              <a:extLst>
                <a:ext uri="{FF2B5EF4-FFF2-40B4-BE49-F238E27FC236}">
                  <a16:creationId xmlns:a16="http://schemas.microsoft.com/office/drawing/2014/main" id="{F66CA57E-D314-4B17-93BC-E844AF2042CC}"/>
                </a:ext>
              </a:extLst>
            </p:cNvPr>
            <p:cNvSpPr txBox="1"/>
            <p:nvPr/>
          </p:nvSpPr>
          <p:spPr>
            <a:xfrm>
              <a:off x="864185" y="2079856"/>
              <a:ext cx="863990" cy="1107996"/>
            </a:xfrm>
            <a:prstGeom prst="rect">
              <a:avLst/>
            </a:prstGeom>
            <a:noFill/>
          </p:spPr>
          <p:txBody>
            <a:bodyPr wrap="square" lIns="36000" rIns="36000">
              <a:spAutoFit/>
            </a:bodyPr>
            <a:lstStyle/>
            <a:p>
              <a:pPr algn="ctr"/>
              <a:r>
                <a:rPr lang="fr-FR" sz="1100" dirty="0"/>
                <a:t>Utilisation de monnaie marchandise: coquillages, </a:t>
              </a:r>
              <a:r>
                <a:rPr lang="fr-FR" sz="1100" dirty="0" smtClean="0"/>
                <a:t>sel, etc.</a:t>
              </a:r>
            </a:p>
            <a:p>
              <a:pPr algn="ctr"/>
              <a:r>
                <a:rPr lang="fr-FR" sz="1100" b="1" dirty="0" smtClean="0"/>
                <a:t>1600 av. J-C</a:t>
              </a:r>
              <a:endParaRPr lang="fr-FR" sz="1100" b="1" dirty="0"/>
            </a:p>
          </p:txBody>
        </p:sp>
      </p:grpSp>
      <p:grpSp>
        <p:nvGrpSpPr>
          <p:cNvPr id="90" name="Groupe 89"/>
          <p:cNvGrpSpPr/>
          <p:nvPr/>
        </p:nvGrpSpPr>
        <p:grpSpPr>
          <a:xfrm>
            <a:off x="9465850" y="4743476"/>
            <a:ext cx="1003097" cy="1104796"/>
            <a:chOff x="815" y="2759104"/>
            <a:chExt cx="1003097" cy="1104796"/>
          </a:xfrm>
        </p:grpSpPr>
        <p:sp>
          <p:nvSpPr>
            <p:cNvPr id="91" name="ZoneTexte 90">
              <a:extLst>
                <a:ext uri="{FF2B5EF4-FFF2-40B4-BE49-F238E27FC236}">
                  <a16:creationId xmlns:a16="http://schemas.microsoft.com/office/drawing/2014/main" id="{F66CA57E-D314-4B17-93BC-E844AF2042CC}"/>
                </a:ext>
              </a:extLst>
            </p:cNvPr>
            <p:cNvSpPr txBox="1"/>
            <p:nvPr/>
          </p:nvSpPr>
          <p:spPr>
            <a:xfrm>
              <a:off x="33760" y="2759104"/>
              <a:ext cx="863990" cy="600164"/>
            </a:xfrm>
            <a:prstGeom prst="rect">
              <a:avLst/>
            </a:prstGeom>
            <a:noFill/>
          </p:spPr>
          <p:txBody>
            <a:bodyPr wrap="square" lIns="36000" rIns="36000">
              <a:spAutoFit/>
            </a:bodyPr>
            <a:lstStyle/>
            <a:p>
              <a:pPr algn="ctr"/>
              <a:r>
                <a:rPr lang="fr-FR" sz="1100" dirty="0" smtClean="0"/>
                <a:t>Tout commence par le troc</a:t>
              </a:r>
              <a:endParaRPr lang="fr-FR" sz="1100" dirty="0"/>
            </a:p>
          </p:txBody>
        </p:sp>
        <p:pic>
          <p:nvPicPr>
            <p:cNvPr id="92" name="Image 9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15" y="3398608"/>
              <a:ext cx="1003097" cy="465292"/>
            </a:xfrm>
            <a:prstGeom prst="rect">
              <a:avLst/>
            </a:prstGeom>
          </p:spPr>
        </p:pic>
      </p:grpSp>
      <p:grpSp>
        <p:nvGrpSpPr>
          <p:cNvPr id="93" name="Groupe 92"/>
          <p:cNvGrpSpPr/>
          <p:nvPr/>
        </p:nvGrpSpPr>
        <p:grpSpPr>
          <a:xfrm>
            <a:off x="5533804" y="4443394"/>
            <a:ext cx="1057578" cy="1621587"/>
            <a:chOff x="3491861" y="2501030"/>
            <a:chExt cx="1057578" cy="1621587"/>
          </a:xfrm>
        </p:grpSpPr>
        <p:sp>
          <p:nvSpPr>
            <p:cNvPr id="94" name="ZoneTexte 93">
              <a:extLst>
                <a:ext uri="{FF2B5EF4-FFF2-40B4-BE49-F238E27FC236}">
                  <a16:creationId xmlns:a16="http://schemas.microsoft.com/office/drawing/2014/main" id="{DAA09B05-CFF7-433D-BA8E-20AB5B470F83}"/>
                </a:ext>
              </a:extLst>
            </p:cNvPr>
            <p:cNvSpPr txBox="1"/>
            <p:nvPr/>
          </p:nvSpPr>
          <p:spPr>
            <a:xfrm>
              <a:off x="3491861" y="2501030"/>
              <a:ext cx="1057578" cy="600164"/>
            </a:xfrm>
            <a:prstGeom prst="rect">
              <a:avLst/>
            </a:prstGeom>
            <a:noFill/>
          </p:spPr>
          <p:txBody>
            <a:bodyPr wrap="square" lIns="36000" rIns="36000">
              <a:spAutoFit/>
            </a:bodyPr>
            <a:lstStyle/>
            <a:p>
              <a:pPr algn="ctr"/>
              <a:r>
                <a:rPr lang="fr-FR" sz="1100" dirty="0"/>
                <a:t>Jiaozi, premières monnaies </a:t>
              </a:r>
              <a:r>
                <a:rPr lang="fr-FR" sz="1100" dirty="0" smtClean="0"/>
                <a:t>sous forme papier</a:t>
              </a:r>
              <a:endParaRPr lang="fr-FR" sz="1100" dirty="0"/>
            </a:p>
          </p:txBody>
        </p:sp>
        <p:sp>
          <p:nvSpPr>
            <p:cNvPr id="95" name="ZoneTexte 94">
              <a:extLst>
                <a:ext uri="{FF2B5EF4-FFF2-40B4-BE49-F238E27FC236}">
                  <a16:creationId xmlns:a16="http://schemas.microsoft.com/office/drawing/2014/main" id="{FFD2155D-8957-43C4-8295-F64553CF6D2C}"/>
                </a:ext>
              </a:extLst>
            </p:cNvPr>
            <p:cNvSpPr txBox="1"/>
            <p:nvPr/>
          </p:nvSpPr>
          <p:spPr>
            <a:xfrm>
              <a:off x="3514475" y="3845618"/>
              <a:ext cx="94806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200" b="1" dirty="0"/>
                <a:t>Xème </a:t>
              </a:r>
              <a:r>
                <a:rPr lang="fr-FR" sz="1200" dirty="0"/>
                <a:t>Siècle</a:t>
              </a:r>
            </a:p>
          </p:txBody>
        </p:sp>
        <p:pic>
          <p:nvPicPr>
            <p:cNvPr id="96" name="Picture 8" descr="Premiers billets ou « papiers monnaie », en Chine | Citéco">
              <a:extLst>
                <a:ext uri="{FF2B5EF4-FFF2-40B4-BE49-F238E27FC236}">
                  <a16:creationId xmlns:a16="http://schemas.microsoft.com/office/drawing/2014/main" id="{484CB5E4-2741-4653-B227-9AC650A8C0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01" t="1204" r="35007" b="2336"/>
            <a:stretch/>
          </p:blipFill>
          <p:spPr bwMode="auto">
            <a:xfrm>
              <a:off x="3804169" y="3104986"/>
              <a:ext cx="418820" cy="741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7" name="Groupe 96"/>
          <p:cNvGrpSpPr/>
          <p:nvPr/>
        </p:nvGrpSpPr>
        <p:grpSpPr>
          <a:xfrm>
            <a:off x="6928461" y="4431831"/>
            <a:ext cx="861961" cy="1576247"/>
            <a:chOff x="7826212" y="2485894"/>
            <a:chExt cx="861961" cy="1576247"/>
          </a:xfrm>
        </p:grpSpPr>
        <p:pic>
          <p:nvPicPr>
            <p:cNvPr id="98" name="Picture 6" descr="Machine De Paiement Sans Contact Vecteurs libres de droits et plus d'images  vectorielles de Carte de crédit - iStock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8453" y="2485894"/>
              <a:ext cx="735317" cy="7353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7838788" y="3135508"/>
              <a:ext cx="849385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Paiements sans contact</a:t>
              </a:r>
              <a:endParaRPr lang="fr-FR" sz="1050" dirty="0"/>
            </a:p>
          </p:txBody>
        </p:sp>
        <p:sp>
          <p:nvSpPr>
            <p:cNvPr id="100" name="ZoneTexte 99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7826212" y="3631254"/>
              <a:ext cx="849385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Début XXIe siècle</a:t>
              </a:r>
              <a:endParaRPr lang="fr-FR" sz="1100" dirty="0"/>
            </a:p>
          </p:txBody>
        </p:sp>
      </p:grpSp>
      <p:grpSp>
        <p:nvGrpSpPr>
          <p:cNvPr id="101" name="Groupe 100"/>
          <p:cNvGrpSpPr/>
          <p:nvPr/>
        </p:nvGrpSpPr>
        <p:grpSpPr>
          <a:xfrm>
            <a:off x="4352231" y="4687892"/>
            <a:ext cx="849385" cy="1291385"/>
            <a:chOff x="6924744" y="2638366"/>
            <a:chExt cx="849385" cy="1291385"/>
          </a:xfrm>
        </p:grpSpPr>
        <p:sp>
          <p:nvSpPr>
            <p:cNvPr id="102" name="ZoneTexte 101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6924744" y="3134557"/>
              <a:ext cx="849385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Invention de la carte à puce</a:t>
              </a:r>
              <a:endParaRPr lang="fr-FR" sz="1050" dirty="0"/>
            </a:p>
          </p:txBody>
        </p:sp>
        <p:sp>
          <p:nvSpPr>
            <p:cNvPr id="103" name="ZoneTexte 102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6962156" y="3668141"/>
              <a:ext cx="71850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1974</a:t>
              </a:r>
              <a:endParaRPr lang="fr-FR" sz="1100" dirty="0"/>
            </a:p>
          </p:txBody>
        </p:sp>
        <p:pic>
          <p:nvPicPr>
            <p:cNvPr id="104" name="Picture 8" descr="https://encrypted-tbn0.gstatic.com/images?q=tbn:ANd9GcRlHE0eSd1mMt5o_-yZE7WMty91UxZVA5UKflA84vYRKNze4Qhm&amp;usqp=CAU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5E9E9"/>
                </a:clrFrom>
                <a:clrTo>
                  <a:srgbClr val="F5E9E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2400" y="2638366"/>
              <a:ext cx="450498" cy="450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5" name="Groupe 104"/>
          <p:cNvGrpSpPr/>
          <p:nvPr/>
        </p:nvGrpSpPr>
        <p:grpSpPr>
          <a:xfrm>
            <a:off x="341658" y="4539224"/>
            <a:ext cx="881469" cy="1373452"/>
            <a:chOff x="6019785" y="2556299"/>
            <a:chExt cx="881469" cy="1373452"/>
          </a:xfrm>
        </p:grpSpPr>
        <p:sp>
          <p:nvSpPr>
            <p:cNvPr id="106" name="ZoneTexte 105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6051869" y="3134238"/>
              <a:ext cx="849385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1ere carte de paiement</a:t>
              </a:r>
              <a:endParaRPr lang="fr-FR" sz="1050" dirty="0"/>
            </a:p>
          </p:txBody>
        </p:sp>
        <p:sp>
          <p:nvSpPr>
            <p:cNvPr id="107" name="ZoneTexte 106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6019785" y="3668141"/>
              <a:ext cx="71850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1914</a:t>
              </a:r>
              <a:endParaRPr lang="fr-FR" sz="1100" dirty="0"/>
            </a:p>
          </p:txBody>
        </p:sp>
        <p:pic>
          <p:nvPicPr>
            <p:cNvPr id="108" name="Picture 12" descr="Plus de 100 images de Carte Bancaire et de Paiement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7673" y="2556299"/>
              <a:ext cx="648969" cy="648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9" name="Groupe 108"/>
          <p:cNvGrpSpPr/>
          <p:nvPr/>
        </p:nvGrpSpPr>
        <p:grpSpPr>
          <a:xfrm>
            <a:off x="1620705" y="4584673"/>
            <a:ext cx="1083804" cy="1480308"/>
            <a:chOff x="1548108" y="2670165"/>
            <a:chExt cx="940654" cy="1214940"/>
          </a:xfrm>
        </p:grpSpPr>
        <p:sp>
          <p:nvSpPr>
            <p:cNvPr id="110" name="ZoneTexte 109">
              <a:extLst>
                <a:ext uri="{FF2B5EF4-FFF2-40B4-BE49-F238E27FC236}">
                  <a16:creationId xmlns:a16="http://schemas.microsoft.com/office/drawing/2014/main" id="{5CD735D5-4EFA-42E5-B0F5-3F4B4CA70088}"/>
                </a:ext>
              </a:extLst>
            </p:cNvPr>
            <p:cNvSpPr txBox="1"/>
            <p:nvPr/>
          </p:nvSpPr>
          <p:spPr>
            <a:xfrm>
              <a:off x="1548108" y="2670165"/>
              <a:ext cx="940654" cy="770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dirty="0" smtClean="0"/>
                <a:t>Échange de métaux précieux avant les premières pièces</a:t>
              </a:r>
              <a:endParaRPr lang="fr-FR" sz="1100" dirty="0"/>
            </a:p>
          </p:txBody>
        </p:sp>
        <p:pic>
          <p:nvPicPr>
            <p:cNvPr id="111" name="Image 1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97416" y="3414021"/>
              <a:ext cx="530715" cy="471084"/>
            </a:xfrm>
            <a:prstGeom prst="rect">
              <a:avLst/>
            </a:prstGeom>
          </p:spPr>
        </p:pic>
      </p:grpSp>
      <p:grpSp>
        <p:nvGrpSpPr>
          <p:cNvPr id="112" name="Groupe 111"/>
          <p:cNvGrpSpPr/>
          <p:nvPr/>
        </p:nvGrpSpPr>
        <p:grpSpPr>
          <a:xfrm>
            <a:off x="2962142" y="4751535"/>
            <a:ext cx="999413" cy="1180751"/>
            <a:chOff x="4890636" y="2720011"/>
            <a:chExt cx="999413" cy="1180751"/>
          </a:xfrm>
        </p:grpSpPr>
        <p:sp>
          <p:nvSpPr>
            <p:cNvPr id="113" name="ZoneTexte 112">
              <a:extLst>
                <a:ext uri="{FF2B5EF4-FFF2-40B4-BE49-F238E27FC236}">
                  <a16:creationId xmlns:a16="http://schemas.microsoft.com/office/drawing/2014/main" id="{2EF3116E-7BDA-466C-98AD-B8660AE432D0}"/>
                </a:ext>
              </a:extLst>
            </p:cNvPr>
            <p:cNvSpPr txBox="1"/>
            <p:nvPr/>
          </p:nvSpPr>
          <p:spPr>
            <a:xfrm>
              <a:off x="4890636" y="3088864"/>
              <a:ext cx="999413" cy="5770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050" dirty="0" smtClean="0"/>
                <a:t>Invention du chèque en Angleterre</a:t>
              </a:r>
              <a:endParaRPr lang="fr-FR" sz="1050" dirty="0"/>
            </a:p>
          </p:txBody>
        </p:sp>
        <p:pic>
          <p:nvPicPr>
            <p:cNvPr id="114" name="Picture 20" descr="Vintage Cheque Stock Photo, Picture And Royalty Free Image. Image 14916488.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8712" y="2720011"/>
              <a:ext cx="837283" cy="365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5" name="ZoneTexte 114">
              <a:extLst>
                <a:ext uri="{FF2B5EF4-FFF2-40B4-BE49-F238E27FC236}">
                  <a16:creationId xmlns:a16="http://schemas.microsoft.com/office/drawing/2014/main" id="{E0D5BAE7-D17F-4D11-994F-41BD144CD543}"/>
                </a:ext>
              </a:extLst>
            </p:cNvPr>
            <p:cNvSpPr txBox="1"/>
            <p:nvPr/>
          </p:nvSpPr>
          <p:spPr>
            <a:xfrm>
              <a:off x="5034453" y="3639152"/>
              <a:ext cx="71850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b="1" dirty="0" smtClean="0"/>
                <a:t>1742</a:t>
              </a:r>
              <a:endParaRPr lang="fr-FR" sz="1100" dirty="0"/>
            </a:p>
          </p:txBody>
        </p:sp>
      </p:grpSp>
      <p:grpSp>
        <p:nvGrpSpPr>
          <p:cNvPr id="116" name="Groupe 115"/>
          <p:cNvGrpSpPr/>
          <p:nvPr/>
        </p:nvGrpSpPr>
        <p:grpSpPr>
          <a:xfrm>
            <a:off x="8087793" y="4482081"/>
            <a:ext cx="1063332" cy="1498799"/>
            <a:chOff x="2239489" y="2316725"/>
            <a:chExt cx="1063332" cy="1498799"/>
          </a:xfrm>
        </p:grpSpPr>
        <p:sp>
          <p:nvSpPr>
            <p:cNvPr id="117" name="ZoneTexte 116">
              <a:extLst>
                <a:ext uri="{FF2B5EF4-FFF2-40B4-BE49-F238E27FC236}">
                  <a16:creationId xmlns:a16="http://schemas.microsoft.com/office/drawing/2014/main" id="{9427EB2D-2222-4076-8E0D-4516E195CCE3}"/>
                </a:ext>
              </a:extLst>
            </p:cNvPr>
            <p:cNvSpPr txBox="1"/>
            <p:nvPr/>
          </p:nvSpPr>
          <p:spPr>
            <a:xfrm>
              <a:off x="2249577" y="2316725"/>
              <a:ext cx="1045864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100" dirty="0" smtClean="0"/>
                <a:t>Première utilisation </a:t>
              </a:r>
              <a:r>
                <a:rPr lang="fr-FR" sz="1100" dirty="0"/>
                <a:t>des </a:t>
              </a:r>
              <a:r>
                <a:rPr lang="fr-FR" sz="1100" dirty="0" smtClean="0"/>
                <a:t>pièces</a:t>
              </a:r>
              <a:endParaRPr lang="fr-FR" sz="1100" dirty="0"/>
            </a:p>
          </p:txBody>
        </p:sp>
        <p:pic>
          <p:nvPicPr>
            <p:cNvPr id="118" name="Picture 4" descr="Old gold coin Royalty Free Vector Image - VectorStock">
              <a:extLst>
                <a:ext uri="{FF2B5EF4-FFF2-40B4-BE49-F238E27FC236}">
                  <a16:creationId xmlns:a16="http://schemas.microsoft.com/office/drawing/2014/main" id="{1C865242-DCAF-4A2A-B87F-A77A102758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1726" y="2888382"/>
              <a:ext cx="518858" cy="559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9" name="ZoneTexte 118">
              <a:extLst>
                <a:ext uri="{FF2B5EF4-FFF2-40B4-BE49-F238E27FC236}">
                  <a16:creationId xmlns:a16="http://schemas.microsoft.com/office/drawing/2014/main" id="{FFD2155D-8957-43C4-8295-F64553CF6D2C}"/>
                </a:ext>
              </a:extLst>
            </p:cNvPr>
            <p:cNvSpPr txBox="1"/>
            <p:nvPr/>
          </p:nvSpPr>
          <p:spPr>
            <a:xfrm>
              <a:off x="2239489" y="3353859"/>
              <a:ext cx="106333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200" b="1" dirty="0" smtClean="0"/>
                <a:t>VIème Siècle av. J-C</a:t>
              </a:r>
            </a:p>
          </p:txBody>
        </p:sp>
      </p:grpSp>
      <p:sp>
        <p:nvSpPr>
          <p:cNvPr id="121" name="ZoneTexte 120"/>
          <p:cNvSpPr txBox="1"/>
          <p:nvPr/>
        </p:nvSpPr>
        <p:spPr>
          <a:xfrm rot="16200000">
            <a:off x="6018711" y="5746424"/>
            <a:ext cx="492443" cy="17543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fr-FR" sz="2000" b="1" dirty="0" smtClean="0"/>
              <a:t>A découper</a:t>
            </a:r>
            <a:endParaRPr lang="fr-FR" sz="2000" b="1" dirty="0"/>
          </a:p>
        </p:txBody>
      </p:sp>
      <p:pic>
        <p:nvPicPr>
          <p:cNvPr id="122" name="Image 1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95076" y="6331200"/>
            <a:ext cx="465577" cy="48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06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343" b="343"/>
          <a:stretch/>
        </p:blipFill>
        <p:spPr>
          <a:xfrm>
            <a:off x="350869" y="926452"/>
            <a:ext cx="11797550" cy="52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995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0844" y="1959430"/>
            <a:ext cx="2001221" cy="315374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02699" y="3369947"/>
            <a:ext cx="1038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2060"/>
                </a:solidFill>
              </a:rPr>
              <a:t>1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271799" y="3369947"/>
            <a:ext cx="1038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2060"/>
                </a:solidFill>
              </a:rPr>
              <a:t>2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842719" y="3362212"/>
            <a:ext cx="1038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2060"/>
                </a:solidFill>
              </a:rPr>
              <a:t>3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780178" y="3362212"/>
            <a:ext cx="1038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2060"/>
                </a:solidFill>
              </a:rPr>
              <a:t>4</a:t>
            </a:r>
          </a:p>
          <a:p>
            <a:endParaRPr lang="fr-FR" b="1" dirty="0">
              <a:solidFill>
                <a:srgbClr val="002060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161" y="1056219"/>
            <a:ext cx="1252965" cy="83531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5791" y="1142429"/>
            <a:ext cx="1252965" cy="83531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2421" y="1142429"/>
            <a:ext cx="1252965" cy="83531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591426" y="1977739"/>
            <a:ext cx="2001221" cy="315374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6185802" y="1977739"/>
            <a:ext cx="2001221" cy="315374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9068218" y="1977739"/>
            <a:ext cx="2001221" cy="315374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095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656378"/>
              </p:ext>
            </p:extLst>
          </p:nvPr>
        </p:nvGraphicFramePr>
        <p:xfrm>
          <a:off x="891589" y="440036"/>
          <a:ext cx="10418094" cy="5751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6349">
                  <a:extLst>
                    <a:ext uri="{9D8B030D-6E8A-4147-A177-3AD203B41FA5}">
                      <a16:colId xmlns:a16="http://schemas.microsoft.com/office/drawing/2014/main" val="4099431592"/>
                    </a:ext>
                  </a:extLst>
                </a:gridCol>
                <a:gridCol w="1736349">
                  <a:extLst>
                    <a:ext uri="{9D8B030D-6E8A-4147-A177-3AD203B41FA5}">
                      <a16:colId xmlns:a16="http://schemas.microsoft.com/office/drawing/2014/main" val="2693942457"/>
                    </a:ext>
                  </a:extLst>
                </a:gridCol>
                <a:gridCol w="1736349">
                  <a:extLst>
                    <a:ext uri="{9D8B030D-6E8A-4147-A177-3AD203B41FA5}">
                      <a16:colId xmlns:a16="http://schemas.microsoft.com/office/drawing/2014/main" val="2442906293"/>
                    </a:ext>
                  </a:extLst>
                </a:gridCol>
                <a:gridCol w="1736349">
                  <a:extLst>
                    <a:ext uri="{9D8B030D-6E8A-4147-A177-3AD203B41FA5}">
                      <a16:colId xmlns:a16="http://schemas.microsoft.com/office/drawing/2014/main" val="849856010"/>
                    </a:ext>
                  </a:extLst>
                </a:gridCol>
                <a:gridCol w="1736349">
                  <a:extLst>
                    <a:ext uri="{9D8B030D-6E8A-4147-A177-3AD203B41FA5}">
                      <a16:colId xmlns:a16="http://schemas.microsoft.com/office/drawing/2014/main" val="4025651719"/>
                    </a:ext>
                  </a:extLst>
                </a:gridCol>
                <a:gridCol w="1736349">
                  <a:extLst>
                    <a:ext uri="{9D8B030D-6E8A-4147-A177-3AD203B41FA5}">
                      <a16:colId xmlns:a16="http://schemas.microsoft.com/office/drawing/2014/main" val="3083851772"/>
                    </a:ext>
                  </a:extLst>
                </a:gridCol>
              </a:tblGrid>
              <a:tr h="287554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622861"/>
                  </a:ext>
                </a:extLst>
              </a:tr>
              <a:tr h="2875547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274403"/>
                  </a:ext>
                </a:extLst>
              </a:tr>
            </a:tbl>
          </a:graphicData>
        </a:graphic>
      </p:graphicFrame>
      <p:grpSp>
        <p:nvGrpSpPr>
          <p:cNvPr id="12" name="Groupe 11"/>
          <p:cNvGrpSpPr/>
          <p:nvPr/>
        </p:nvGrpSpPr>
        <p:grpSpPr>
          <a:xfrm>
            <a:off x="7931341" y="769966"/>
            <a:ext cx="1772402" cy="2243588"/>
            <a:chOff x="514783" y="3531140"/>
            <a:chExt cx="1772402" cy="2243588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4253" y="3531140"/>
              <a:ext cx="1372633" cy="1317412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514783" y="4820621"/>
              <a:ext cx="177240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002060"/>
                  </a:solidFill>
                </a:rPr>
                <a:t>Madame JACHETE remplit un chèque et le donne à Monsieur JEVENDS 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975078" y="592994"/>
            <a:ext cx="1772402" cy="2439550"/>
            <a:chOff x="2651534" y="3476109"/>
            <a:chExt cx="1772402" cy="2409806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1309" y="3476109"/>
              <a:ext cx="1082809" cy="1761196"/>
            </a:xfrm>
            <a:prstGeom prst="rect">
              <a:avLst/>
            </a:prstGeom>
          </p:spPr>
        </p:pic>
        <p:sp>
          <p:nvSpPr>
            <p:cNvPr id="17" name="ZoneTexte 16"/>
            <p:cNvSpPr txBox="1"/>
            <p:nvPr/>
          </p:nvSpPr>
          <p:spPr>
            <a:xfrm>
              <a:off x="2651534" y="5147251"/>
              <a:ext cx="177240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002060"/>
                  </a:solidFill>
                </a:rPr>
                <a:t>Monsieur JEVENDS dépose le chèque à sa banque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2" name="Groupe 41"/>
          <p:cNvGrpSpPr/>
          <p:nvPr/>
        </p:nvGrpSpPr>
        <p:grpSpPr>
          <a:xfrm>
            <a:off x="6196864" y="778597"/>
            <a:ext cx="1772402" cy="2243588"/>
            <a:chOff x="514783" y="3531140"/>
            <a:chExt cx="1772402" cy="2243588"/>
          </a:xfrm>
        </p:grpSpPr>
        <p:pic>
          <p:nvPicPr>
            <p:cNvPr id="43" name="Image 4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4253" y="3531140"/>
              <a:ext cx="1372633" cy="1317412"/>
            </a:xfrm>
            <a:prstGeom prst="rect">
              <a:avLst/>
            </a:prstGeom>
          </p:spPr>
        </p:pic>
        <p:sp>
          <p:nvSpPr>
            <p:cNvPr id="44" name="ZoneTexte 43"/>
            <p:cNvSpPr txBox="1"/>
            <p:nvPr/>
          </p:nvSpPr>
          <p:spPr>
            <a:xfrm>
              <a:off x="514783" y="4820621"/>
              <a:ext cx="177240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002060"/>
                  </a:solidFill>
                </a:rPr>
                <a:t>Madame JACHETE remplit un chèque et le donne à Monsieur JEVENDS 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9672190" y="778597"/>
            <a:ext cx="1772402" cy="2243588"/>
            <a:chOff x="514783" y="3531140"/>
            <a:chExt cx="1772402" cy="2243588"/>
          </a:xfrm>
        </p:grpSpPr>
        <p:pic>
          <p:nvPicPr>
            <p:cNvPr id="46" name="Image 4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4253" y="3531140"/>
              <a:ext cx="1372633" cy="1317412"/>
            </a:xfrm>
            <a:prstGeom prst="rect">
              <a:avLst/>
            </a:prstGeom>
          </p:spPr>
        </p:pic>
        <p:sp>
          <p:nvSpPr>
            <p:cNvPr id="47" name="ZoneTexte 46"/>
            <p:cNvSpPr txBox="1"/>
            <p:nvPr/>
          </p:nvSpPr>
          <p:spPr>
            <a:xfrm>
              <a:off x="514783" y="4820621"/>
              <a:ext cx="177240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002060"/>
                  </a:solidFill>
                </a:rPr>
                <a:t>Madame JACHETE remplit un chèque et le donne à Monsieur JEVENDS 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8" name="Groupe 47"/>
          <p:cNvGrpSpPr/>
          <p:nvPr/>
        </p:nvGrpSpPr>
        <p:grpSpPr>
          <a:xfrm>
            <a:off x="6218847" y="3532502"/>
            <a:ext cx="1696553" cy="2463523"/>
            <a:chOff x="4927879" y="3537461"/>
            <a:chExt cx="1696553" cy="2463523"/>
          </a:xfrm>
        </p:grpSpPr>
        <p:pic>
          <p:nvPicPr>
            <p:cNvPr id="49" name="Image 4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76545" y="3537461"/>
              <a:ext cx="1245728" cy="1238729"/>
            </a:xfrm>
            <a:prstGeom prst="rect">
              <a:avLst/>
            </a:prstGeom>
          </p:spPr>
        </p:pic>
        <p:sp>
          <p:nvSpPr>
            <p:cNvPr id="50" name="ZoneTexte 49"/>
            <p:cNvSpPr txBox="1"/>
            <p:nvPr/>
          </p:nvSpPr>
          <p:spPr>
            <a:xfrm>
              <a:off x="4927879" y="4831433"/>
              <a:ext cx="1696553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002060"/>
                  </a:solidFill>
                </a:rPr>
                <a:t>La banque de Monsieur JEVENDS envoie le chèque à la banque de Madame JACHETE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51" name="Groupe 50"/>
          <p:cNvGrpSpPr/>
          <p:nvPr/>
        </p:nvGrpSpPr>
        <p:grpSpPr>
          <a:xfrm>
            <a:off x="7969266" y="3546377"/>
            <a:ext cx="1696553" cy="2463523"/>
            <a:chOff x="4927878" y="3537461"/>
            <a:chExt cx="1696553" cy="2463523"/>
          </a:xfrm>
        </p:grpSpPr>
        <p:pic>
          <p:nvPicPr>
            <p:cNvPr id="52" name="Image 5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76545" y="3537461"/>
              <a:ext cx="1245728" cy="1238729"/>
            </a:xfrm>
            <a:prstGeom prst="rect">
              <a:avLst/>
            </a:prstGeom>
          </p:spPr>
        </p:pic>
        <p:sp>
          <p:nvSpPr>
            <p:cNvPr id="53" name="ZoneTexte 52"/>
            <p:cNvSpPr txBox="1"/>
            <p:nvPr/>
          </p:nvSpPr>
          <p:spPr>
            <a:xfrm>
              <a:off x="4927878" y="4831433"/>
              <a:ext cx="1696553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002060"/>
                  </a:solidFill>
                </a:rPr>
                <a:t>La banque de Monsieur JEVENDS envoie le chèque à la banque de Madame JACHETE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9666996" y="3582666"/>
            <a:ext cx="1696553" cy="2463523"/>
            <a:chOff x="4927878" y="3537461"/>
            <a:chExt cx="1696553" cy="2463523"/>
          </a:xfrm>
        </p:grpSpPr>
        <p:pic>
          <p:nvPicPr>
            <p:cNvPr id="55" name="Image 5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76545" y="3537461"/>
              <a:ext cx="1245728" cy="1238729"/>
            </a:xfrm>
            <a:prstGeom prst="rect">
              <a:avLst/>
            </a:prstGeom>
          </p:spPr>
        </p:pic>
        <p:sp>
          <p:nvSpPr>
            <p:cNvPr id="56" name="ZoneTexte 55"/>
            <p:cNvSpPr txBox="1"/>
            <p:nvPr/>
          </p:nvSpPr>
          <p:spPr>
            <a:xfrm>
              <a:off x="4927878" y="4831433"/>
              <a:ext cx="1696553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002060"/>
                  </a:solidFill>
                </a:rPr>
                <a:t>La banque de Monsieur JEVENDS envoie le chèque à la banque de Madame JACHETE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59" name="Groupe 58"/>
          <p:cNvGrpSpPr/>
          <p:nvPr/>
        </p:nvGrpSpPr>
        <p:grpSpPr>
          <a:xfrm>
            <a:off x="862078" y="3582666"/>
            <a:ext cx="1772402" cy="2427234"/>
            <a:chOff x="7001298" y="3538790"/>
            <a:chExt cx="1772402" cy="2427234"/>
          </a:xfrm>
        </p:grpSpPr>
        <p:pic>
          <p:nvPicPr>
            <p:cNvPr id="60" name="Image 5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48780" y="3538790"/>
              <a:ext cx="1197197" cy="1151403"/>
            </a:xfrm>
            <a:prstGeom prst="rect">
              <a:avLst/>
            </a:prstGeom>
          </p:spPr>
        </p:pic>
        <p:sp>
          <p:nvSpPr>
            <p:cNvPr id="61" name="ZoneTexte 60"/>
            <p:cNvSpPr txBox="1"/>
            <p:nvPr/>
          </p:nvSpPr>
          <p:spPr>
            <a:xfrm>
              <a:off x="7001298" y="4873417"/>
              <a:ext cx="1772402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La banque de Mme JACHETE vérifie s’il y a assez d’argent sur son compte et accepte ou refuse le paiement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3" name="Groupe 62"/>
          <p:cNvGrpSpPr/>
          <p:nvPr/>
        </p:nvGrpSpPr>
        <p:grpSpPr>
          <a:xfrm>
            <a:off x="2672785" y="3582666"/>
            <a:ext cx="1772402" cy="2427234"/>
            <a:chOff x="7001298" y="3538790"/>
            <a:chExt cx="1772402" cy="2427234"/>
          </a:xfrm>
        </p:grpSpPr>
        <p:pic>
          <p:nvPicPr>
            <p:cNvPr id="64" name="Image 6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48780" y="3538790"/>
              <a:ext cx="1197197" cy="1151403"/>
            </a:xfrm>
            <a:prstGeom prst="rect">
              <a:avLst/>
            </a:prstGeom>
          </p:spPr>
        </p:pic>
        <p:sp>
          <p:nvSpPr>
            <p:cNvPr id="65" name="ZoneTexte 64"/>
            <p:cNvSpPr txBox="1"/>
            <p:nvPr/>
          </p:nvSpPr>
          <p:spPr>
            <a:xfrm>
              <a:off x="7001298" y="4873417"/>
              <a:ext cx="1772402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La banque de Mme JACHETE vérifie s’il y a assez d’argent sur son compte et accepte ou refuse le paiement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7" name="Groupe 66"/>
          <p:cNvGrpSpPr/>
          <p:nvPr/>
        </p:nvGrpSpPr>
        <p:grpSpPr>
          <a:xfrm>
            <a:off x="4431421" y="3582666"/>
            <a:ext cx="1772402" cy="2427234"/>
            <a:chOff x="7001298" y="3538790"/>
            <a:chExt cx="1772402" cy="2427234"/>
          </a:xfrm>
        </p:grpSpPr>
        <p:pic>
          <p:nvPicPr>
            <p:cNvPr id="68" name="Image 6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48780" y="3538790"/>
              <a:ext cx="1197197" cy="1151403"/>
            </a:xfrm>
            <a:prstGeom prst="rect">
              <a:avLst/>
            </a:prstGeom>
          </p:spPr>
        </p:pic>
        <p:sp>
          <p:nvSpPr>
            <p:cNvPr id="69" name="ZoneTexte 68"/>
            <p:cNvSpPr txBox="1"/>
            <p:nvPr/>
          </p:nvSpPr>
          <p:spPr>
            <a:xfrm>
              <a:off x="7001298" y="4873417"/>
              <a:ext cx="1772402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La banque de Mme JACHETE vérifie s’il y a assez d’argent sur son compte et accepte ou refuse le paiement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2693509" y="577904"/>
            <a:ext cx="1772402" cy="2439552"/>
            <a:chOff x="2651534" y="3476108"/>
            <a:chExt cx="1772402" cy="2409807"/>
          </a:xfrm>
        </p:grpSpPr>
        <p:pic>
          <p:nvPicPr>
            <p:cNvPr id="71" name="Image 7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1309" y="3476108"/>
              <a:ext cx="1082809" cy="1761196"/>
            </a:xfrm>
            <a:prstGeom prst="rect">
              <a:avLst/>
            </a:prstGeom>
          </p:spPr>
        </p:pic>
        <p:sp>
          <p:nvSpPr>
            <p:cNvPr id="72" name="ZoneTexte 71"/>
            <p:cNvSpPr txBox="1"/>
            <p:nvPr/>
          </p:nvSpPr>
          <p:spPr>
            <a:xfrm>
              <a:off x="2651534" y="5147251"/>
              <a:ext cx="177240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002060"/>
                  </a:solidFill>
                </a:rPr>
                <a:t>Monsieur JEVENDS dépose le chèque à sa banque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3" name="Groupe 72"/>
          <p:cNvGrpSpPr/>
          <p:nvPr/>
        </p:nvGrpSpPr>
        <p:grpSpPr>
          <a:xfrm>
            <a:off x="4445187" y="574002"/>
            <a:ext cx="1772402" cy="2439552"/>
            <a:chOff x="2651534" y="3476108"/>
            <a:chExt cx="1772402" cy="2409807"/>
          </a:xfrm>
        </p:grpSpPr>
        <p:pic>
          <p:nvPicPr>
            <p:cNvPr id="74" name="Image 7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1309" y="3476108"/>
              <a:ext cx="1082809" cy="1761196"/>
            </a:xfrm>
            <a:prstGeom prst="rect">
              <a:avLst/>
            </a:prstGeom>
          </p:spPr>
        </p:pic>
        <p:sp>
          <p:nvSpPr>
            <p:cNvPr id="75" name="ZoneTexte 74"/>
            <p:cNvSpPr txBox="1"/>
            <p:nvPr/>
          </p:nvSpPr>
          <p:spPr>
            <a:xfrm>
              <a:off x="2651534" y="5147251"/>
              <a:ext cx="177240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002060"/>
                  </a:solidFill>
                </a:rPr>
                <a:t>Monsieur JEVENDS dépose le chèque à sa banque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39" name="ZoneTexte 38"/>
          <p:cNvSpPr txBox="1"/>
          <p:nvPr/>
        </p:nvSpPr>
        <p:spPr>
          <a:xfrm rot="16200000">
            <a:off x="5449738" y="5688450"/>
            <a:ext cx="584775" cy="17543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fr-FR" sz="2600" b="1" dirty="0" smtClean="0"/>
              <a:t>A découper</a:t>
            </a:r>
            <a:endParaRPr lang="fr-FR" sz="2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3554" y="6191130"/>
            <a:ext cx="631408" cy="65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49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/>
          </p:nvPr>
        </p:nvGraphicFramePr>
        <p:xfrm>
          <a:off x="891589" y="440036"/>
          <a:ext cx="10418094" cy="5751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6349">
                  <a:extLst>
                    <a:ext uri="{9D8B030D-6E8A-4147-A177-3AD203B41FA5}">
                      <a16:colId xmlns:a16="http://schemas.microsoft.com/office/drawing/2014/main" val="4099431592"/>
                    </a:ext>
                  </a:extLst>
                </a:gridCol>
                <a:gridCol w="1736349">
                  <a:extLst>
                    <a:ext uri="{9D8B030D-6E8A-4147-A177-3AD203B41FA5}">
                      <a16:colId xmlns:a16="http://schemas.microsoft.com/office/drawing/2014/main" val="2693942457"/>
                    </a:ext>
                  </a:extLst>
                </a:gridCol>
                <a:gridCol w="1736349">
                  <a:extLst>
                    <a:ext uri="{9D8B030D-6E8A-4147-A177-3AD203B41FA5}">
                      <a16:colId xmlns:a16="http://schemas.microsoft.com/office/drawing/2014/main" val="2442906293"/>
                    </a:ext>
                  </a:extLst>
                </a:gridCol>
                <a:gridCol w="1736349">
                  <a:extLst>
                    <a:ext uri="{9D8B030D-6E8A-4147-A177-3AD203B41FA5}">
                      <a16:colId xmlns:a16="http://schemas.microsoft.com/office/drawing/2014/main" val="849856010"/>
                    </a:ext>
                  </a:extLst>
                </a:gridCol>
                <a:gridCol w="1736349">
                  <a:extLst>
                    <a:ext uri="{9D8B030D-6E8A-4147-A177-3AD203B41FA5}">
                      <a16:colId xmlns:a16="http://schemas.microsoft.com/office/drawing/2014/main" val="4025651719"/>
                    </a:ext>
                  </a:extLst>
                </a:gridCol>
                <a:gridCol w="1736349">
                  <a:extLst>
                    <a:ext uri="{9D8B030D-6E8A-4147-A177-3AD203B41FA5}">
                      <a16:colId xmlns:a16="http://schemas.microsoft.com/office/drawing/2014/main" val="3083851772"/>
                    </a:ext>
                  </a:extLst>
                </a:gridCol>
              </a:tblGrid>
              <a:tr h="287554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622861"/>
                  </a:ext>
                </a:extLst>
              </a:tr>
              <a:tr h="287554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274403"/>
                  </a:ext>
                </a:extLst>
              </a:tr>
            </a:tbl>
          </a:graphicData>
        </a:graphic>
      </p:graphicFrame>
      <p:sp>
        <p:nvSpPr>
          <p:cNvPr id="39" name="ZoneTexte 38"/>
          <p:cNvSpPr txBox="1"/>
          <p:nvPr/>
        </p:nvSpPr>
        <p:spPr>
          <a:xfrm rot="16200000">
            <a:off x="5449738" y="5688450"/>
            <a:ext cx="584775" cy="17543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fr-FR" sz="2600" b="1" dirty="0" smtClean="0"/>
              <a:t>A découper</a:t>
            </a:r>
            <a:endParaRPr lang="fr-FR" sz="2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554" y="6191130"/>
            <a:ext cx="631408" cy="656048"/>
          </a:xfrm>
          <a:prstGeom prst="rect">
            <a:avLst/>
          </a:prstGeom>
        </p:spPr>
      </p:pic>
      <p:grpSp>
        <p:nvGrpSpPr>
          <p:cNvPr id="77" name="Groupe 76"/>
          <p:cNvGrpSpPr/>
          <p:nvPr/>
        </p:nvGrpSpPr>
        <p:grpSpPr>
          <a:xfrm>
            <a:off x="877195" y="3565883"/>
            <a:ext cx="1772402" cy="2410695"/>
            <a:chOff x="7001298" y="3555329"/>
            <a:chExt cx="1772402" cy="2410695"/>
          </a:xfrm>
        </p:grpSpPr>
        <p:sp>
          <p:nvSpPr>
            <p:cNvPr id="78" name="ZoneTexte 77"/>
            <p:cNvSpPr txBox="1"/>
            <p:nvPr/>
          </p:nvSpPr>
          <p:spPr>
            <a:xfrm>
              <a:off x="7001298" y="4873417"/>
              <a:ext cx="1772402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S’il y a assez d’argent, la banque de Monsieur JACHETE autorise le paiement et transfère l’argent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  <p:pic>
          <p:nvPicPr>
            <p:cNvPr id="79" name="Image 7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3558" y="3555329"/>
              <a:ext cx="1650641" cy="1152010"/>
            </a:xfrm>
            <a:prstGeom prst="rect">
              <a:avLst/>
            </a:prstGeom>
          </p:spPr>
        </p:pic>
      </p:grpSp>
      <p:grpSp>
        <p:nvGrpSpPr>
          <p:cNvPr id="80" name="Groupe 79"/>
          <p:cNvGrpSpPr/>
          <p:nvPr/>
        </p:nvGrpSpPr>
        <p:grpSpPr>
          <a:xfrm>
            <a:off x="2620690" y="3593203"/>
            <a:ext cx="1772402" cy="2410695"/>
            <a:chOff x="7001298" y="3555329"/>
            <a:chExt cx="1772402" cy="2410695"/>
          </a:xfrm>
        </p:grpSpPr>
        <p:sp>
          <p:nvSpPr>
            <p:cNvPr id="81" name="ZoneTexte 80"/>
            <p:cNvSpPr txBox="1"/>
            <p:nvPr/>
          </p:nvSpPr>
          <p:spPr>
            <a:xfrm>
              <a:off x="7001298" y="4873417"/>
              <a:ext cx="1772402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S’il y a assez d’argent, la banque de Monsieur JACHETE autorise le paiement et transfère l’argent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  <p:pic>
          <p:nvPicPr>
            <p:cNvPr id="82" name="Image 8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3558" y="3555329"/>
              <a:ext cx="1650641" cy="1152010"/>
            </a:xfrm>
            <a:prstGeom prst="rect">
              <a:avLst/>
            </a:prstGeom>
          </p:spPr>
        </p:pic>
      </p:grpSp>
      <p:grpSp>
        <p:nvGrpSpPr>
          <p:cNvPr id="83" name="Groupe 82"/>
          <p:cNvGrpSpPr/>
          <p:nvPr/>
        </p:nvGrpSpPr>
        <p:grpSpPr>
          <a:xfrm>
            <a:off x="4317743" y="3593203"/>
            <a:ext cx="1772402" cy="2410695"/>
            <a:chOff x="7001298" y="3555329"/>
            <a:chExt cx="1772402" cy="2410695"/>
          </a:xfrm>
        </p:grpSpPr>
        <p:sp>
          <p:nvSpPr>
            <p:cNvPr id="84" name="ZoneTexte 83"/>
            <p:cNvSpPr txBox="1"/>
            <p:nvPr/>
          </p:nvSpPr>
          <p:spPr>
            <a:xfrm>
              <a:off x="7001298" y="4873417"/>
              <a:ext cx="1772402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S’il y a assez d’argent, la banque de Monsieur JACHETE autorise le paiement et transfère l’argent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  <p:pic>
          <p:nvPicPr>
            <p:cNvPr id="85" name="Image 8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3558" y="3555329"/>
              <a:ext cx="1650641" cy="1152010"/>
            </a:xfrm>
            <a:prstGeom prst="rect">
              <a:avLst/>
            </a:prstGeom>
          </p:spPr>
        </p:pic>
      </p:grpSp>
      <p:grpSp>
        <p:nvGrpSpPr>
          <p:cNvPr id="86" name="Groupe 85"/>
          <p:cNvGrpSpPr/>
          <p:nvPr/>
        </p:nvGrpSpPr>
        <p:grpSpPr>
          <a:xfrm>
            <a:off x="955213" y="574002"/>
            <a:ext cx="1772402" cy="2415755"/>
            <a:chOff x="2696221" y="3489778"/>
            <a:chExt cx="1772402" cy="2415755"/>
          </a:xfrm>
        </p:grpSpPr>
        <p:pic>
          <p:nvPicPr>
            <p:cNvPr id="87" name="Image 8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745322" y="3489778"/>
              <a:ext cx="309661" cy="309661"/>
            </a:xfrm>
            <a:prstGeom prst="rect">
              <a:avLst/>
            </a:prstGeom>
          </p:spPr>
        </p:pic>
        <p:grpSp>
          <p:nvGrpSpPr>
            <p:cNvPr id="88" name="Groupe 87"/>
            <p:cNvGrpSpPr/>
            <p:nvPr/>
          </p:nvGrpSpPr>
          <p:grpSpPr>
            <a:xfrm>
              <a:off x="2696221" y="3727573"/>
              <a:ext cx="1772402" cy="2177960"/>
              <a:chOff x="2696221" y="3727573"/>
              <a:chExt cx="1772402" cy="2177960"/>
            </a:xfrm>
          </p:grpSpPr>
          <p:sp>
            <p:nvSpPr>
              <p:cNvPr id="89" name="ZoneTexte 88"/>
              <p:cNvSpPr txBox="1"/>
              <p:nvPr/>
            </p:nvSpPr>
            <p:spPr>
              <a:xfrm>
                <a:off x="2696221" y="4812926"/>
                <a:ext cx="1772402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Monsieur JACHETE ouvre son appli et approche son mobile du terminal de paiement du vendeur</a:t>
                </a:r>
              </a:p>
            </p:txBody>
          </p:sp>
          <p:pic>
            <p:nvPicPr>
              <p:cNvPr id="90" name="Image 8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33159" y="3727573"/>
                <a:ext cx="1379723" cy="1138513"/>
              </a:xfrm>
              <a:prstGeom prst="rect">
                <a:avLst/>
              </a:prstGeom>
            </p:spPr>
          </p:pic>
        </p:grpSp>
      </p:grpSp>
      <p:grpSp>
        <p:nvGrpSpPr>
          <p:cNvPr id="91" name="Groupe 90"/>
          <p:cNvGrpSpPr/>
          <p:nvPr/>
        </p:nvGrpSpPr>
        <p:grpSpPr>
          <a:xfrm>
            <a:off x="2742138" y="517930"/>
            <a:ext cx="1772402" cy="2415755"/>
            <a:chOff x="2696221" y="3489778"/>
            <a:chExt cx="1772402" cy="2415755"/>
          </a:xfrm>
        </p:grpSpPr>
        <p:pic>
          <p:nvPicPr>
            <p:cNvPr id="92" name="Image 9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745322" y="3489778"/>
              <a:ext cx="309661" cy="309661"/>
            </a:xfrm>
            <a:prstGeom prst="rect">
              <a:avLst/>
            </a:prstGeom>
          </p:spPr>
        </p:pic>
        <p:grpSp>
          <p:nvGrpSpPr>
            <p:cNvPr id="93" name="Groupe 92"/>
            <p:cNvGrpSpPr/>
            <p:nvPr/>
          </p:nvGrpSpPr>
          <p:grpSpPr>
            <a:xfrm>
              <a:off x="2696221" y="3727573"/>
              <a:ext cx="1772402" cy="2177960"/>
              <a:chOff x="2696221" y="3727573"/>
              <a:chExt cx="1772402" cy="2177960"/>
            </a:xfrm>
          </p:grpSpPr>
          <p:sp>
            <p:nvSpPr>
              <p:cNvPr id="94" name="ZoneTexte 93"/>
              <p:cNvSpPr txBox="1"/>
              <p:nvPr/>
            </p:nvSpPr>
            <p:spPr>
              <a:xfrm>
                <a:off x="2696221" y="4812926"/>
                <a:ext cx="1772402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Monsieur JACHETE ouvre son appli et approche son mobile du terminal de paiement du vendeur</a:t>
                </a:r>
              </a:p>
            </p:txBody>
          </p:sp>
          <p:pic>
            <p:nvPicPr>
              <p:cNvPr id="95" name="Image 9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33159" y="3727573"/>
                <a:ext cx="1379723" cy="1138513"/>
              </a:xfrm>
              <a:prstGeom prst="rect">
                <a:avLst/>
              </a:prstGeom>
            </p:spPr>
          </p:pic>
        </p:grpSp>
      </p:grpSp>
      <p:grpSp>
        <p:nvGrpSpPr>
          <p:cNvPr id="96" name="Groupe 95"/>
          <p:cNvGrpSpPr/>
          <p:nvPr/>
        </p:nvGrpSpPr>
        <p:grpSpPr>
          <a:xfrm>
            <a:off x="4510033" y="517930"/>
            <a:ext cx="1772402" cy="2415755"/>
            <a:chOff x="2696221" y="3489778"/>
            <a:chExt cx="1772402" cy="2415755"/>
          </a:xfrm>
        </p:grpSpPr>
        <p:pic>
          <p:nvPicPr>
            <p:cNvPr id="97" name="Image 9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745322" y="3489778"/>
              <a:ext cx="309661" cy="309661"/>
            </a:xfrm>
            <a:prstGeom prst="rect">
              <a:avLst/>
            </a:prstGeom>
          </p:spPr>
        </p:pic>
        <p:grpSp>
          <p:nvGrpSpPr>
            <p:cNvPr id="98" name="Groupe 97"/>
            <p:cNvGrpSpPr/>
            <p:nvPr/>
          </p:nvGrpSpPr>
          <p:grpSpPr>
            <a:xfrm>
              <a:off x="2696221" y="3727573"/>
              <a:ext cx="1772402" cy="2177960"/>
              <a:chOff x="2696221" y="3727573"/>
              <a:chExt cx="1772402" cy="2177960"/>
            </a:xfrm>
          </p:grpSpPr>
          <p:sp>
            <p:nvSpPr>
              <p:cNvPr id="99" name="ZoneTexte 98"/>
              <p:cNvSpPr txBox="1"/>
              <p:nvPr/>
            </p:nvSpPr>
            <p:spPr>
              <a:xfrm>
                <a:off x="2696221" y="4812926"/>
                <a:ext cx="1772402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300" b="1" dirty="0" smtClean="0">
                    <a:solidFill>
                      <a:srgbClr val="002060"/>
                    </a:solidFill>
                  </a:rPr>
                  <a:t>Monsieur JACHETE ouvre son appli et approche son mobile du terminal de paiement du vendeur</a:t>
                </a:r>
                <a:endParaRPr lang="fr-FR" sz="1300" b="1" dirty="0">
                  <a:solidFill>
                    <a:srgbClr val="002060"/>
                  </a:solidFill>
                </a:endParaRPr>
              </a:p>
            </p:txBody>
          </p:sp>
          <p:pic>
            <p:nvPicPr>
              <p:cNvPr id="100" name="Image 9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33159" y="3727573"/>
                <a:ext cx="1379723" cy="1138513"/>
              </a:xfrm>
              <a:prstGeom prst="rect">
                <a:avLst/>
              </a:prstGeom>
            </p:spPr>
          </p:pic>
        </p:grpSp>
      </p:grpSp>
      <p:grpSp>
        <p:nvGrpSpPr>
          <p:cNvPr id="101" name="Groupe 100"/>
          <p:cNvGrpSpPr/>
          <p:nvPr/>
        </p:nvGrpSpPr>
        <p:grpSpPr>
          <a:xfrm>
            <a:off x="6162465" y="672760"/>
            <a:ext cx="1794935" cy="2388610"/>
            <a:chOff x="4902279" y="3684701"/>
            <a:chExt cx="1794935" cy="2388610"/>
          </a:xfrm>
        </p:grpSpPr>
        <p:sp>
          <p:nvSpPr>
            <p:cNvPr id="102" name="ZoneTexte 101"/>
            <p:cNvSpPr txBox="1"/>
            <p:nvPr/>
          </p:nvSpPr>
          <p:spPr>
            <a:xfrm>
              <a:off x="4902279" y="4780649"/>
              <a:ext cx="1794935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Le terminal de paiement du vendeur demande à la banque de Monsieur JACHETE s’il y a assez d’argent sur son compte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  <p:pic>
          <p:nvPicPr>
            <p:cNvPr id="103" name="Image 10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98251" y="3684701"/>
              <a:ext cx="1482778" cy="1040298"/>
            </a:xfrm>
            <a:prstGeom prst="rect">
              <a:avLst/>
            </a:prstGeom>
          </p:spPr>
        </p:pic>
      </p:grpSp>
      <p:grpSp>
        <p:nvGrpSpPr>
          <p:cNvPr id="104" name="Groupe 103"/>
          <p:cNvGrpSpPr/>
          <p:nvPr/>
        </p:nvGrpSpPr>
        <p:grpSpPr>
          <a:xfrm>
            <a:off x="7915400" y="680161"/>
            <a:ext cx="1794935" cy="2388610"/>
            <a:chOff x="4902279" y="3684701"/>
            <a:chExt cx="1794935" cy="2388610"/>
          </a:xfrm>
        </p:grpSpPr>
        <p:sp>
          <p:nvSpPr>
            <p:cNvPr id="105" name="ZoneTexte 104"/>
            <p:cNvSpPr txBox="1"/>
            <p:nvPr/>
          </p:nvSpPr>
          <p:spPr>
            <a:xfrm>
              <a:off x="4902279" y="4780649"/>
              <a:ext cx="1794935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Le terminal de paiement du vendeur demande à la banque de Monsieur JACHETE s’il y a assez d’argent sur son compte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  <p:pic>
          <p:nvPicPr>
            <p:cNvPr id="106" name="Image 10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98251" y="3684701"/>
              <a:ext cx="1482778" cy="1040298"/>
            </a:xfrm>
            <a:prstGeom prst="rect">
              <a:avLst/>
            </a:prstGeom>
          </p:spPr>
        </p:pic>
      </p:grpSp>
      <p:grpSp>
        <p:nvGrpSpPr>
          <p:cNvPr id="107" name="Groupe 106"/>
          <p:cNvGrpSpPr/>
          <p:nvPr/>
        </p:nvGrpSpPr>
        <p:grpSpPr>
          <a:xfrm>
            <a:off x="9647179" y="646773"/>
            <a:ext cx="1794935" cy="2388610"/>
            <a:chOff x="4902279" y="3684701"/>
            <a:chExt cx="1794935" cy="2388610"/>
          </a:xfrm>
        </p:grpSpPr>
        <p:sp>
          <p:nvSpPr>
            <p:cNvPr id="108" name="ZoneTexte 107"/>
            <p:cNvSpPr txBox="1"/>
            <p:nvPr/>
          </p:nvSpPr>
          <p:spPr>
            <a:xfrm>
              <a:off x="4902279" y="4780649"/>
              <a:ext cx="1794935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Le terminal de paiement du vendeur demande à la banque de Monsieur JACHETE s’il y a assez d’argent sur son compte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  <p:pic>
          <p:nvPicPr>
            <p:cNvPr id="109" name="Image 10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98251" y="3684701"/>
              <a:ext cx="1482778" cy="1040298"/>
            </a:xfrm>
            <a:prstGeom prst="rect">
              <a:avLst/>
            </a:prstGeom>
          </p:spPr>
        </p:pic>
      </p:grpSp>
      <p:grpSp>
        <p:nvGrpSpPr>
          <p:cNvPr id="47" name="Groupe 46"/>
          <p:cNvGrpSpPr/>
          <p:nvPr/>
        </p:nvGrpSpPr>
        <p:grpSpPr>
          <a:xfrm>
            <a:off x="6252188" y="3553893"/>
            <a:ext cx="1874701" cy="2602384"/>
            <a:chOff x="589869" y="3519664"/>
            <a:chExt cx="1874701" cy="2602384"/>
          </a:xfrm>
        </p:grpSpPr>
        <p:sp>
          <p:nvSpPr>
            <p:cNvPr id="57" name="ZoneTexte 56"/>
            <p:cNvSpPr txBox="1"/>
            <p:nvPr/>
          </p:nvSpPr>
          <p:spPr>
            <a:xfrm>
              <a:off x="589869" y="4783220"/>
              <a:ext cx="1874701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Monsieur JACHETE télécharge une application sur son smartphone et enregistre sa carte bancaire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  <p:pic>
          <p:nvPicPr>
            <p:cNvPr id="58" name="Image 5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8649" y="3519664"/>
              <a:ext cx="1157020" cy="1239664"/>
            </a:xfrm>
            <a:prstGeom prst="rect">
              <a:avLst/>
            </a:prstGeom>
          </p:spPr>
        </p:pic>
      </p:grpSp>
      <p:grpSp>
        <p:nvGrpSpPr>
          <p:cNvPr id="59" name="Groupe 58"/>
          <p:cNvGrpSpPr/>
          <p:nvPr/>
        </p:nvGrpSpPr>
        <p:grpSpPr>
          <a:xfrm>
            <a:off x="8011372" y="3525567"/>
            <a:ext cx="1874701" cy="2602384"/>
            <a:chOff x="589869" y="3519664"/>
            <a:chExt cx="1874701" cy="2602384"/>
          </a:xfrm>
        </p:grpSpPr>
        <p:sp>
          <p:nvSpPr>
            <p:cNvPr id="60" name="ZoneTexte 59"/>
            <p:cNvSpPr txBox="1"/>
            <p:nvPr/>
          </p:nvSpPr>
          <p:spPr>
            <a:xfrm>
              <a:off x="589869" y="4783220"/>
              <a:ext cx="1874701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Monsieur JACHETE télécharge une application sur son smartphone et enregistre sa carte bancaire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  <p:pic>
          <p:nvPicPr>
            <p:cNvPr id="61" name="Image 6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8649" y="3519664"/>
              <a:ext cx="1157020" cy="1239664"/>
            </a:xfrm>
            <a:prstGeom prst="rect">
              <a:avLst/>
            </a:prstGeom>
          </p:spPr>
        </p:pic>
      </p:grpSp>
      <p:grpSp>
        <p:nvGrpSpPr>
          <p:cNvPr id="62" name="Groupe 61"/>
          <p:cNvGrpSpPr/>
          <p:nvPr/>
        </p:nvGrpSpPr>
        <p:grpSpPr>
          <a:xfrm>
            <a:off x="9695699" y="3511755"/>
            <a:ext cx="1874701" cy="2602384"/>
            <a:chOff x="589869" y="3519664"/>
            <a:chExt cx="1874701" cy="2602384"/>
          </a:xfrm>
        </p:grpSpPr>
        <p:sp>
          <p:nvSpPr>
            <p:cNvPr id="63" name="ZoneTexte 62"/>
            <p:cNvSpPr txBox="1"/>
            <p:nvPr/>
          </p:nvSpPr>
          <p:spPr>
            <a:xfrm>
              <a:off x="589869" y="4783220"/>
              <a:ext cx="1874701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 smtClean="0">
                  <a:solidFill>
                    <a:srgbClr val="002060"/>
                  </a:solidFill>
                </a:rPr>
                <a:t>Monsieur JACHETE télécharge une application sur son smartphone et enregistre sa carte bancaire</a:t>
              </a:r>
              <a:endParaRPr lang="fr-FR" sz="1300" b="1" dirty="0">
                <a:solidFill>
                  <a:srgbClr val="002060"/>
                </a:solidFill>
              </a:endParaRPr>
            </a:p>
          </p:txBody>
        </p:sp>
        <p:pic>
          <p:nvPicPr>
            <p:cNvPr id="64" name="Image 6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8649" y="3519664"/>
              <a:ext cx="1157020" cy="1239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094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5" y="251025"/>
            <a:ext cx="6054391" cy="211055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62" y="2464356"/>
            <a:ext cx="6054391" cy="211055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91" y="4735417"/>
            <a:ext cx="6054391" cy="211055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6053" y="251025"/>
            <a:ext cx="6054391" cy="211055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580" y="2464356"/>
            <a:ext cx="6054391" cy="211055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609" y="4735417"/>
            <a:ext cx="6054391" cy="2110553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 rot="16200000">
            <a:off x="6343364" y="-616497"/>
            <a:ext cx="369332" cy="157453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fr-FR" sz="1200" b="1" dirty="0" smtClean="0"/>
              <a:t>A découper</a:t>
            </a:r>
            <a:endParaRPr lang="fr-FR" sz="1200" b="1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5350" y="0"/>
            <a:ext cx="305885" cy="317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859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1535027" y="1350856"/>
            <a:ext cx="1343306" cy="2255225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yriad Pro"/>
              <a:cs typeface="Arial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yriad Pro"/>
              <a:cs typeface="Arial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yriad Pro"/>
              <a:cs typeface="Arial" charset="0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190995" y="1921043"/>
            <a:ext cx="1343306" cy="1651912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altLang="fr-FR" sz="1400" b="1" dirty="0">
              <a:solidFill>
                <a:schemeClr val="bg1"/>
              </a:solidFill>
              <a:latin typeface="Myriad Pro"/>
              <a:cs typeface="Arial" panose="020B0604020202020204" pitchFamily="34" charset="0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009" y="1350856"/>
            <a:ext cx="1343306" cy="2255226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altLang="fr-FR" sz="1400" b="1" dirty="0">
              <a:solidFill>
                <a:schemeClr val="bg1"/>
              </a:solidFill>
              <a:latin typeface="Myriad Pro"/>
              <a:cs typeface="Arial" panose="020B0604020202020204" pitchFamily="34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579041" y="1975498"/>
            <a:ext cx="1343306" cy="1630584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yriad Pro"/>
              <a:cs typeface="Arial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yriad Pro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0995" y="3575628"/>
            <a:ext cx="2692955" cy="599257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234278" y="3579016"/>
            <a:ext cx="2689200" cy="609600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1014330" y="4415281"/>
            <a:ext cx="1192350" cy="1165609"/>
          </a:xfrm>
          <a:prstGeom prst="ellipse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3970834" y="4415281"/>
            <a:ext cx="1192350" cy="1165609"/>
          </a:xfrm>
          <a:prstGeom prst="ellipse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638559" y="1350856"/>
            <a:ext cx="1343306" cy="2255225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yriad Pro"/>
              <a:cs typeface="Arial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yriad Pro"/>
              <a:cs typeface="Arial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yriad Pro"/>
              <a:cs typeface="Arial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6294527" y="1921043"/>
            <a:ext cx="1343306" cy="1651912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altLang="fr-FR" sz="1400" b="1" dirty="0">
              <a:solidFill>
                <a:schemeClr val="bg1"/>
              </a:solidFill>
              <a:latin typeface="Myriad Pro"/>
              <a:cs typeface="Arial" panose="020B0604020202020204" pitchFamily="34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9338541" y="1350856"/>
            <a:ext cx="1343306" cy="2255226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altLang="fr-FR" sz="1400" b="1" dirty="0">
              <a:solidFill>
                <a:schemeClr val="bg1"/>
              </a:solidFill>
              <a:latin typeface="Myriad Pro"/>
              <a:cs typeface="Arial" panose="020B0604020202020204" pitchFamily="34" charset="0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0682573" y="1975498"/>
            <a:ext cx="1343306" cy="1630584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yriad Pro"/>
              <a:cs typeface="Arial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yriad Pro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98282" y="3575628"/>
            <a:ext cx="2689200" cy="599257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9337810" y="3579016"/>
            <a:ext cx="2689200" cy="609600"/>
          </a:xfrm>
          <a:prstGeom prst="rect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7117862" y="4415281"/>
            <a:ext cx="1192350" cy="1165609"/>
          </a:xfrm>
          <a:prstGeom prst="ellipse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10074366" y="4415281"/>
            <a:ext cx="1192350" cy="1165609"/>
          </a:xfrm>
          <a:prstGeom prst="ellipse">
            <a:avLst/>
          </a:prstGeom>
          <a:pattFill prst="openDmnd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/>
        </p:nvCxnSpPr>
        <p:spPr>
          <a:xfrm>
            <a:off x="6055829" y="0"/>
            <a:ext cx="104343" cy="685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17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e 31"/>
          <p:cNvGrpSpPr/>
          <p:nvPr/>
        </p:nvGrpSpPr>
        <p:grpSpPr>
          <a:xfrm>
            <a:off x="960289" y="4065138"/>
            <a:ext cx="2727295" cy="608400"/>
            <a:chOff x="2432865" y="4233234"/>
            <a:chExt cx="2827175" cy="802691"/>
          </a:xfrm>
        </p:grpSpPr>
        <p:sp>
          <p:nvSpPr>
            <p:cNvPr id="22" name="Rectangle 21"/>
            <p:cNvSpPr/>
            <p:nvPr/>
          </p:nvSpPr>
          <p:spPr>
            <a:xfrm>
              <a:off x="2432865" y="4233234"/>
              <a:ext cx="2827175" cy="802691"/>
            </a:xfrm>
            <a:prstGeom prst="rect">
              <a:avLst/>
            </a:prstGeom>
            <a:solidFill>
              <a:srgbClr val="41CA2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2600625" y="4299487"/>
              <a:ext cx="26073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Solde positif (créditeur)</a:t>
              </a:r>
            </a:p>
            <a:p>
              <a:pPr algn="ctr"/>
              <a:r>
                <a:rPr lang="fr-FR" b="1" dirty="0" smtClean="0">
                  <a:solidFill>
                    <a:schemeClr val="bg1"/>
                  </a:solidFill>
                </a:rPr>
                <a:t>+ 5 €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e 34"/>
          <p:cNvGrpSpPr/>
          <p:nvPr/>
        </p:nvGrpSpPr>
        <p:grpSpPr>
          <a:xfrm>
            <a:off x="958399" y="4678911"/>
            <a:ext cx="2724034" cy="646331"/>
            <a:chOff x="5464848" y="4213443"/>
            <a:chExt cx="2664000" cy="775428"/>
          </a:xfrm>
        </p:grpSpPr>
        <p:sp>
          <p:nvSpPr>
            <p:cNvPr id="23" name="Rectangle 22"/>
            <p:cNvSpPr/>
            <p:nvPr/>
          </p:nvSpPr>
          <p:spPr>
            <a:xfrm>
              <a:off x="5464848" y="4233234"/>
              <a:ext cx="2664000" cy="64601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5540070" y="4213443"/>
              <a:ext cx="2588778" cy="775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bg1"/>
                  </a:solidFill>
                </a:rPr>
                <a:t>Solde négatif (débiteur)</a:t>
              </a:r>
            </a:p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-</a:t>
              </a:r>
              <a:r>
                <a:rPr lang="fr-FR" b="1" dirty="0" smtClean="0">
                  <a:solidFill>
                    <a:schemeClr val="bg1"/>
                  </a:solidFill>
                </a:rPr>
                <a:t> 5 €</a:t>
              </a:r>
              <a:endParaRPr lang="fr-FR" b="1" u="sng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960289" y="2390276"/>
            <a:ext cx="1342800" cy="1652400"/>
            <a:chOff x="2422383" y="2482632"/>
            <a:chExt cx="1332001" cy="1750602"/>
          </a:xfrm>
        </p:grpSpPr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2422383" y="2482632"/>
              <a:ext cx="1332000" cy="1750602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2534230" y="3097713"/>
              <a:ext cx="12201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Dépenses</a:t>
              </a:r>
            </a:p>
            <a:p>
              <a:r>
                <a:rPr lang="fr-FR" b="1" dirty="0">
                  <a:solidFill>
                    <a:schemeClr val="bg1"/>
                  </a:solidFill>
                </a:rPr>
                <a:t> </a:t>
              </a:r>
              <a:r>
                <a:rPr lang="fr-FR" b="1" dirty="0" smtClean="0">
                  <a:solidFill>
                    <a:schemeClr val="bg1"/>
                  </a:solidFill>
                </a:rPr>
                <a:t>   115 €</a:t>
              </a:r>
            </a:p>
          </p:txBody>
        </p:sp>
      </p:grpSp>
      <p:grpSp>
        <p:nvGrpSpPr>
          <p:cNvPr id="34" name="Groupe 33"/>
          <p:cNvGrpSpPr/>
          <p:nvPr/>
        </p:nvGrpSpPr>
        <p:grpSpPr>
          <a:xfrm>
            <a:off x="2339634" y="89992"/>
            <a:ext cx="1342800" cy="2257200"/>
            <a:chOff x="5464848" y="1909528"/>
            <a:chExt cx="1332000" cy="2389960"/>
          </a:xfrm>
        </p:grpSpPr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5464848" y="1909528"/>
              <a:ext cx="1332000" cy="238996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5521495" y="2685557"/>
              <a:ext cx="11760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Dépenses</a:t>
              </a:r>
            </a:p>
            <a:p>
              <a:r>
                <a:rPr lang="fr-FR" b="1" dirty="0">
                  <a:solidFill>
                    <a:schemeClr val="bg1"/>
                  </a:solidFill>
                </a:rPr>
                <a:t> </a:t>
              </a:r>
              <a:r>
                <a:rPr lang="fr-FR" b="1" dirty="0" smtClean="0">
                  <a:solidFill>
                    <a:schemeClr val="bg1"/>
                  </a:solidFill>
                </a:rPr>
                <a:t>   120 €</a:t>
              </a:r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2339634" y="2379087"/>
            <a:ext cx="1342800" cy="1652400"/>
            <a:chOff x="6796848" y="2571488"/>
            <a:chExt cx="1332001" cy="1728000"/>
          </a:xfrm>
        </p:grpSpPr>
        <p:sp>
          <p:nvSpPr>
            <p:cNvPr id="40" name="Rectangle 8"/>
            <p:cNvSpPr>
              <a:spLocks noChangeArrowheads="1"/>
            </p:cNvSpPr>
            <p:nvPr/>
          </p:nvSpPr>
          <p:spPr bwMode="auto">
            <a:xfrm>
              <a:off x="6796848" y="2571488"/>
              <a:ext cx="1332000" cy="1728000"/>
            </a:xfrm>
            <a:prstGeom prst="rect">
              <a:avLst/>
            </a:prstGeom>
            <a:solidFill>
              <a:srgbClr val="CA2260"/>
            </a:solidFill>
            <a:ln w="9525" algn="ctr">
              <a:solidFill>
                <a:srgbClr val="CA22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  <a:cs typeface="Arial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  <a:cs typeface="Arial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6875943" y="3158143"/>
              <a:ext cx="12529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Ressources</a:t>
              </a:r>
            </a:p>
            <a:p>
              <a:r>
                <a:rPr lang="fr-FR" b="1" dirty="0" smtClean="0">
                  <a:solidFill>
                    <a:schemeClr val="bg1"/>
                  </a:solidFill>
                </a:rPr>
                <a:t>     115 €</a:t>
              </a:r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32570" y="2551954"/>
            <a:ext cx="584775" cy="175432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fr-FR" sz="2600" b="1" dirty="0" smtClean="0"/>
              <a:t>A découper</a:t>
            </a:r>
            <a:endParaRPr lang="fr-FR" sz="2600" b="1" dirty="0"/>
          </a:p>
        </p:txBody>
      </p:sp>
      <p:pic>
        <p:nvPicPr>
          <p:cNvPr id="85" name="Image 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510072">
            <a:off x="131779" y="1783358"/>
            <a:ext cx="631408" cy="656048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651" y="5257972"/>
            <a:ext cx="1104900" cy="10953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5" name="Image 7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11" y="5257972"/>
            <a:ext cx="1148840" cy="1092799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" name="Groupe 1"/>
          <p:cNvGrpSpPr/>
          <p:nvPr/>
        </p:nvGrpSpPr>
        <p:grpSpPr>
          <a:xfrm>
            <a:off x="965811" y="89992"/>
            <a:ext cx="1342800" cy="2257200"/>
            <a:chOff x="920446" y="89992"/>
            <a:chExt cx="1342800" cy="2257200"/>
          </a:xfrm>
        </p:grpSpPr>
        <p:sp>
          <p:nvSpPr>
            <p:cNvPr id="92" name="Rectangle 8"/>
            <p:cNvSpPr>
              <a:spLocks noChangeArrowheads="1"/>
            </p:cNvSpPr>
            <p:nvPr/>
          </p:nvSpPr>
          <p:spPr bwMode="auto">
            <a:xfrm>
              <a:off x="920446" y="89992"/>
              <a:ext cx="1342800" cy="2257200"/>
            </a:xfrm>
            <a:prstGeom prst="rect">
              <a:avLst/>
            </a:prstGeom>
            <a:solidFill>
              <a:srgbClr val="C923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998384" y="822913"/>
              <a:ext cx="12630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Ressources</a:t>
              </a:r>
            </a:p>
            <a:p>
              <a:r>
                <a:rPr lang="fr-FR" b="1" dirty="0" smtClean="0">
                  <a:solidFill>
                    <a:schemeClr val="bg1"/>
                  </a:solidFill>
                </a:rPr>
                <a:t>     </a:t>
              </a:r>
              <a:r>
                <a:rPr lang="fr-FR" b="1" dirty="0" smtClean="0">
                  <a:solidFill>
                    <a:schemeClr val="bg1"/>
                  </a:solidFill>
                </a:rPr>
                <a:t>120 </a:t>
              </a:r>
              <a:r>
                <a:rPr lang="fr-FR" b="1" dirty="0" smtClean="0">
                  <a:solidFill>
                    <a:schemeClr val="bg1"/>
                  </a:solidFill>
                </a:rPr>
                <a:t>€</a:t>
              </a:r>
            </a:p>
          </p:txBody>
        </p:sp>
      </p:grpSp>
      <p:grpSp>
        <p:nvGrpSpPr>
          <p:cNvPr id="155" name="Groupe 154"/>
          <p:cNvGrpSpPr/>
          <p:nvPr/>
        </p:nvGrpSpPr>
        <p:grpSpPr>
          <a:xfrm>
            <a:off x="3705527" y="4062562"/>
            <a:ext cx="2727295" cy="608400"/>
            <a:chOff x="2432865" y="4233234"/>
            <a:chExt cx="2827175" cy="802691"/>
          </a:xfrm>
        </p:grpSpPr>
        <p:sp>
          <p:nvSpPr>
            <p:cNvPr id="156" name="Rectangle 155"/>
            <p:cNvSpPr/>
            <p:nvPr/>
          </p:nvSpPr>
          <p:spPr>
            <a:xfrm>
              <a:off x="2432865" y="4233234"/>
              <a:ext cx="2827175" cy="802691"/>
            </a:xfrm>
            <a:prstGeom prst="rect">
              <a:avLst/>
            </a:prstGeom>
            <a:solidFill>
              <a:srgbClr val="41CA2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ZoneTexte 156"/>
            <p:cNvSpPr txBox="1"/>
            <p:nvPr/>
          </p:nvSpPr>
          <p:spPr>
            <a:xfrm>
              <a:off x="2600625" y="4299487"/>
              <a:ext cx="26073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Solde positif (créditeur)</a:t>
              </a:r>
            </a:p>
            <a:p>
              <a:pPr algn="ctr"/>
              <a:r>
                <a:rPr lang="fr-FR" b="1" dirty="0" smtClean="0">
                  <a:solidFill>
                    <a:schemeClr val="bg1"/>
                  </a:solidFill>
                </a:rPr>
                <a:t>+ 5 €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8" name="Groupe 157"/>
          <p:cNvGrpSpPr/>
          <p:nvPr/>
        </p:nvGrpSpPr>
        <p:grpSpPr>
          <a:xfrm>
            <a:off x="3703637" y="4676335"/>
            <a:ext cx="2724034" cy="646331"/>
            <a:chOff x="5464848" y="4213443"/>
            <a:chExt cx="2664000" cy="775428"/>
          </a:xfrm>
        </p:grpSpPr>
        <p:sp>
          <p:nvSpPr>
            <p:cNvPr id="159" name="Rectangle 158"/>
            <p:cNvSpPr/>
            <p:nvPr/>
          </p:nvSpPr>
          <p:spPr>
            <a:xfrm>
              <a:off x="5464848" y="4233234"/>
              <a:ext cx="2664000" cy="64601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0" name="ZoneTexte 159"/>
            <p:cNvSpPr txBox="1"/>
            <p:nvPr/>
          </p:nvSpPr>
          <p:spPr>
            <a:xfrm>
              <a:off x="5540070" y="4213443"/>
              <a:ext cx="2588778" cy="775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bg1"/>
                  </a:solidFill>
                </a:rPr>
                <a:t>Solde négatif (débiteur)</a:t>
              </a:r>
            </a:p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-</a:t>
              </a:r>
              <a:r>
                <a:rPr lang="fr-FR" b="1" dirty="0" smtClean="0">
                  <a:solidFill>
                    <a:schemeClr val="bg1"/>
                  </a:solidFill>
                </a:rPr>
                <a:t> 5 €</a:t>
              </a:r>
              <a:endParaRPr lang="fr-FR" b="1" u="sng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1" name="Groupe 160"/>
          <p:cNvGrpSpPr/>
          <p:nvPr/>
        </p:nvGrpSpPr>
        <p:grpSpPr>
          <a:xfrm>
            <a:off x="3705527" y="2387700"/>
            <a:ext cx="1342800" cy="1652400"/>
            <a:chOff x="2422383" y="2482632"/>
            <a:chExt cx="1332001" cy="1750602"/>
          </a:xfrm>
        </p:grpSpPr>
        <p:sp>
          <p:nvSpPr>
            <p:cNvPr id="162" name="Rectangle 9"/>
            <p:cNvSpPr>
              <a:spLocks noChangeArrowheads="1"/>
            </p:cNvSpPr>
            <p:nvPr/>
          </p:nvSpPr>
          <p:spPr bwMode="auto">
            <a:xfrm>
              <a:off x="2422383" y="2482632"/>
              <a:ext cx="1332000" cy="1750602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163" name="ZoneTexte 162"/>
            <p:cNvSpPr txBox="1"/>
            <p:nvPr/>
          </p:nvSpPr>
          <p:spPr>
            <a:xfrm>
              <a:off x="2534230" y="3097713"/>
              <a:ext cx="12201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Dépenses</a:t>
              </a:r>
            </a:p>
            <a:p>
              <a:r>
                <a:rPr lang="fr-FR" b="1" dirty="0">
                  <a:solidFill>
                    <a:schemeClr val="bg1"/>
                  </a:solidFill>
                </a:rPr>
                <a:t> </a:t>
              </a:r>
              <a:r>
                <a:rPr lang="fr-FR" b="1" dirty="0" smtClean="0">
                  <a:solidFill>
                    <a:schemeClr val="bg1"/>
                  </a:solidFill>
                </a:rPr>
                <a:t>   115 €</a:t>
              </a:r>
            </a:p>
          </p:txBody>
        </p:sp>
      </p:grpSp>
      <p:grpSp>
        <p:nvGrpSpPr>
          <p:cNvPr id="164" name="Groupe 163"/>
          <p:cNvGrpSpPr/>
          <p:nvPr/>
        </p:nvGrpSpPr>
        <p:grpSpPr>
          <a:xfrm>
            <a:off x="5084872" y="87416"/>
            <a:ext cx="1342800" cy="2257200"/>
            <a:chOff x="5464848" y="1909528"/>
            <a:chExt cx="1332000" cy="2389960"/>
          </a:xfrm>
        </p:grpSpPr>
        <p:sp>
          <p:nvSpPr>
            <p:cNvPr id="165" name="Rectangle 8"/>
            <p:cNvSpPr>
              <a:spLocks noChangeArrowheads="1"/>
            </p:cNvSpPr>
            <p:nvPr/>
          </p:nvSpPr>
          <p:spPr bwMode="auto">
            <a:xfrm>
              <a:off x="5464848" y="1909528"/>
              <a:ext cx="1332000" cy="238996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166" name="ZoneTexte 165"/>
            <p:cNvSpPr txBox="1"/>
            <p:nvPr/>
          </p:nvSpPr>
          <p:spPr>
            <a:xfrm>
              <a:off x="5521495" y="2685557"/>
              <a:ext cx="11760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Dépenses</a:t>
              </a:r>
            </a:p>
            <a:p>
              <a:r>
                <a:rPr lang="fr-FR" b="1" dirty="0">
                  <a:solidFill>
                    <a:schemeClr val="bg1"/>
                  </a:solidFill>
                </a:rPr>
                <a:t> </a:t>
              </a:r>
              <a:r>
                <a:rPr lang="fr-FR" b="1" dirty="0" smtClean="0">
                  <a:solidFill>
                    <a:schemeClr val="bg1"/>
                  </a:solidFill>
                </a:rPr>
                <a:t>   120 €</a:t>
              </a:r>
            </a:p>
          </p:txBody>
        </p:sp>
      </p:grpSp>
      <p:grpSp>
        <p:nvGrpSpPr>
          <p:cNvPr id="167" name="Groupe 166"/>
          <p:cNvGrpSpPr/>
          <p:nvPr/>
        </p:nvGrpSpPr>
        <p:grpSpPr>
          <a:xfrm>
            <a:off x="5084872" y="2376511"/>
            <a:ext cx="1342800" cy="1652400"/>
            <a:chOff x="6796848" y="2571488"/>
            <a:chExt cx="1332001" cy="1728000"/>
          </a:xfrm>
        </p:grpSpPr>
        <p:sp>
          <p:nvSpPr>
            <p:cNvPr id="168" name="Rectangle 8"/>
            <p:cNvSpPr>
              <a:spLocks noChangeArrowheads="1"/>
            </p:cNvSpPr>
            <p:nvPr/>
          </p:nvSpPr>
          <p:spPr bwMode="auto">
            <a:xfrm>
              <a:off x="6796848" y="2571488"/>
              <a:ext cx="1332000" cy="1728000"/>
            </a:xfrm>
            <a:prstGeom prst="rect">
              <a:avLst/>
            </a:prstGeom>
            <a:solidFill>
              <a:srgbClr val="CA2260"/>
            </a:solidFill>
            <a:ln w="9525" algn="ctr">
              <a:solidFill>
                <a:srgbClr val="CA22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  <a:cs typeface="Arial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  <a:cs typeface="Arial" charset="0"/>
              </a:endParaRPr>
            </a:p>
          </p:txBody>
        </p:sp>
        <p:sp>
          <p:nvSpPr>
            <p:cNvPr id="169" name="ZoneTexte 168"/>
            <p:cNvSpPr txBox="1"/>
            <p:nvPr/>
          </p:nvSpPr>
          <p:spPr>
            <a:xfrm>
              <a:off x="6875943" y="3158143"/>
              <a:ext cx="12529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Ressources</a:t>
              </a:r>
            </a:p>
            <a:p>
              <a:r>
                <a:rPr lang="fr-FR" b="1" dirty="0" smtClean="0">
                  <a:solidFill>
                    <a:schemeClr val="bg1"/>
                  </a:solidFill>
                </a:rPr>
                <a:t>     115 €</a:t>
              </a:r>
            </a:p>
          </p:txBody>
        </p:sp>
      </p:grpSp>
      <p:pic>
        <p:nvPicPr>
          <p:cNvPr id="170" name="Image 1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889" y="5255396"/>
            <a:ext cx="1104900" cy="10953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1" name="Image 17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1049" y="5255396"/>
            <a:ext cx="1148840" cy="1092799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72" name="Groupe 171"/>
          <p:cNvGrpSpPr/>
          <p:nvPr/>
        </p:nvGrpSpPr>
        <p:grpSpPr>
          <a:xfrm>
            <a:off x="3711049" y="87416"/>
            <a:ext cx="1342800" cy="2257200"/>
            <a:chOff x="920446" y="89992"/>
            <a:chExt cx="1342800" cy="2257200"/>
          </a:xfrm>
        </p:grpSpPr>
        <p:sp>
          <p:nvSpPr>
            <p:cNvPr id="173" name="Rectangle 8"/>
            <p:cNvSpPr>
              <a:spLocks noChangeArrowheads="1"/>
            </p:cNvSpPr>
            <p:nvPr/>
          </p:nvSpPr>
          <p:spPr bwMode="auto">
            <a:xfrm>
              <a:off x="920446" y="89992"/>
              <a:ext cx="1342800" cy="2257200"/>
            </a:xfrm>
            <a:prstGeom prst="rect">
              <a:avLst/>
            </a:prstGeom>
            <a:solidFill>
              <a:srgbClr val="C923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174" name="ZoneTexte 173"/>
            <p:cNvSpPr txBox="1"/>
            <p:nvPr/>
          </p:nvSpPr>
          <p:spPr>
            <a:xfrm>
              <a:off x="998384" y="822913"/>
              <a:ext cx="12630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Ressources</a:t>
              </a:r>
            </a:p>
            <a:p>
              <a:r>
                <a:rPr lang="fr-FR" b="1" dirty="0" smtClean="0">
                  <a:solidFill>
                    <a:schemeClr val="bg1"/>
                  </a:solidFill>
                </a:rPr>
                <a:t>     </a:t>
              </a:r>
              <a:r>
                <a:rPr lang="fr-FR" b="1" dirty="0" smtClean="0">
                  <a:solidFill>
                    <a:schemeClr val="bg1"/>
                  </a:solidFill>
                </a:rPr>
                <a:t>120 </a:t>
              </a:r>
              <a:r>
                <a:rPr lang="fr-FR" b="1" dirty="0" smtClean="0">
                  <a:solidFill>
                    <a:schemeClr val="bg1"/>
                  </a:solidFill>
                </a:rPr>
                <a:t>€</a:t>
              </a:r>
            </a:p>
          </p:txBody>
        </p:sp>
      </p:grpSp>
      <p:grpSp>
        <p:nvGrpSpPr>
          <p:cNvPr id="195" name="Groupe 194"/>
          <p:cNvGrpSpPr/>
          <p:nvPr/>
        </p:nvGrpSpPr>
        <p:grpSpPr>
          <a:xfrm>
            <a:off x="6467521" y="4065138"/>
            <a:ext cx="2727295" cy="608400"/>
            <a:chOff x="2432865" y="4233234"/>
            <a:chExt cx="2827175" cy="802691"/>
          </a:xfrm>
        </p:grpSpPr>
        <p:sp>
          <p:nvSpPr>
            <p:cNvPr id="196" name="Rectangle 195"/>
            <p:cNvSpPr/>
            <p:nvPr/>
          </p:nvSpPr>
          <p:spPr>
            <a:xfrm>
              <a:off x="2432865" y="4233234"/>
              <a:ext cx="2827175" cy="802691"/>
            </a:xfrm>
            <a:prstGeom prst="rect">
              <a:avLst/>
            </a:prstGeom>
            <a:solidFill>
              <a:srgbClr val="41CA2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7" name="ZoneTexte 196"/>
            <p:cNvSpPr txBox="1"/>
            <p:nvPr/>
          </p:nvSpPr>
          <p:spPr>
            <a:xfrm>
              <a:off x="2600625" y="4299487"/>
              <a:ext cx="26073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Solde positif (créditeur)</a:t>
              </a:r>
            </a:p>
            <a:p>
              <a:pPr algn="ctr"/>
              <a:r>
                <a:rPr lang="fr-FR" b="1" dirty="0" smtClean="0">
                  <a:solidFill>
                    <a:schemeClr val="bg1"/>
                  </a:solidFill>
                </a:rPr>
                <a:t>+ 5 €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8" name="Groupe 197"/>
          <p:cNvGrpSpPr/>
          <p:nvPr/>
        </p:nvGrpSpPr>
        <p:grpSpPr>
          <a:xfrm>
            <a:off x="6465631" y="4678911"/>
            <a:ext cx="2724034" cy="646331"/>
            <a:chOff x="5464848" y="4213443"/>
            <a:chExt cx="2664000" cy="775428"/>
          </a:xfrm>
        </p:grpSpPr>
        <p:sp>
          <p:nvSpPr>
            <p:cNvPr id="199" name="Rectangle 198"/>
            <p:cNvSpPr/>
            <p:nvPr/>
          </p:nvSpPr>
          <p:spPr>
            <a:xfrm>
              <a:off x="5464848" y="4233234"/>
              <a:ext cx="2664000" cy="64601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0" name="ZoneTexte 199"/>
            <p:cNvSpPr txBox="1"/>
            <p:nvPr/>
          </p:nvSpPr>
          <p:spPr>
            <a:xfrm>
              <a:off x="5540070" y="4213443"/>
              <a:ext cx="2588778" cy="775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bg1"/>
                  </a:solidFill>
                </a:rPr>
                <a:t>Solde négatif (débiteur)</a:t>
              </a:r>
            </a:p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-</a:t>
              </a:r>
              <a:r>
                <a:rPr lang="fr-FR" b="1" dirty="0" smtClean="0">
                  <a:solidFill>
                    <a:schemeClr val="bg1"/>
                  </a:solidFill>
                </a:rPr>
                <a:t> 5 €</a:t>
              </a:r>
              <a:endParaRPr lang="fr-FR" b="1" u="sng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1" name="Groupe 200"/>
          <p:cNvGrpSpPr/>
          <p:nvPr/>
        </p:nvGrpSpPr>
        <p:grpSpPr>
          <a:xfrm>
            <a:off x="6467521" y="2390276"/>
            <a:ext cx="1342800" cy="1652400"/>
            <a:chOff x="2422383" y="2482632"/>
            <a:chExt cx="1332001" cy="1750602"/>
          </a:xfrm>
        </p:grpSpPr>
        <p:sp>
          <p:nvSpPr>
            <p:cNvPr id="202" name="Rectangle 9"/>
            <p:cNvSpPr>
              <a:spLocks noChangeArrowheads="1"/>
            </p:cNvSpPr>
            <p:nvPr/>
          </p:nvSpPr>
          <p:spPr bwMode="auto">
            <a:xfrm>
              <a:off x="2422383" y="2482632"/>
              <a:ext cx="1332000" cy="1750602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203" name="ZoneTexte 202"/>
            <p:cNvSpPr txBox="1"/>
            <p:nvPr/>
          </p:nvSpPr>
          <p:spPr>
            <a:xfrm>
              <a:off x="2534230" y="3097713"/>
              <a:ext cx="12201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Dépenses</a:t>
              </a:r>
            </a:p>
            <a:p>
              <a:r>
                <a:rPr lang="fr-FR" b="1" dirty="0">
                  <a:solidFill>
                    <a:schemeClr val="bg1"/>
                  </a:solidFill>
                </a:rPr>
                <a:t> </a:t>
              </a:r>
              <a:r>
                <a:rPr lang="fr-FR" b="1" dirty="0" smtClean="0">
                  <a:solidFill>
                    <a:schemeClr val="bg1"/>
                  </a:solidFill>
                </a:rPr>
                <a:t>   115 €</a:t>
              </a:r>
            </a:p>
          </p:txBody>
        </p:sp>
      </p:grpSp>
      <p:grpSp>
        <p:nvGrpSpPr>
          <p:cNvPr id="204" name="Groupe 203"/>
          <p:cNvGrpSpPr/>
          <p:nvPr/>
        </p:nvGrpSpPr>
        <p:grpSpPr>
          <a:xfrm>
            <a:off x="7846866" y="89992"/>
            <a:ext cx="1342800" cy="2257200"/>
            <a:chOff x="5464848" y="1909528"/>
            <a:chExt cx="1332000" cy="2389960"/>
          </a:xfrm>
        </p:grpSpPr>
        <p:sp>
          <p:nvSpPr>
            <p:cNvPr id="205" name="Rectangle 8"/>
            <p:cNvSpPr>
              <a:spLocks noChangeArrowheads="1"/>
            </p:cNvSpPr>
            <p:nvPr/>
          </p:nvSpPr>
          <p:spPr bwMode="auto">
            <a:xfrm>
              <a:off x="5464848" y="1909528"/>
              <a:ext cx="1332000" cy="238996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206" name="ZoneTexte 205"/>
            <p:cNvSpPr txBox="1"/>
            <p:nvPr/>
          </p:nvSpPr>
          <p:spPr>
            <a:xfrm>
              <a:off x="5521495" y="2685557"/>
              <a:ext cx="11760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Dépenses</a:t>
              </a:r>
            </a:p>
            <a:p>
              <a:r>
                <a:rPr lang="fr-FR" b="1" dirty="0">
                  <a:solidFill>
                    <a:schemeClr val="bg1"/>
                  </a:solidFill>
                </a:rPr>
                <a:t> </a:t>
              </a:r>
              <a:r>
                <a:rPr lang="fr-FR" b="1" dirty="0" smtClean="0">
                  <a:solidFill>
                    <a:schemeClr val="bg1"/>
                  </a:solidFill>
                </a:rPr>
                <a:t>   120 €</a:t>
              </a:r>
            </a:p>
          </p:txBody>
        </p:sp>
      </p:grpSp>
      <p:grpSp>
        <p:nvGrpSpPr>
          <p:cNvPr id="207" name="Groupe 206"/>
          <p:cNvGrpSpPr/>
          <p:nvPr/>
        </p:nvGrpSpPr>
        <p:grpSpPr>
          <a:xfrm>
            <a:off x="7846866" y="2379087"/>
            <a:ext cx="1342800" cy="1652400"/>
            <a:chOff x="6796848" y="2571488"/>
            <a:chExt cx="1332001" cy="1728000"/>
          </a:xfrm>
        </p:grpSpPr>
        <p:sp>
          <p:nvSpPr>
            <p:cNvPr id="208" name="Rectangle 8"/>
            <p:cNvSpPr>
              <a:spLocks noChangeArrowheads="1"/>
            </p:cNvSpPr>
            <p:nvPr/>
          </p:nvSpPr>
          <p:spPr bwMode="auto">
            <a:xfrm>
              <a:off x="6796848" y="2571488"/>
              <a:ext cx="1332000" cy="1728000"/>
            </a:xfrm>
            <a:prstGeom prst="rect">
              <a:avLst/>
            </a:prstGeom>
            <a:solidFill>
              <a:srgbClr val="CA2260"/>
            </a:solidFill>
            <a:ln w="9525" algn="ctr">
              <a:solidFill>
                <a:srgbClr val="CA22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  <a:cs typeface="Arial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  <a:cs typeface="Arial" charset="0"/>
              </a:endParaRPr>
            </a:p>
          </p:txBody>
        </p:sp>
        <p:sp>
          <p:nvSpPr>
            <p:cNvPr id="209" name="ZoneTexte 208"/>
            <p:cNvSpPr txBox="1"/>
            <p:nvPr/>
          </p:nvSpPr>
          <p:spPr>
            <a:xfrm>
              <a:off x="6875943" y="3158143"/>
              <a:ext cx="12529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Ressources</a:t>
              </a:r>
            </a:p>
            <a:p>
              <a:r>
                <a:rPr lang="fr-FR" b="1" dirty="0" smtClean="0">
                  <a:solidFill>
                    <a:schemeClr val="bg1"/>
                  </a:solidFill>
                </a:rPr>
                <a:t>     115 €</a:t>
              </a:r>
            </a:p>
          </p:txBody>
        </p:sp>
      </p:grpSp>
      <p:pic>
        <p:nvPicPr>
          <p:cNvPr id="210" name="Image 2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1883" y="5257972"/>
            <a:ext cx="1104900" cy="10953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1" name="Image 2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3043" y="5257972"/>
            <a:ext cx="1148840" cy="1092799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12" name="Groupe 211"/>
          <p:cNvGrpSpPr/>
          <p:nvPr/>
        </p:nvGrpSpPr>
        <p:grpSpPr>
          <a:xfrm>
            <a:off x="6473043" y="89992"/>
            <a:ext cx="1342800" cy="2257200"/>
            <a:chOff x="920446" y="89992"/>
            <a:chExt cx="1342800" cy="2257200"/>
          </a:xfrm>
        </p:grpSpPr>
        <p:sp>
          <p:nvSpPr>
            <p:cNvPr id="213" name="Rectangle 8"/>
            <p:cNvSpPr>
              <a:spLocks noChangeArrowheads="1"/>
            </p:cNvSpPr>
            <p:nvPr/>
          </p:nvSpPr>
          <p:spPr bwMode="auto">
            <a:xfrm>
              <a:off x="920446" y="89992"/>
              <a:ext cx="1342800" cy="2257200"/>
            </a:xfrm>
            <a:prstGeom prst="rect">
              <a:avLst/>
            </a:prstGeom>
            <a:solidFill>
              <a:srgbClr val="C923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214" name="ZoneTexte 213"/>
            <p:cNvSpPr txBox="1"/>
            <p:nvPr/>
          </p:nvSpPr>
          <p:spPr>
            <a:xfrm>
              <a:off x="998384" y="822913"/>
              <a:ext cx="12630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Ressources</a:t>
              </a:r>
            </a:p>
            <a:p>
              <a:r>
                <a:rPr lang="fr-FR" b="1" dirty="0" smtClean="0">
                  <a:solidFill>
                    <a:schemeClr val="bg1"/>
                  </a:solidFill>
                </a:rPr>
                <a:t>     </a:t>
              </a:r>
              <a:r>
                <a:rPr lang="fr-FR" b="1" dirty="0" smtClean="0">
                  <a:solidFill>
                    <a:schemeClr val="bg1"/>
                  </a:solidFill>
                </a:rPr>
                <a:t>120 </a:t>
              </a:r>
              <a:r>
                <a:rPr lang="fr-FR" b="1" dirty="0" smtClean="0">
                  <a:solidFill>
                    <a:schemeClr val="bg1"/>
                  </a:solidFill>
                </a:rPr>
                <a:t>€</a:t>
              </a:r>
            </a:p>
          </p:txBody>
        </p:sp>
      </p:grpSp>
      <p:grpSp>
        <p:nvGrpSpPr>
          <p:cNvPr id="215" name="Groupe 214"/>
          <p:cNvGrpSpPr/>
          <p:nvPr/>
        </p:nvGrpSpPr>
        <p:grpSpPr>
          <a:xfrm>
            <a:off x="9212759" y="4062562"/>
            <a:ext cx="2727295" cy="608400"/>
            <a:chOff x="2432865" y="4233234"/>
            <a:chExt cx="2827175" cy="802691"/>
          </a:xfrm>
        </p:grpSpPr>
        <p:sp>
          <p:nvSpPr>
            <p:cNvPr id="216" name="Rectangle 215"/>
            <p:cNvSpPr/>
            <p:nvPr/>
          </p:nvSpPr>
          <p:spPr>
            <a:xfrm>
              <a:off x="2432865" y="4233234"/>
              <a:ext cx="2827175" cy="802691"/>
            </a:xfrm>
            <a:prstGeom prst="rect">
              <a:avLst/>
            </a:prstGeom>
            <a:solidFill>
              <a:srgbClr val="41CA2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7" name="ZoneTexte 216"/>
            <p:cNvSpPr txBox="1"/>
            <p:nvPr/>
          </p:nvSpPr>
          <p:spPr>
            <a:xfrm>
              <a:off x="2600625" y="4299487"/>
              <a:ext cx="26073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Solde positif (créditeur)</a:t>
              </a:r>
            </a:p>
            <a:p>
              <a:pPr algn="ctr"/>
              <a:r>
                <a:rPr lang="fr-FR" b="1" dirty="0" smtClean="0">
                  <a:solidFill>
                    <a:schemeClr val="bg1"/>
                  </a:solidFill>
                </a:rPr>
                <a:t>+ 5 €</a:t>
              </a:r>
              <a:endParaRPr lang="fr-FR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8" name="Groupe 217"/>
          <p:cNvGrpSpPr/>
          <p:nvPr/>
        </p:nvGrpSpPr>
        <p:grpSpPr>
          <a:xfrm>
            <a:off x="9210869" y="4676335"/>
            <a:ext cx="2724034" cy="646331"/>
            <a:chOff x="5464848" y="4213443"/>
            <a:chExt cx="2664000" cy="775428"/>
          </a:xfrm>
        </p:grpSpPr>
        <p:sp>
          <p:nvSpPr>
            <p:cNvPr id="219" name="Rectangle 218"/>
            <p:cNvSpPr/>
            <p:nvPr/>
          </p:nvSpPr>
          <p:spPr>
            <a:xfrm>
              <a:off x="5464848" y="4233234"/>
              <a:ext cx="2664000" cy="64601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0" name="ZoneTexte 219"/>
            <p:cNvSpPr txBox="1"/>
            <p:nvPr/>
          </p:nvSpPr>
          <p:spPr>
            <a:xfrm>
              <a:off x="5540070" y="4213443"/>
              <a:ext cx="2588778" cy="775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bg1"/>
                  </a:solidFill>
                </a:rPr>
                <a:t>Solde négatif (débiteur)</a:t>
              </a:r>
            </a:p>
            <a:p>
              <a:pPr algn="ctr"/>
              <a:r>
                <a:rPr lang="fr-FR" b="1" dirty="0">
                  <a:solidFill>
                    <a:schemeClr val="bg1"/>
                  </a:solidFill>
                </a:rPr>
                <a:t>-</a:t>
              </a:r>
              <a:r>
                <a:rPr lang="fr-FR" b="1" dirty="0" smtClean="0">
                  <a:solidFill>
                    <a:schemeClr val="bg1"/>
                  </a:solidFill>
                </a:rPr>
                <a:t> 5 €</a:t>
              </a:r>
              <a:endParaRPr lang="fr-FR" b="1" u="sng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1" name="Groupe 220"/>
          <p:cNvGrpSpPr/>
          <p:nvPr/>
        </p:nvGrpSpPr>
        <p:grpSpPr>
          <a:xfrm>
            <a:off x="9212759" y="2387700"/>
            <a:ext cx="1342800" cy="1652400"/>
            <a:chOff x="2422383" y="2482632"/>
            <a:chExt cx="1332001" cy="1750602"/>
          </a:xfrm>
        </p:grpSpPr>
        <p:sp>
          <p:nvSpPr>
            <p:cNvPr id="222" name="Rectangle 9"/>
            <p:cNvSpPr>
              <a:spLocks noChangeArrowheads="1"/>
            </p:cNvSpPr>
            <p:nvPr/>
          </p:nvSpPr>
          <p:spPr bwMode="auto">
            <a:xfrm>
              <a:off x="2422383" y="2482632"/>
              <a:ext cx="1332000" cy="1750602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223" name="ZoneTexte 222"/>
            <p:cNvSpPr txBox="1"/>
            <p:nvPr/>
          </p:nvSpPr>
          <p:spPr>
            <a:xfrm>
              <a:off x="2534230" y="3097713"/>
              <a:ext cx="12201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Dépenses</a:t>
              </a:r>
            </a:p>
            <a:p>
              <a:r>
                <a:rPr lang="fr-FR" b="1" dirty="0">
                  <a:solidFill>
                    <a:schemeClr val="bg1"/>
                  </a:solidFill>
                </a:rPr>
                <a:t> </a:t>
              </a:r>
              <a:r>
                <a:rPr lang="fr-FR" b="1" dirty="0" smtClean="0">
                  <a:solidFill>
                    <a:schemeClr val="bg1"/>
                  </a:solidFill>
                </a:rPr>
                <a:t>   115 €</a:t>
              </a:r>
            </a:p>
          </p:txBody>
        </p:sp>
      </p:grpSp>
      <p:grpSp>
        <p:nvGrpSpPr>
          <p:cNvPr id="224" name="Groupe 223"/>
          <p:cNvGrpSpPr/>
          <p:nvPr/>
        </p:nvGrpSpPr>
        <p:grpSpPr>
          <a:xfrm>
            <a:off x="10592104" y="87416"/>
            <a:ext cx="1342800" cy="2257200"/>
            <a:chOff x="5464848" y="1909528"/>
            <a:chExt cx="1332000" cy="2389960"/>
          </a:xfrm>
        </p:grpSpPr>
        <p:sp>
          <p:nvSpPr>
            <p:cNvPr id="225" name="Rectangle 8"/>
            <p:cNvSpPr>
              <a:spLocks noChangeArrowheads="1"/>
            </p:cNvSpPr>
            <p:nvPr/>
          </p:nvSpPr>
          <p:spPr bwMode="auto">
            <a:xfrm>
              <a:off x="5464848" y="1909528"/>
              <a:ext cx="1332000" cy="238996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226" name="ZoneTexte 225"/>
            <p:cNvSpPr txBox="1"/>
            <p:nvPr/>
          </p:nvSpPr>
          <p:spPr>
            <a:xfrm>
              <a:off x="5521495" y="2685557"/>
              <a:ext cx="11760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Dépenses</a:t>
              </a:r>
            </a:p>
            <a:p>
              <a:r>
                <a:rPr lang="fr-FR" b="1" dirty="0">
                  <a:solidFill>
                    <a:schemeClr val="bg1"/>
                  </a:solidFill>
                </a:rPr>
                <a:t> </a:t>
              </a:r>
              <a:r>
                <a:rPr lang="fr-FR" b="1" dirty="0" smtClean="0">
                  <a:solidFill>
                    <a:schemeClr val="bg1"/>
                  </a:solidFill>
                </a:rPr>
                <a:t>   120 €</a:t>
              </a:r>
            </a:p>
          </p:txBody>
        </p:sp>
      </p:grpSp>
      <p:grpSp>
        <p:nvGrpSpPr>
          <p:cNvPr id="227" name="Groupe 226"/>
          <p:cNvGrpSpPr/>
          <p:nvPr/>
        </p:nvGrpSpPr>
        <p:grpSpPr>
          <a:xfrm>
            <a:off x="10592104" y="2376511"/>
            <a:ext cx="1342800" cy="1652400"/>
            <a:chOff x="6796848" y="2571488"/>
            <a:chExt cx="1332001" cy="1728000"/>
          </a:xfrm>
        </p:grpSpPr>
        <p:sp>
          <p:nvSpPr>
            <p:cNvPr id="228" name="Rectangle 8"/>
            <p:cNvSpPr>
              <a:spLocks noChangeArrowheads="1"/>
            </p:cNvSpPr>
            <p:nvPr/>
          </p:nvSpPr>
          <p:spPr bwMode="auto">
            <a:xfrm>
              <a:off x="6796848" y="2571488"/>
              <a:ext cx="1332000" cy="1728000"/>
            </a:xfrm>
            <a:prstGeom prst="rect">
              <a:avLst/>
            </a:prstGeom>
            <a:solidFill>
              <a:srgbClr val="CA2260"/>
            </a:solidFill>
            <a:ln w="9525" algn="ctr">
              <a:solidFill>
                <a:srgbClr val="CA22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  <a:cs typeface="Arial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alt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  <a:cs typeface="Arial" charset="0"/>
              </a:endParaRPr>
            </a:p>
          </p:txBody>
        </p:sp>
        <p:sp>
          <p:nvSpPr>
            <p:cNvPr id="229" name="ZoneTexte 228"/>
            <p:cNvSpPr txBox="1"/>
            <p:nvPr/>
          </p:nvSpPr>
          <p:spPr>
            <a:xfrm>
              <a:off x="6875943" y="3158143"/>
              <a:ext cx="12529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Ressources</a:t>
              </a:r>
            </a:p>
            <a:p>
              <a:r>
                <a:rPr lang="fr-FR" b="1" dirty="0" smtClean="0">
                  <a:solidFill>
                    <a:schemeClr val="bg1"/>
                  </a:solidFill>
                </a:rPr>
                <a:t>     115 €</a:t>
              </a:r>
            </a:p>
          </p:txBody>
        </p:sp>
      </p:grpSp>
      <p:pic>
        <p:nvPicPr>
          <p:cNvPr id="230" name="Image 2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7121" y="5255396"/>
            <a:ext cx="1104900" cy="10953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1" name="Image 2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8281" y="5255396"/>
            <a:ext cx="1148840" cy="1092799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32" name="Groupe 231"/>
          <p:cNvGrpSpPr/>
          <p:nvPr/>
        </p:nvGrpSpPr>
        <p:grpSpPr>
          <a:xfrm>
            <a:off x="9218281" y="87416"/>
            <a:ext cx="1342800" cy="2257200"/>
            <a:chOff x="920446" y="89992"/>
            <a:chExt cx="1342800" cy="2257200"/>
          </a:xfrm>
        </p:grpSpPr>
        <p:sp>
          <p:nvSpPr>
            <p:cNvPr id="233" name="Rectangle 8"/>
            <p:cNvSpPr>
              <a:spLocks noChangeArrowheads="1"/>
            </p:cNvSpPr>
            <p:nvPr/>
          </p:nvSpPr>
          <p:spPr bwMode="auto">
            <a:xfrm>
              <a:off x="920446" y="89992"/>
              <a:ext cx="1342800" cy="2257200"/>
            </a:xfrm>
            <a:prstGeom prst="rect">
              <a:avLst/>
            </a:prstGeom>
            <a:solidFill>
              <a:srgbClr val="C923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altLang="fr-FR" sz="1400" b="1" dirty="0">
                <a:solidFill>
                  <a:schemeClr val="bg1"/>
                </a:solidFill>
                <a:latin typeface="Myriad Pro"/>
                <a:cs typeface="Arial" panose="020B0604020202020204" pitchFamily="34" charset="0"/>
              </a:endParaRPr>
            </a:p>
          </p:txBody>
        </p:sp>
        <p:sp>
          <p:nvSpPr>
            <p:cNvPr id="234" name="ZoneTexte 233"/>
            <p:cNvSpPr txBox="1"/>
            <p:nvPr/>
          </p:nvSpPr>
          <p:spPr>
            <a:xfrm>
              <a:off x="998384" y="822913"/>
              <a:ext cx="12630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chemeClr val="bg1"/>
                  </a:solidFill>
                </a:rPr>
                <a:t>Ressources</a:t>
              </a:r>
            </a:p>
            <a:p>
              <a:r>
                <a:rPr lang="fr-FR" b="1" dirty="0" smtClean="0">
                  <a:solidFill>
                    <a:schemeClr val="bg1"/>
                  </a:solidFill>
                </a:rPr>
                <a:t>     </a:t>
              </a:r>
              <a:r>
                <a:rPr lang="fr-FR" b="1" dirty="0" smtClean="0">
                  <a:solidFill>
                    <a:schemeClr val="bg1"/>
                  </a:solidFill>
                </a:rPr>
                <a:t>120 </a:t>
              </a:r>
              <a:r>
                <a:rPr lang="fr-FR" b="1" dirty="0" smtClean="0">
                  <a:solidFill>
                    <a:schemeClr val="bg1"/>
                  </a:solidFill>
                </a:rPr>
                <a:t>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031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733</Words>
  <Application>Microsoft Office PowerPoint</Application>
  <PresentationFormat>Grand écran</PresentationFormat>
  <Paragraphs>140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Myriad Pro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Banque de 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JAILLOT Carole (UA 1446)</dc:creator>
  <cp:lastModifiedBy>CAMPION Justine (DGSER DEF)</cp:lastModifiedBy>
  <cp:revision>56</cp:revision>
  <cp:lastPrinted>2023-01-10T14:56:43Z</cp:lastPrinted>
  <dcterms:created xsi:type="dcterms:W3CDTF">2022-07-15T13:26:28Z</dcterms:created>
  <dcterms:modified xsi:type="dcterms:W3CDTF">2023-01-31T15:21:21Z</dcterms:modified>
</cp:coreProperties>
</file>