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97" r:id="rId5"/>
    <p:sldMasterId id="2147483920" r:id="rId6"/>
    <p:sldMasterId id="2147483932" r:id="rId7"/>
  </p:sldMasterIdLst>
  <p:notesMasterIdLst>
    <p:notesMasterId r:id="rId18"/>
  </p:notesMasterIdLst>
  <p:handoutMasterIdLst>
    <p:handoutMasterId r:id="rId19"/>
  </p:handoutMasterIdLst>
  <p:sldIdLst>
    <p:sldId id="386" r:id="rId8"/>
    <p:sldId id="335" r:id="rId9"/>
    <p:sldId id="1980" r:id="rId10"/>
    <p:sldId id="1981" r:id="rId11"/>
    <p:sldId id="1983" r:id="rId12"/>
    <p:sldId id="1984" r:id="rId13"/>
    <p:sldId id="265" r:id="rId14"/>
    <p:sldId id="263" r:id="rId15"/>
    <p:sldId id="267" r:id="rId16"/>
    <p:sldId id="268" r:id="rId17"/>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VAERE Simon (DGSER DEF)" initials="HS(D" lastIdx="5" clrIdx="0">
    <p:extLst>
      <p:ext uri="{19B8F6BF-5375-455C-9EA6-DF929625EA0E}">
        <p15:presenceInfo xmlns:p15="http://schemas.microsoft.com/office/powerpoint/2012/main" userId="S-1-5-21-2813002294-2535755234-2662097098-150797" providerId="AD"/>
      </p:ext>
    </p:extLst>
  </p:cmAuthor>
  <p:cmAuthor id="2" name="HOVAERE Simon (DGSER DEF)" initials="SH" lastIdx="1" clrIdx="1">
    <p:extLst>
      <p:ext uri="{19B8F6BF-5375-455C-9EA6-DF929625EA0E}">
        <p15:presenceInfo xmlns:p15="http://schemas.microsoft.com/office/powerpoint/2012/main" userId="S::Simon.HOVAERE@banque-france.fr::8fcf6efc-37d3-4230-a2b6-9435522abdda" providerId="AD"/>
      </p:ext>
    </p:extLst>
  </p:cmAuthor>
  <p:cmAuthor id="3" name="ROUAULT Soazic (DGSER DPAR)" initials="SR" lastIdx="9" clrIdx="2">
    <p:extLst>
      <p:ext uri="{19B8F6BF-5375-455C-9EA6-DF929625EA0E}">
        <p15:presenceInfo xmlns:p15="http://schemas.microsoft.com/office/powerpoint/2012/main" userId="S::Soazic.ROUAULT@banque-france.fr::5ecad7bd-ddbe-4c9a-81a2-22fe7958ad11" providerId="AD"/>
      </p:ext>
    </p:extLst>
  </p:cmAuthor>
  <p:cmAuthor id="4" name="ARVEILLER Hélène (DGSER DPAR)" initials="HA" lastIdx="5" clrIdx="3">
    <p:extLst>
      <p:ext uri="{19B8F6BF-5375-455C-9EA6-DF929625EA0E}">
        <p15:presenceInfo xmlns:p15="http://schemas.microsoft.com/office/powerpoint/2012/main" userId="S::Helene.ARVEILLER@banque-france.fr::6e8f2894-0643-448e-9f6d-667d663fa691" providerId="AD"/>
      </p:ext>
    </p:extLst>
  </p:cmAuthor>
  <p:cmAuthor id="5" name="DE SOUSA Olga (DGSER DPAR)" initials="OD" lastIdx="7" clrIdx="4">
    <p:extLst>
      <p:ext uri="{19B8F6BF-5375-455C-9EA6-DF929625EA0E}">
        <p15:presenceInfo xmlns:p15="http://schemas.microsoft.com/office/powerpoint/2012/main" userId="S::Olga.DESOUSA@banque-france.fr::e20d3317-007e-4903-ae0a-b6f38c0456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235E"/>
    <a:srgbClr val="223A76"/>
    <a:srgbClr val="213B76"/>
    <a:srgbClr val="92348B"/>
    <a:srgbClr val="DE6C22"/>
    <a:srgbClr val="726F6D"/>
    <a:srgbClr val="C92360"/>
    <a:srgbClr val="E06F17"/>
    <a:srgbClr val="5072AA"/>
    <a:srgbClr val="007D74"/>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70460" autoAdjust="0"/>
  </p:normalViewPr>
  <p:slideViewPr>
    <p:cSldViewPr snapToGrid="0" snapToObjects="1">
      <p:cViewPr varScale="1">
        <p:scale>
          <a:sx n="78" d="100"/>
          <a:sy n="78" d="100"/>
        </p:scale>
        <p:origin x="978"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85" d="100"/>
        <a:sy n="185" d="100"/>
      </p:scale>
      <p:origin x="0" y="0"/>
    </p:cViewPr>
  </p:sorterViewPr>
  <p:notesViewPr>
    <p:cSldViewPr snapToGrid="0" snapToObjects="1">
      <p:cViewPr varScale="1">
        <p:scale>
          <a:sx n="55" d="100"/>
          <a:sy n="55" d="100"/>
        </p:scale>
        <p:origin x="3307"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6347" cy="498215"/>
          </a:xfrm>
          <a:prstGeom prst="rect">
            <a:avLst/>
          </a:prstGeom>
        </p:spPr>
        <p:txBody>
          <a:bodyPr vert="horz" lIns="91431" tIns="45716" rIns="91431" bIns="45716" rtlCol="0"/>
          <a:lstStyle>
            <a:lvl1pPr algn="l">
              <a:defRPr sz="1200"/>
            </a:lvl1pPr>
          </a:lstStyle>
          <a:p>
            <a:endParaRPr lang="fr-FR"/>
          </a:p>
        </p:txBody>
      </p:sp>
      <p:sp>
        <p:nvSpPr>
          <p:cNvPr id="3" name="Espace réservé de la date 2"/>
          <p:cNvSpPr>
            <a:spLocks noGrp="1"/>
          </p:cNvSpPr>
          <p:nvPr>
            <p:ph type="dt" sz="quarter" idx="1"/>
          </p:nvPr>
        </p:nvSpPr>
        <p:spPr>
          <a:xfrm>
            <a:off x="3851343" y="1"/>
            <a:ext cx="2946347" cy="498215"/>
          </a:xfrm>
          <a:prstGeom prst="rect">
            <a:avLst/>
          </a:prstGeom>
        </p:spPr>
        <p:txBody>
          <a:bodyPr vert="horz" lIns="91431" tIns="45716" rIns="91431" bIns="45716" rtlCol="0"/>
          <a:lstStyle>
            <a:lvl1pPr algn="r">
              <a:defRPr sz="1200"/>
            </a:lvl1pPr>
          </a:lstStyle>
          <a:p>
            <a:fld id="{4FE24A85-C3A1-4966-97BB-D1D375D3BFC6}" type="datetimeFigureOut">
              <a:rPr lang="fr-FR" smtClean="0"/>
              <a:t>03/11/2026</a:t>
            </a:fld>
            <a:endParaRPr lang="fr-FR"/>
          </a:p>
        </p:txBody>
      </p:sp>
      <p:sp>
        <p:nvSpPr>
          <p:cNvPr id="4" name="Espace réservé du pied de page 3"/>
          <p:cNvSpPr>
            <a:spLocks noGrp="1"/>
          </p:cNvSpPr>
          <p:nvPr>
            <p:ph type="ftr" sz="quarter" idx="2"/>
          </p:nvPr>
        </p:nvSpPr>
        <p:spPr>
          <a:xfrm>
            <a:off x="1" y="9431600"/>
            <a:ext cx="2946347" cy="498214"/>
          </a:xfrm>
          <a:prstGeom prst="rect">
            <a:avLst/>
          </a:prstGeom>
        </p:spPr>
        <p:txBody>
          <a:bodyPr vert="horz" lIns="91431" tIns="45716" rIns="91431" bIns="45716"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343" y="9431600"/>
            <a:ext cx="2946347" cy="498214"/>
          </a:xfrm>
          <a:prstGeom prst="rect">
            <a:avLst/>
          </a:prstGeom>
        </p:spPr>
        <p:txBody>
          <a:bodyPr vert="horz" lIns="91431" tIns="45716" rIns="91431" bIns="45716" rtlCol="0" anchor="b"/>
          <a:lstStyle>
            <a:lvl1pPr algn="r">
              <a:defRPr sz="1200"/>
            </a:lvl1pPr>
          </a:lstStyle>
          <a:p>
            <a:fld id="{DC7F091F-1AD7-4133-B993-F3815447CA59}" type="slidenum">
              <a:rPr lang="fr-FR" smtClean="0"/>
              <a:t>‹N°›</a:t>
            </a:fld>
            <a:endParaRPr lang="fr-FR"/>
          </a:p>
        </p:txBody>
      </p:sp>
    </p:spTree>
    <p:extLst>
      <p:ext uri="{BB962C8B-B14F-4D97-AF65-F5344CB8AC3E}">
        <p14:creationId xmlns:p14="http://schemas.microsoft.com/office/powerpoint/2010/main" val="4263805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6347" cy="498215"/>
          </a:xfrm>
          <a:prstGeom prst="rect">
            <a:avLst/>
          </a:prstGeom>
        </p:spPr>
        <p:txBody>
          <a:bodyPr vert="horz" lIns="91431" tIns="45716" rIns="91431" bIns="45716" rtlCol="0"/>
          <a:lstStyle>
            <a:lvl1pPr algn="l">
              <a:defRPr sz="1200"/>
            </a:lvl1pPr>
          </a:lstStyle>
          <a:p>
            <a:endParaRPr lang="fr-FR"/>
          </a:p>
        </p:txBody>
      </p:sp>
      <p:sp>
        <p:nvSpPr>
          <p:cNvPr id="3" name="Espace réservé de la date 2"/>
          <p:cNvSpPr>
            <a:spLocks noGrp="1"/>
          </p:cNvSpPr>
          <p:nvPr>
            <p:ph type="dt" idx="1"/>
          </p:nvPr>
        </p:nvSpPr>
        <p:spPr>
          <a:xfrm>
            <a:off x="3851343" y="1"/>
            <a:ext cx="2946347" cy="498215"/>
          </a:xfrm>
          <a:prstGeom prst="rect">
            <a:avLst/>
          </a:prstGeom>
        </p:spPr>
        <p:txBody>
          <a:bodyPr vert="horz" lIns="91431" tIns="45716" rIns="91431" bIns="45716" rtlCol="0"/>
          <a:lstStyle>
            <a:lvl1pPr algn="r">
              <a:defRPr sz="1200"/>
            </a:lvl1pPr>
          </a:lstStyle>
          <a:p>
            <a:fld id="{A3BD5869-E05D-CB4C-8F5A-8247A0E8C7F3}" type="datetimeFigureOut">
              <a:rPr lang="fr-FR" smtClean="0"/>
              <a:t>03/11/2026</a:t>
            </a:fld>
            <a:endParaRPr lang="fr-FR"/>
          </a:p>
        </p:txBody>
      </p:sp>
      <p:sp>
        <p:nvSpPr>
          <p:cNvPr id="4" name="Espace réservé de l'image des diapositives 3"/>
          <p:cNvSpPr>
            <a:spLocks noGrp="1" noRot="1" noChangeAspect="1"/>
          </p:cNvSpPr>
          <p:nvPr>
            <p:ph type="sldImg" idx="2"/>
          </p:nvPr>
        </p:nvSpPr>
        <p:spPr>
          <a:xfrm>
            <a:off x="420688" y="1241425"/>
            <a:ext cx="5957887" cy="3351213"/>
          </a:xfrm>
          <a:prstGeom prst="rect">
            <a:avLst/>
          </a:prstGeom>
          <a:noFill/>
          <a:ln w="12700">
            <a:solidFill>
              <a:prstClr val="black"/>
            </a:solidFill>
          </a:ln>
        </p:spPr>
        <p:txBody>
          <a:bodyPr vert="horz" lIns="91431" tIns="45716" rIns="91431" bIns="45716" rtlCol="0" anchor="ctr"/>
          <a:lstStyle/>
          <a:p>
            <a:endParaRPr lang="fr-FR"/>
          </a:p>
        </p:txBody>
      </p:sp>
      <p:sp>
        <p:nvSpPr>
          <p:cNvPr id="5" name="Espace réservé des notes 4"/>
          <p:cNvSpPr>
            <a:spLocks noGrp="1"/>
          </p:cNvSpPr>
          <p:nvPr>
            <p:ph type="body" sz="quarter" idx="3"/>
          </p:nvPr>
        </p:nvSpPr>
        <p:spPr>
          <a:xfrm>
            <a:off x="679927" y="4778723"/>
            <a:ext cx="5439410" cy="3909864"/>
          </a:xfrm>
          <a:prstGeom prst="rect">
            <a:avLst/>
          </a:prstGeom>
        </p:spPr>
        <p:txBody>
          <a:bodyPr vert="horz" lIns="91431" tIns="45716" rIns="91431" bIns="45716"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31600"/>
            <a:ext cx="2946347" cy="498214"/>
          </a:xfrm>
          <a:prstGeom prst="rect">
            <a:avLst/>
          </a:prstGeom>
        </p:spPr>
        <p:txBody>
          <a:bodyPr vert="horz" lIns="91431" tIns="45716" rIns="91431" bIns="45716"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3" y="9431600"/>
            <a:ext cx="2946347" cy="498214"/>
          </a:xfrm>
          <a:prstGeom prst="rect">
            <a:avLst/>
          </a:prstGeom>
        </p:spPr>
        <p:txBody>
          <a:bodyPr vert="horz" lIns="91431" tIns="45716" rIns="91431" bIns="45716" rtlCol="0" anchor="b"/>
          <a:lstStyle>
            <a:lvl1pPr algn="r">
              <a:defRPr sz="1200"/>
            </a:lvl1pPr>
          </a:lstStyle>
          <a:p>
            <a:fld id="{F07951EE-8CF1-EF4B-97F8-3C962D9870F1}" type="slidenum">
              <a:rPr lang="fr-FR" smtClean="0"/>
              <a:t>‹N°›</a:t>
            </a:fld>
            <a:endParaRPr lang="fr-FR"/>
          </a:p>
        </p:txBody>
      </p:sp>
      <p:pic>
        <p:nvPicPr>
          <p:cNvPr id="8" name="Image 7">
            <a:extLst>
              <a:ext uri="{FF2B5EF4-FFF2-40B4-BE49-F238E27FC236}">
                <a16:creationId xmlns:a16="http://schemas.microsoft.com/office/drawing/2014/main" id="{9302268C-C0C1-8A46-8C24-1EE695769DBF}"/>
              </a:ext>
            </a:extLst>
          </p:cNvPr>
          <p:cNvPicPr>
            <a:picLocks noChangeAspect="1"/>
          </p:cNvPicPr>
          <p:nvPr/>
        </p:nvPicPr>
        <p:blipFill>
          <a:blip r:embed="rId2"/>
          <a:stretch>
            <a:fillRect/>
          </a:stretch>
        </p:blipFill>
        <p:spPr>
          <a:xfrm>
            <a:off x="9419804" y="6935579"/>
            <a:ext cx="782287" cy="428427"/>
          </a:xfrm>
          <a:prstGeom prst="rect">
            <a:avLst/>
          </a:prstGeom>
        </p:spPr>
      </p:pic>
    </p:spTree>
    <p:extLst>
      <p:ext uri="{BB962C8B-B14F-4D97-AF65-F5344CB8AC3E}">
        <p14:creationId xmlns:p14="http://schemas.microsoft.com/office/powerpoint/2010/main" val="1203161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egifrance.gouv.fr/jorf/id/JORFTEXT00005218423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07951EE-8CF1-EF4B-97F8-3C962D9870F1}" type="slidenum">
              <a:rPr lang="fr-FR" smtClean="0"/>
              <a:t>1</a:t>
            </a:fld>
            <a:endParaRPr lang="fr-FR"/>
          </a:p>
        </p:txBody>
      </p:sp>
    </p:spTree>
    <p:extLst>
      <p:ext uri="{BB962C8B-B14F-4D97-AF65-F5344CB8AC3E}">
        <p14:creationId xmlns:p14="http://schemas.microsoft.com/office/powerpoint/2010/main" val="3940727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fontAlgn="t"/>
            <a:r>
              <a:rPr lang="fr-FR" sz="1200" b="0" i="0" kern="1200" dirty="0">
                <a:solidFill>
                  <a:schemeClr val="tx1"/>
                </a:solidFill>
                <a:effectLst/>
                <a:latin typeface="+mn-lt"/>
                <a:ea typeface="+mn-ea"/>
                <a:cs typeface="+mn-cs"/>
              </a:rPr>
              <a:t>Non. Un </a:t>
            </a:r>
            <a:r>
              <a:rPr lang="fr-FR" sz="1200" b="1" i="0" kern="1200" dirty="0">
                <a:solidFill>
                  <a:schemeClr val="tx1"/>
                </a:solidFill>
                <a:effectLst/>
                <a:latin typeface="+mn-lt"/>
                <a:ea typeface="+mn-ea"/>
                <a:cs typeface="+mn-cs"/>
              </a:rPr>
              <a:t>paiement en 4 fois n'est pas toujours sans frais</a:t>
            </a:r>
            <a:r>
              <a:rPr lang="fr-FR" sz="1200" b="0" i="0" kern="1200" dirty="0">
                <a:solidFill>
                  <a:schemeClr val="tx1"/>
                </a:solidFill>
                <a:effectLst/>
                <a:latin typeface="+mn-lt"/>
                <a:ea typeface="+mn-ea"/>
                <a:cs typeface="+mn-cs"/>
              </a:rPr>
              <a:t>. Cela dépend de l'organisme qui le propose et des conditions du commerçant. </a:t>
            </a:r>
            <a:r>
              <a:rPr lang="fr-FR" sz="1200" b="0" i="0" u="none" strike="noStrike" kern="1200" dirty="0">
                <a:solidFill>
                  <a:schemeClr val="tx1"/>
                </a:solidFill>
                <a:effectLst/>
                <a:latin typeface="+mn-lt"/>
                <a:ea typeface="+mn-ea"/>
                <a:cs typeface="+mn-cs"/>
              </a:rPr>
              <a:t>[</a:t>
            </a:r>
            <a:endParaRPr lang="fr-FR" sz="1200" b="0" i="0" kern="1200" dirty="0">
              <a:solidFill>
                <a:schemeClr val="tx1"/>
              </a:solidFill>
              <a:effectLst/>
              <a:latin typeface="+mn-lt"/>
              <a:ea typeface="+mn-ea"/>
              <a:cs typeface="+mn-cs"/>
            </a:endParaRPr>
          </a:p>
          <a:p>
            <a:pPr fontAlgn="t"/>
            <a:r>
              <a:rPr lang="fr-FR" sz="1200" b="0" i="0" kern="1200" dirty="0">
                <a:solidFill>
                  <a:schemeClr val="tx1"/>
                </a:solidFill>
                <a:effectLst/>
                <a:latin typeface="+mn-lt"/>
                <a:ea typeface="+mn-ea"/>
                <a:cs typeface="+mn-cs"/>
              </a:rPr>
              <a:t>On distingue généralement :</a:t>
            </a:r>
          </a:p>
          <a:p>
            <a:pPr lvl="0" fontAlgn="t"/>
            <a:r>
              <a:rPr lang="fr-FR" sz="1200" b="1" i="0" kern="1200" dirty="0">
                <a:solidFill>
                  <a:schemeClr val="tx1"/>
                </a:solidFill>
                <a:effectLst/>
                <a:latin typeface="+mn-lt"/>
                <a:ea typeface="+mn-ea"/>
                <a:cs typeface="+mn-cs"/>
              </a:rPr>
              <a:t>Le paiement en 4 fois sans frais</a:t>
            </a:r>
            <a:r>
              <a:rPr lang="fr-FR" sz="1200" b="0" i="0" kern="1200" dirty="0">
                <a:solidFill>
                  <a:schemeClr val="tx1"/>
                </a:solidFill>
                <a:effectLst/>
                <a:latin typeface="+mn-lt"/>
                <a:ea typeface="+mn-ea"/>
                <a:cs typeface="+mn-cs"/>
              </a:rPr>
              <a:t> : vous payez exactement le prix du bien, réparti en 4 échéances.</a:t>
            </a:r>
          </a:p>
          <a:p>
            <a:pPr lvl="0" fontAlgn="t"/>
            <a:r>
              <a:rPr lang="fr-FR" sz="1200" b="1" i="0" kern="1200" dirty="0">
                <a:solidFill>
                  <a:schemeClr val="tx1"/>
                </a:solidFill>
                <a:effectLst/>
                <a:latin typeface="+mn-lt"/>
                <a:ea typeface="+mn-ea"/>
                <a:cs typeface="+mn-cs"/>
              </a:rPr>
              <a:t>Le paiement en 4 fois avec frais ou intérêts</a:t>
            </a:r>
            <a:r>
              <a:rPr lang="fr-FR" sz="1200" b="0" i="0" kern="1200" dirty="0">
                <a:solidFill>
                  <a:schemeClr val="tx1"/>
                </a:solidFill>
                <a:effectLst/>
                <a:latin typeface="+mn-lt"/>
                <a:ea typeface="+mn-ea"/>
                <a:cs typeface="+mn-cs"/>
              </a:rPr>
              <a:t> : des frais fixes, des intérêts ou des pénalités peuvent s'ajouter.</a:t>
            </a:r>
          </a:p>
          <a:p>
            <a:pPr lvl="0" fontAlgn="t"/>
            <a:r>
              <a:rPr lang="fr-FR" sz="1200" b="1" i="0" kern="1200" dirty="0">
                <a:solidFill>
                  <a:schemeClr val="tx1"/>
                </a:solidFill>
                <a:effectLst/>
                <a:latin typeface="+mn-lt"/>
                <a:ea typeface="+mn-ea"/>
                <a:cs typeface="+mn-cs"/>
              </a:rPr>
              <a:t>En cas d'impayé</a:t>
            </a:r>
            <a:r>
              <a:rPr lang="fr-FR" sz="1200" b="0" i="0" kern="1200" dirty="0">
                <a:solidFill>
                  <a:schemeClr val="tx1"/>
                </a:solidFill>
                <a:effectLst/>
                <a:latin typeface="+mn-lt"/>
                <a:ea typeface="+mn-ea"/>
                <a:cs typeface="+mn-cs"/>
              </a:rPr>
              <a:t> : des frais de retard peuvent être appliqués même si l'offre initiale était annoncée « sans frais ».</a:t>
            </a:r>
          </a:p>
          <a:p>
            <a:pPr fontAlgn="t"/>
            <a:endParaRPr lang="fr-FR" sz="1200" b="0" i="0" kern="1200" dirty="0">
              <a:solidFill>
                <a:schemeClr val="tx1"/>
              </a:solidFill>
              <a:effectLst/>
              <a:latin typeface="+mn-lt"/>
              <a:ea typeface="+mn-ea"/>
              <a:cs typeface="+mn-cs"/>
            </a:endParaRPr>
          </a:p>
          <a:p>
            <a:pPr fontAlgn="t"/>
            <a:r>
              <a:rPr lang="fr-FR" sz="1200" b="0" i="0" kern="1200" dirty="0">
                <a:solidFill>
                  <a:schemeClr val="tx1"/>
                </a:solidFill>
                <a:effectLst/>
                <a:latin typeface="+mn-lt"/>
                <a:ea typeface="+mn-ea"/>
                <a:cs typeface="+mn-cs"/>
              </a:rPr>
              <a:t>message de sensibilisation EDUCFI, vous pouvez retenir :</a:t>
            </a:r>
          </a:p>
          <a:p>
            <a:pPr fontAlgn="t"/>
            <a:endParaRPr lang="fr-FR" sz="1200" b="0" i="0" kern="1200" dirty="0">
              <a:solidFill>
                <a:schemeClr val="tx1"/>
              </a:solidFill>
              <a:effectLst/>
              <a:latin typeface="+mn-lt"/>
              <a:ea typeface="+mn-ea"/>
              <a:cs typeface="+mn-cs"/>
            </a:endParaRPr>
          </a:p>
          <a:p>
            <a:pPr fontAlgn="t"/>
            <a:r>
              <a:rPr lang="fr-FR" sz="1200" b="1" i="0" kern="1200" dirty="0">
                <a:solidFill>
                  <a:schemeClr val="tx1"/>
                </a:solidFill>
                <a:effectLst/>
                <a:latin typeface="+mn-lt"/>
                <a:ea typeface="+mn-ea"/>
                <a:cs typeface="+mn-cs"/>
              </a:rPr>
              <a:t>Un paiement en 4 fois n'est pas forcément gratuit. Vérifiez toujours les frais, les conditions et les conséquences en cas de retard de paiement avant de vous engager</a:t>
            </a:r>
            <a:endParaRPr lang="fr-FR" sz="1200" b="0" i="0" kern="1200" dirty="0">
              <a:solidFill>
                <a:schemeClr val="tx1"/>
              </a:solidFill>
              <a:effectLst/>
              <a:latin typeface="+mn-lt"/>
              <a:ea typeface="+mn-ea"/>
              <a:cs typeface="+mn-cs"/>
            </a:endParaRPr>
          </a:p>
          <a:p>
            <a:endParaRPr lang="fr-FR" dirty="0"/>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7A6CC-5B94-4BA0-A3AD-E8F259381D63}"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03/11/2026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030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A462E-CABA-2ED4-F6E8-1DC5D97476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072342-EE62-EC2A-EC3C-6AAB901E4B83}"/>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C2D078A4-039D-2740-DCA8-A3675F88E920}"/>
              </a:ext>
            </a:extLst>
          </p:cNvPr>
          <p:cNvSpPr>
            <a:spLocks noGrp="1"/>
          </p:cNvSpPr>
          <p:nvPr>
            <p:ph type="body" idx="1"/>
          </p:nvPr>
        </p:nvSpPr>
        <p:spPr/>
        <p:txBody>
          <a:bodyPr/>
          <a:lstStyle/>
          <a:p>
            <a:pPr fontAlgn="t"/>
            <a:r>
              <a:rPr lang="fr-FR" sz="1200" b="0" i="0" kern="1200" dirty="0">
                <a:solidFill>
                  <a:schemeClr val="tx1"/>
                </a:solidFill>
                <a:effectLst/>
                <a:latin typeface="+mn-lt"/>
                <a:ea typeface="+mn-ea"/>
                <a:cs typeface="+mn-cs"/>
              </a:rPr>
              <a:t>L'affirmation</a:t>
            </a:r>
            <a:r>
              <a:rPr lang="fr-FR" sz="1200" b="1" i="0" kern="1200" dirty="0">
                <a:solidFill>
                  <a:schemeClr val="tx1"/>
                </a:solidFill>
                <a:effectLst/>
                <a:latin typeface="+mn-lt"/>
                <a:ea typeface="+mn-ea"/>
                <a:cs typeface="+mn-cs"/>
              </a:rPr>
              <a:t>« Un paiement fractionné n'est pas un crédit »</a:t>
            </a:r>
            <a:r>
              <a:rPr lang="fr-FR" sz="1200" b="0" i="0" kern="1200" dirty="0">
                <a:solidFill>
                  <a:schemeClr val="tx1"/>
                </a:solidFill>
                <a:effectLst/>
                <a:latin typeface="+mn-lt"/>
                <a:ea typeface="+mn-ea"/>
                <a:cs typeface="+mn-cs"/>
              </a:rPr>
              <a:t> est aujourd'hui </a:t>
            </a:r>
            <a:r>
              <a:rPr lang="fr-FR" sz="1200" b="1" i="0" kern="1200" dirty="0">
                <a:solidFill>
                  <a:schemeClr val="tx1"/>
                </a:solidFill>
                <a:effectLst/>
                <a:latin typeface="+mn-lt"/>
                <a:ea typeface="+mn-ea"/>
                <a:cs typeface="+mn-cs"/>
              </a:rPr>
              <a:t>fausse</a:t>
            </a:r>
            <a:endParaRPr lang="fr-FR" sz="1200" b="0" i="0" kern="1200" dirty="0">
              <a:solidFill>
                <a:schemeClr val="tx1"/>
              </a:solidFill>
              <a:effectLst/>
              <a:latin typeface="+mn-lt"/>
              <a:ea typeface="+mn-ea"/>
              <a:cs typeface="+mn-cs"/>
            </a:endParaRPr>
          </a:p>
          <a:p>
            <a:pPr fontAlgn="t"/>
            <a:endParaRPr lang="fr-FR" sz="1200" b="0" i="0" kern="1200" dirty="0">
              <a:solidFill>
                <a:schemeClr val="tx1"/>
              </a:solidFill>
              <a:effectLst/>
              <a:latin typeface="+mn-lt"/>
              <a:ea typeface="+mn-ea"/>
              <a:cs typeface="+mn-cs"/>
            </a:endParaRPr>
          </a:p>
          <a:p>
            <a:pPr fontAlgn="t"/>
            <a:r>
              <a:rPr lang="fr-FR" sz="1200" b="1" i="0" kern="1200" dirty="0">
                <a:solidFill>
                  <a:schemeClr val="tx1"/>
                </a:solidFill>
                <a:effectLst/>
                <a:latin typeface="+mn-lt"/>
                <a:ea typeface="+mn-ea"/>
                <a:cs typeface="+mn-cs"/>
              </a:rPr>
              <a:t>« Un paiement fractionné peut constituer une forme de crédit, selon ses caractéristiques et les conditions proposées. »</a:t>
            </a:r>
            <a:endParaRPr lang="fr-FR" sz="1200" b="0" i="0" kern="1200" dirty="0">
              <a:solidFill>
                <a:schemeClr val="tx1"/>
              </a:solidFill>
              <a:effectLst/>
              <a:latin typeface="+mn-lt"/>
              <a:ea typeface="+mn-ea"/>
              <a:cs typeface="+mn-cs"/>
            </a:endParaRPr>
          </a:p>
          <a:p>
            <a:pPr fontAlgn="t"/>
            <a:r>
              <a:rPr lang="fr-FR" sz="1200" b="1" i="0" kern="1200">
                <a:solidFill>
                  <a:schemeClr val="tx1"/>
                </a:solidFill>
                <a:effectLst/>
                <a:latin typeface="+mn-lt"/>
                <a:ea typeface="+mn-ea"/>
                <a:cs typeface="+mn-cs"/>
              </a:rPr>
              <a:t>Idée </a:t>
            </a:r>
            <a:r>
              <a:rPr lang="fr-FR" sz="1200" b="1" i="0" kern="1200" dirty="0">
                <a:solidFill>
                  <a:schemeClr val="tx1"/>
                </a:solidFill>
                <a:effectLst/>
                <a:latin typeface="+mn-lt"/>
                <a:ea typeface="+mn-ea"/>
                <a:cs typeface="+mn-cs"/>
              </a:rPr>
              <a:t>reçue :</a:t>
            </a:r>
            <a:r>
              <a:rPr lang="fr-FR" sz="1200" b="0" i="0" kern="1200" dirty="0">
                <a:solidFill>
                  <a:schemeClr val="tx1"/>
                </a:solidFill>
                <a:effectLst/>
                <a:latin typeface="+mn-lt"/>
                <a:ea typeface="+mn-ea"/>
                <a:cs typeface="+mn-cs"/>
              </a:rPr>
              <a:t> « Un paiement fractionné n'est pas un crédit. »</a:t>
            </a:r>
            <a:br>
              <a:rPr lang="fr-FR" sz="1200" b="0" i="0" kern="1200" dirty="0">
                <a:solidFill>
                  <a:schemeClr val="tx1"/>
                </a:solidFill>
                <a:effectLst/>
                <a:latin typeface="+mn-lt"/>
                <a:ea typeface="+mn-ea"/>
                <a:cs typeface="+mn-cs"/>
              </a:rPr>
            </a:br>
            <a:r>
              <a:rPr lang="fr-FR" sz="1200" b="1" i="0" kern="1200" dirty="0">
                <a:solidFill>
                  <a:schemeClr val="tx1"/>
                </a:solidFill>
                <a:effectLst/>
                <a:latin typeface="+mn-lt"/>
                <a:ea typeface="+mn-ea"/>
                <a:cs typeface="+mn-cs"/>
              </a:rPr>
              <a:t>Réalité</a:t>
            </a:r>
            <a:r>
              <a:rPr lang="fr-FR" sz="1200" b="0" i="0" kern="1200" dirty="0">
                <a:solidFill>
                  <a:schemeClr val="tx1"/>
                </a:solidFill>
                <a:effectLst/>
                <a:latin typeface="+mn-lt"/>
                <a:ea typeface="+mn-ea"/>
                <a:cs typeface="+mn-cs"/>
              </a:rPr>
              <a:t> Faux.</a:t>
            </a:r>
            <a:br>
              <a:rPr lang="fr-FR" sz="1200" b="0" i="0" kern="1200" dirty="0">
                <a:solidFill>
                  <a:schemeClr val="tx1"/>
                </a:solidFill>
                <a:effectLst/>
                <a:latin typeface="+mn-lt"/>
                <a:ea typeface="+mn-ea"/>
                <a:cs typeface="+mn-cs"/>
              </a:rPr>
            </a:br>
            <a:r>
              <a:rPr lang="fr-FR" sz="1200" b="1" i="0" kern="1200" dirty="0">
                <a:solidFill>
                  <a:schemeClr val="tx1"/>
                </a:solidFill>
                <a:effectLst/>
                <a:latin typeface="+mn-lt"/>
                <a:ea typeface="+mn-ea"/>
                <a:cs typeface="+mn-cs"/>
              </a:rPr>
              <a:t>Pourquoi ?</a:t>
            </a:r>
            <a:r>
              <a:rPr lang="fr-FR" sz="1200" b="0" i="0" kern="1200" dirty="0">
                <a:solidFill>
                  <a:schemeClr val="tx1"/>
                </a:solidFill>
                <a:effectLst/>
                <a:latin typeface="+mn-lt"/>
                <a:ea typeface="+mn-ea"/>
                <a:cs typeface="+mn-cs"/>
              </a:rPr>
              <a:t> Le paiement en plusieurs fois permet de différer le règlement d'un achat. Selon les modalités de l'offre, il peut relever de la réglementation du crédit à la consommation et implique dans tous les cas un engagement de paiement futur</a:t>
            </a:r>
          </a:p>
          <a:p>
            <a:endParaRPr lang="fr-FR" dirty="0"/>
          </a:p>
        </p:txBody>
      </p:sp>
      <p:sp>
        <p:nvSpPr>
          <p:cNvPr id="4" name="Espace réservé de la date 3">
            <a:extLst>
              <a:ext uri="{FF2B5EF4-FFF2-40B4-BE49-F238E27FC236}">
                <a16:creationId xmlns:a16="http://schemas.microsoft.com/office/drawing/2014/main" id="{AADD8522-C8D7-7358-10A5-F60AA6CB2FD0}"/>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7A6CC-5B94-4BA0-A3AD-E8F259381D63}"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03/11/2026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1215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623AD-54BE-2D55-F3E2-F800F8298E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545A40-E1C8-A60D-F9A7-6DB8F1AE7FE1}"/>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723654BA-170C-F31C-DA17-986406332976}"/>
              </a:ext>
            </a:extLst>
          </p:cNvPr>
          <p:cNvSpPr>
            <a:spLocks noGrp="1"/>
          </p:cNvSpPr>
          <p:nvPr>
            <p:ph type="body" idx="1"/>
          </p:nvPr>
        </p:nvSpPr>
        <p:spPr/>
        <p:txBody>
          <a:bodyPr/>
          <a:lstStyle/>
          <a:p>
            <a:pPr fontAlgn="t"/>
            <a:r>
              <a:rPr lang="fr-FR" sz="1200" b="1" i="0" kern="1200" dirty="0">
                <a:solidFill>
                  <a:schemeClr val="tx1"/>
                </a:solidFill>
                <a:effectLst/>
                <a:latin typeface="+mn-lt"/>
                <a:ea typeface="+mn-ea"/>
                <a:cs typeface="+mn-cs"/>
              </a:rPr>
              <a:t>Idée reçue :</a:t>
            </a:r>
            <a:r>
              <a:rPr lang="fr-FR" sz="1200" b="0" i="0" kern="1200" dirty="0">
                <a:solidFill>
                  <a:schemeClr val="tx1"/>
                </a:solidFill>
                <a:effectLst/>
                <a:latin typeface="+mn-lt"/>
                <a:ea typeface="+mn-ea"/>
                <a:cs typeface="+mn-cs"/>
              </a:rPr>
              <a:t> « Les mini-crédits sont réservés aux personnes en difficulté financière. »</a:t>
            </a:r>
          </a:p>
          <a:p>
            <a:pPr fontAlgn="t"/>
            <a:r>
              <a:rPr lang="fr-FR" sz="1200" b="1" i="0" kern="1200" dirty="0">
                <a:solidFill>
                  <a:schemeClr val="tx1"/>
                </a:solidFill>
                <a:effectLst/>
                <a:latin typeface="+mn-lt"/>
                <a:ea typeface="+mn-ea"/>
                <a:cs typeface="+mn-cs"/>
              </a:rPr>
              <a:t>Réalité :</a:t>
            </a:r>
            <a:r>
              <a:rPr lang="fr-FR" sz="1200" b="0" i="0" kern="1200" dirty="0">
                <a:solidFill>
                  <a:schemeClr val="tx1"/>
                </a:solidFill>
                <a:effectLst/>
                <a:latin typeface="+mn-lt"/>
                <a:ea typeface="+mn-ea"/>
                <a:cs typeface="+mn-cs"/>
              </a:rPr>
              <a:t> Les mini-crédits peuvent être souscrits par différentes personnes  pour faire face à un besoin ponctuel de trésorerie. Ils ne sont pas exclusivement destinés aux personnes en difficulté financière</a:t>
            </a:r>
          </a:p>
          <a:p>
            <a:endParaRPr lang="fr-FR" dirty="0"/>
          </a:p>
        </p:txBody>
      </p:sp>
      <p:sp>
        <p:nvSpPr>
          <p:cNvPr id="4" name="Espace réservé de la date 3">
            <a:extLst>
              <a:ext uri="{FF2B5EF4-FFF2-40B4-BE49-F238E27FC236}">
                <a16:creationId xmlns:a16="http://schemas.microsoft.com/office/drawing/2014/main" id="{B7856B0B-840E-7E60-A0BE-4E7BA970447C}"/>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7A6CC-5B94-4BA0-A3AD-E8F259381D63}"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03/11/2026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7521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F73C0-7868-C20E-F0A5-93583DE541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64C2F2-C99E-75E9-C65B-88AC897425B6}"/>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AE557D8F-9E42-2C3A-3BD4-312A23769A6C}"/>
              </a:ext>
            </a:extLst>
          </p:cNvPr>
          <p:cNvSpPr>
            <a:spLocks noGrp="1"/>
          </p:cNvSpPr>
          <p:nvPr>
            <p:ph type="body" idx="1"/>
          </p:nvPr>
        </p:nvSpPr>
        <p:spPr/>
        <p:txBody>
          <a:bodyPr/>
          <a:lstStyle/>
          <a:p>
            <a:pPr fontAlgn="t"/>
            <a:r>
              <a:rPr lang="fr-FR" sz="1200" b="1" i="0" kern="1200" dirty="0">
                <a:solidFill>
                  <a:schemeClr val="tx1"/>
                </a:solidFill>
                <a:effectLst/>
                <a:latin typeface="+mn-lt"/>
                <a:ea typeface="+mn-ea"/>
                <a:cs typeface="+mn-cs"/>
              </a:rPr>
              <a:t>Oui.</a:t>
            </a:r>
            <a:r>
              <a:rPr lang="fr-FR" sz="1200" b="0" i="0" kern="1200" dirty="0">
                <a:solidFill>
                  <a:schemeClr val="tx1"/>
                </a:solidFill>
                <a:effectLst/>
                <a:latin typeface="+mn-lt"/>
                <a:ea typeface="+mn-ea"/>
                <a:cs typeface="+mn-cs"/>
              </a:rPr>
              <a:t> Le mini-crédit et le paiement fractionné sont des produits financiers encadrés par la réglementation, même si les règles qui leur sont applicables peuvent varier selon leurs caractéristiques.</a:t>
            </a:r>
          </a:p>
          <a:p>
            <a:pPr fontAlgn="t"/>
            <a:endParaRPr lang="fr-FR" sz="1200" b="0" i="0" kern="1200" dirty="0">
              <a:solidFill>
                <a:schemeClr val="tx1"/>
              </a:solidFill>
              <a:effectLst/>
              <a:latin typeface="+mn-lt"/>
              <a:ea typeface="+mn-ea"/>
              <a:cs typeface="+mn-cs"/>
            </a:endParaRPr>
          </a:p>
          <a:p>
            <a:pPr fontAlgn="t"/>
            <a:r>
              <a:rPr lang="fr-FR" sz="1200" b="1" i="0" kern="1200" dirty="0">
                <a:solidFill>
                  <a:schemeClr val="tx1"/>
                </a:solidFill>
                <a:effectLst/>
                <a:latin typeface="+mn-lt"/>
                <a:ea typeface="+mn-ea"/>
                <a:cs typeface="+mn-cs"/>
              </a:rPr>
              <a:t>Idée reçue :</a:t>
            </a:r>
            <a:r>
              <a:rPr lang="fr-FR" sz="1200" b="0" i="0" kern="1200" dirty="0">
                <a:solidFill>
                  <a:schemeClr val="tx1"/>
                </a:solidFill>
                <a:effectLst/>
                <a:latin typeface="+mn-lt"/>
                <a:ea typeface="+mn-ea"/>
                <a:cs typeface="+mn-cs"/>
              </a:rPr>
              <a:t> « Le mini-crédit et le paiement fractionné ne sont pas réglementés. »</a:t>
            </a:r>
          </a:p>
          <a:p>
            <a:pPr fontAlgn="t"/>
            <a:r>
              <a:rPr lang="fr-FR" sz="1200" b="1" i="0" kern="1200" dirty="0">
                <a:solidFill>
                  <a:schemeClr val="tx1"/>
                </a:solidFill>
                <a:effectLst/>
                <a:latin typeface="+mn-lt"/>
                <a:ea typeface="+mn-ea"/>
                <a:cs typeface="+mn-cs"/>
              </a:rPr>
              <a:t>Réalité :</a:t>
            </a:r>
            <a:r>
              <a:rPr lang="fr-FR" sz="1200" b="0" i="0" kern="1200" dirty="0">
                <a:solidFill>
                  <a:schemeClr val="tx1"/>
                </a:solidFill>
                <a:effectLst/>
                <a:latin typeface="+mn-lt"/>
                <a:ea typeface="+mn-ea"/>
                <a:cs typeface="+mn-cs"/>
              </a:rPr>
              <a:t> Le mini-crédit et le paiement fractionné sont soumis à des règles destinées à protéger les consommateurs, notamment en matière d'information, de transparence et de remboursement</a:t>
            </a:r>
          </a:p>
          <a:p>
            <a:endParaRPr lang="fr-FR" dirty="0"/>
          </a:p>
        </p:txBody>
      </p:sp>
      <p:sp>
        <p:nvSpPr>
          <p:cNvPr id="4" name="Espace réservé de la date 3">
            <a:extLst>
              <a:ext uri="{FF2B5EF4-FFF2-40B4-BE49-F238E27FC236}">
                <a16:creationId xmlns:a16="http://schemas.microsoft.com/office/drawing/2014/main" id="{16100CC9-AF1A-7836-7CD8-CC310BAE061E}"/>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7A6CC-5B94-4BA0-A3AD-E8F259381D63}"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03/11/2026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12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9F68C-E105-C0C2-37D2-120DF76560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F7A3BF-CF7D-0868-CD4E-62AAFD89F29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D2E3E393-AD0F-8CAC-4D0A-4A162272ACF3}"/>
              </a:ext>
            </a:extLst>
          </p:cNvPr>
          <p:cNvSpPr>
            <a:spLocks noGrp="1"/>
          </p:cNvSpPr>
          <p:nvPr>
            <p:ph type="body" idx="1"/>
          </p:nvPr>
        </p:nvSpPr>
        <p:spPr/>
        <p:txBody>
          <a:bodyPr/>
          <a:lstStyle/>
          <a:p>
            <a:pPr fontAlgn="t"/>
            <a:endParaRPr lang="fr-FR" sz="1200" b="0" i="0" kern="1200" dirty="0">
              <a:solidFill>
                <a:schemeClr val="tx1"/>
              </a:solidFill>
              <a:effectLst/>
              <a:latin typeface="+mn-lt"/>
              <a:ea typeface="+mn-ea"/>
              <a:cs typeface="+mn-cs"/>
            </a:endParaRPr>
          </a:p>
          <a:p>
            <a:pPr marL="0" algn="l" defTabSz="914400" rtl="0" eaLnBrk="1" fontAlgn="t" latinLnBrk="0" hangingPunct="1"/>
            <a:r>
              <a:rPr lang="fr-FR" sz="1200" b="1" i="0" u="sng" kern="1200" dirty="0">
                <a:solidFill>
                  <a:schemeClr val="tx1"/>
                </a:solidFill>
                <a:effectLst/>
                <a:latin typeface="+mn-lt"/>
                <a:ea typeface="+mn-ea"/>
                <a:cs typeface="+mn-cs"/>
              </a:rPr>
              <a:t>Contexte :</a:t>
            </a:r>
          </a:p>
          <a:p>
            <a:r>
              <a:rPr lang="fr-FR" sz="1200" b="0" i="0" kern="1200" dirty="0">
                <a:solidFill>
                  <a:schemeClr val="tx1"/>
                </a:solidFill>
                <a:effectLst/>
                <a:latin typeface="+mn-lt"/>
                <a:ea typeface="+mn-ea"/>
                <a:cs typeface="+mn-cs"/>
              </a:rPr>
              <a:t>Les paiements fractionnés font partie de notre vie quotidienne depuis la crise du COVID a qui accéléré le développement du e commerce. On les voit partout, sur les sites internet  (ex. SNCF) ou dans les magasins</a:t>
            </a:r>
          </a:p>
          <a:p>
            <a:r>
              <a:rPr lang="fr-FR" sz="1200" b="0" i="0" kern="1200" dirty="0">
                <a:solidFill>
                  <a:schemeClr val="tx1"/>
                </a:solidFill>
                <a:effectLst/>
                <a:latin typeface="+mn-lt"/>
                <a:ea typeface="+mn-ea"/>
                <a:cs typeface="+mn-cs"/>
              </a:rPr>
              <a:t>Ces solutions participent à une petite révolution dans les habitudes de consommation des personnes. Beaucoup de dépenses peuvent dorénavant être lissées dans le temps, sans avoir à passer par une analyse de crédit chronophage. En 3 clics et donc en quelques secondes, on achète tout de suite et on paie plus tard. </a:t>
            </a:r>
          </a:p>
          <a:p>
            <a:r>
              <a:rPr lang="fr-FR" sz="1200" b="0" i="0" kern="1200" dirty="0">
                <a:solidFill>
                  <a:schemeClr val="tx1"/>
                </a:solidFill>
                <a:effectLst/>
                <a:latin typeface="+mn-lt"/>
                <a:ea typeface="+mn-ea"/>
                <a:cs typeface="+mn-cs"/>
              </a:rPr>
              <a:t>15% de la production totale des crédits à la consommation en 2025 (hors découverts), contre 0,4% en 2020. </a:t>
            </a:r>
            <a:endParaRPr lang="fr-FR" sz="1200" b="1" i="0" u="sng" kern="1200" dirty="0">
              <a:solidFill>
                <a:schemeClr val="tx1"/>
              </a:solidFill>
              <a:effectLst/>
              <a:latin typeface="+mn-lt"/>
              <a:ea typeface="+mn-ea"/>
              <a:cs typeface="+mn-cs"/>
            </a:endParaRPr>
          </a:p>
          <a:p>
            <a:pPr fontAlgn="t"/>
            <a:endParaRPr lang="fr-FR" sz="1200" b="1" i="0" u="sng" kern="1200" dirty="0">
              <a:solidFill>
                <a:schemeClr val="tx1"/>
              </a:solidFill>
              <a:effectLst/>
              <a:latin typeface="+mn-lt"/>
              <a:ea typeface="+mn-ea"/>
              <a:cs typeface="+mn-cs"/>
            </a:endParaRPr>
          </a:p>
          <a:p>
            <a:pPr fontAlgn="t"/>
            <a:r>
              <a:rPr lang="fr-FR" sz="1200" b="1" i="0" u="sng" kern="1200" dirty="0">
                <a:solidFill>
                  <a:schemeClr val="tx1"/>
                </a:solidFill>
                <a:effectLst/>
                <a:latin typeface="+mn-lt"/>
                <a:ea typeface="+mn-ea"/>
                <a:cs typeface="+mn-cs"/>
              </a:rPr>
              <a:t>Le mini-crédit</a:t>
            </a:r>
          </a:p>
          <a:p>
            <a:pPr fontAlgn="t"/>
            <a:endParaRPr lang="fr-FR" sz="1200" b="1" i="0" kern="1200" dirty="0">
              <a:solidFill>
                <a:schemeClr val="tx1"/>
              </a:solidFill>
              <a:effectLst/>
              <a:latin typeface="+mn-lt"/>
              <a:ea typeface="+mn-ea"/>
              <a:cs typeface="+mn-cs"/>
            </a:endParaRPr>
          </a:p>
          <a:p>
            <a:pPr fontAlgn="t"/>
            <a:r>
              <a:rPr lang="fr-FR" sz="1200" b="1" i="0" kern="1200" dirty="0">
                <a:solidFill>
                  <a:schemeClr val="tx1"/>
                </a:solidFill>
                <a:effectLst/>
                <a:latin typeface="+mn-lt"/>
                <a:ea typeface="+mn-ea"/>
                <a:cs typeface="+mn-cs"/>
              </a:rPr>
              <a:t>Définition</a:t>
            </a:r>
          </a:p>
          <a:p>
            <a:pPr fontAlgn="t"/>
            <a:r>
              <a:rPr lang="fr-FR" sz="1200" b="0" i="0" kern="1200" dirty="0">
                <a:solidFill>
                  <a:schemeClr val="tx1"/>
                </a:solidFill>
                <a:effectLst/>
                <a:latin typeface="+mn-lt"/>
                <a:ea typeface="+mn-ea"/>
                <a:cs typeface="+mn-cs"/>
              </a:rPr>
              <a:t>Le mini-crédit est un crédit à la consommation de faible montant, souvent compris entre quelques dizaines et quelques milliers d'euros, remboursable sur une courte durée.</a:t>
            </a:r>
          </a:p>
          <a:p>
            <a:pPr fontAlgn="t"/>
            <a:r>
              <a:rPr lang="fr-FR" sz="1200" b="1" i="0" kern="1200" dirty="0">
                <a:solidFill>
                  <a:schemeClr val="tx1"/>
                </a:solidFill>
                <a:effectLst/>
                <a:latin typeface="+mn-lt"/>
                <a:ea typeface="+mn-ea"/>
                <a:cs typeface="+mn-cs"/>
              </a:rPr>
              <a:t>Caractéristiques</a:t>
            </a:r>
          </a:p>
          <a:p>
            <a:pPr fontAlgn="t"/>
            <a:r>
              <a:rPr lang="fr-FR" sz="1200" b="1" i="0" kern="1200" dirty="0">
                <a:solidFill>
                  <a:schemeClr val="tx1"/>
                </a:solidFill>
                <a:effectLst/>
                <a:latin typeface="+mn-lt"/>
                <a:ea typeface="+mn-ea"/>
                <a:cs typeface="+mn-cs"/>
              </a:rPr>
              <a:t>Montant faible</a:t>
            </a:r>
            <a:r>
              <a:rPr lang="fr-FR" sz="1200" b="0" i="0" kern="1200" dirty="0">
                <a:solidFill>
                  <a:schemeClr val="tx1"/>
                </a:solidFill>
                <a:effectLst/>
                <a:latin typeface="+mn-lt"/>
                <a:ea typeface="+mn-ea"/>
                <a:cs typeface="+mn-cs"/>
              </a:rPr>
              <a:t> : souvent entre 50 € et 3 000 €.</a:t>
            </a:r>
          </a:p>
          <a:p>
            <a:pPr fontAlgn="t"/>
            <a:r>
              <a:rPr lang="fr-FR" sz="1200" b="1" i="0" kern="1200" dirty="0">
                <a:solidFill>
                  <a:schemeClr val="tx1"/>
                </a:solidFill>
                <a:effectLst/>
                <a:latin typeface="+mn-lt"/>
                <a:ea typeface="+mn-ea"/>
                <a:cs typeface="+mn-cs"/>
              </a:rPr>
              <a:t>Durée courte</a:t>
            </a:r>
            <a:r>
              <a:rPr lang="fr-FR" sz="1200" b="0" i="0" kern="1200" dirty="0">
                <a:solidFill>
                  <a:schemeClr val="tx1"/>
                </a:solidFill>
                <a:effectLst/>
                <a:latin typeface="+mn-lt"/>
                <a:ea typeface="+mn-ea"/>
                <a:cs typeface="+mn-cs"/>
              </a:rPr>
              <a:t> : de quelques semaines à quelques mois, parfois jusqu'à quelques années selon l'organisme.</a:t>
            </a:r>
          </a:p>
          <a:p>
            <a:pPr fontAlgn="t"/>
            <a:r>
              <a:rPr lang="fr-FR" sz="1200" b="1" i="0" kern="1200" dirty="0">
                <a:solidFill>
                  <a:schemeClr val="tx1"/>
                </a:solidFill>
                <a:effectLst/>
                <a:latin typeface="+mn-lt"/>
                <a:ea typeface="+mn-ea"/>
                <a:cs typeface="+mn-cs"/>
              </a:rPr>
              <a:t>Obtention rapide</a:t>
            </a:r>
            <a:r>
              <a:rPr lang="fr-FR" sz="1200" b="0" i="0" kern="1200" dirty="0">
                <a:solidFill>
                  <a:schemeClr val="tx1"/>
                </a:solidFill>
                <a:effectLst/>
                <a:latin typeface="+mn-lt"/>
                <a:ea typeface="+mn-ea"/>
                <a:cs typeface="+mn-cs"/>
              </a:rPr>
              <a:t> : demande simplifiée et réponse souvent rapide.</a:t>
            </a:r>
          </a:p>
          <a:p>
            <a:pPr fontAlgn="t"/>
            <a:r>
              <a:rPr lang="fr-FR" sz="1200" b="1" i="0" kern="1200" dirty="0">
                <a:solidFill>
                  <a:schemeClr val="tx1"/>
                </a:solidFill>
                <a:effectLst/>
                <a:latin typeface="+mn-lt"/>
                <a:ea typeface="+mn-ea"/>
                <a:cs typeface="+mn-cs"/>
              </a:rPr>
              <a:t>Destination libre</a:t>
            </a:r>
            <a:r>
              <a:rPr lang="fr-FR" sz="1200" b="0" i="0" kern="1200" dirty="0">
                <a:solidFill>
                  <a:schemeClr val="tx1"/>
                </a:solidFill>
                <a:effectLst/>
                <a:latin typeface="+mn-lt"/>
                <a:ea typeface="+mn-ea"/>
                <a:cs typeface="+mn-cs"/>
              </a:rPr>
              <a:t> : réparation d'un véhicule, achat d'un équipement, facture imprévue, avance de trésorerie, etc.</a:t>
            </a:r>
          </a:p>
          <a:p>
            <a:pPr fontAlgn="t"/>
            <a:r>
              <a:rPr lang="fr-FR" sz="1200" b="1" i="0" kern="1200" dirty="0">
                <a:solidFill>
                  <a:schemeClr val="tx1"/>
                </a:solidFill>
                <a:effectLst/>
                <a:latin typeface="+mn-lt"/>
                <a:ea typeface="+mn-ea"/>
                <a:cs typeface="+mn-cs"/>
              </a:rPr>
              <a:t>Remboursement échelonné</a:t>
            </a:r>
            <a:r>
              <a:rPr lang="fr-FR" sz="1200" b="0" i="0" kern="1200" dirty="0">
                <a:solidFill>
                  <a:schemeClr val="tx1"/>
                </a:solidFill>
                <a:effectLst/>
                <a:latin typeface="+mn-lt"/>
                <a:ea typeface="+mn-ea"/>
                <a:cs typeface="+mn-cs"/>
              </a:rPr>
              <a:t> ou parfois en une seule échéance</a:t>
            </a:r>
          </a:p>
          <a:p>
            <a:pPr fontAlgn="t"/>
            <a:endParaRPr lang="fr-FR" sz="1200" b="0" i="0" kern="1200" dirty="0">
              <a:solidFill>
                <a:schemeClr val="tx1"/>
              </a:solidFill>
              <a:effectLst/>
              <a:latin typeface="+mn-lt"/>
              <a:ea typeface="+mn-ea"/>
              <a:cs typeface="+mn-cs"/>
            </a:endParaRPr>
          </a:p>
          <a:p>
            <a:pPr fontAlgn="t"/>
            <a:r>
              <a:rPr lang="fr-FR" sz="1200" kern="1200" dirty="0">
                <a:solidFill>
                  <a:schemeClr val="tx1"/>
                </a:solidFill>
                <a:effectLst/>
                <a:latin typeface="+mn-lt"/>
                <a:ea typeface="+mn-ea"/>
                <a:cs typeface="+mn-cs"/>
              </a:rPr>
              <a:t>La distribution des </a:t>
            </a:r>
            <a:r>
              <a:rPr lang="fr-FR" sz="1200" kern="1200" dirty="0" err="1">
                <a:solidFill>
                  <a:schemeClr val="tx1"/>
                </a:solidFill>
                <a:effectLst/>
                <a:latin typeface="+mn-lt"/>
                <a:ea typeface="+mn-ea"/>
                <a:cs typeface="+mn-cs"/>
              </a:rPr>
              <a:t>minicrédits</a:t>
            </a:r>
            <a:r>
              <a:rPr lang="fr-FR" sz="1200" kern="1200" dirty="0">
                <a:solidFill>
                  <a:schemeClr val="tx1"/>
                </a:solidFill>
                <a:effectLst/>
                <a:latin typeface="+mn-lt"/>
                <a:ea typeface="+mn-ea"/>
                <a:cs typeface="+mn-cs"/>
              </a:rPr>
              <a:t> passe le plus souvent par des applications accessibles via un smartphone ou site Internet</a:t>
            </a:r>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u="sng" dirty="0"/>
              <a:t>Le paiement fractionné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u="sng" dirty="0"/>
          </a:p>
          <a:p>
            <a:pPr fontAlgn="t"/>
            <a:r>
              <a:rPr lang="fr-FR" sz="1200" b="1" i="0" kern="1200" dirty="0">
                <a:solidFill>
                  <a:schemeClr val="tx1"/>
                </a:solidFill>
                <a:effectLst/>
                <a:latin typeface="+mn-lt"/>
                <a:ea typeface="+mn-ea"/>
                <a:cs typeface="+mn-cs"/>
              </a:rPr>
              <a:t>Définition</a:t>
            </a:r>
          </a:p>
          <a:p>
            <a:pPr marL="0" marR="0" lvl="0" indent="0" algn="l" defTabSz="914400" rtl="0" eaLnBrk="1" fontAlgn="t"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Le paiement fractionné consiste à répartir le montant d'un achat en plusieurs paiements successifs (par exemple en 3 ou 4 fois) </a:t>
            </a:r>
            <a:r>
              <a:rPr lang="fr-FR" sz="1200" kern="1200" dirty="0">
                <a:solidFill>
                  <a:schemeClr val="tx1"/>
                </a:solidFill>
                <a:effectLst/>
                <a:latin typeface="+mn-lt"/>
                <a:ea typeface="+mn-ea"/>
                <a:cs typeface="+mn-cs"/>
              </a:rPr>
              <a:t>avec un remboursement dans un délai maximal de 3 mois, sans intérêts ni frais, ou avec seulement un montant négligeable sans montant maximum</a:t>
            </a:r>
          </a:p>
          <a:p>
            <a:pPr fontAlgn="t"/>
            <a:r>
              <a:rPr lang="fr-FR" sz="1200" b="1" i="0" kern="1200" dirty="0">
                <a:solidFill>
                  <a:schemeClr val="tx1"/>
                </a:solidFill>
                <a:effectLst/>
                <a:latin typeface="+mn-lt"/>
                <a:ea typeface="+mn-ea"/>
                <a:cs typeface="+mn-cs"/>
              </a:rPr>
              <a:t>Caractéristiques principales</a:t>
            </a:r>
          </a:p>
          <a:p>
            <a:pPr fontAlgn="t"/>
            <a:r>
              <a:rPr lang="fr-FR" sz="1200" b="1" i="0" kern="1200" dirty="0">
                <a:solidFill>
                  <a:schemeClr val="tx1"/>
                </a:solidFill>
                <a:effectLst/>
                <a:latin typeface="+mn-lt"/>
                <a:ea typeface="+mn-ea"/>
                <a:cs typeface="+mn-cs"/>
              </a:rPr>
              <a:t>Montant de l'achat divisé</a:t>
            </a:r>
            <a:r>
              <a:rPr lang="fr-FR" sz="1200" b="0" i="0" kern="1200" dirty="0">
                <a:solidFill>
                  <a:schemeClr val="tx1"/>
                </a:solidFill>
                <a:effectLst/>
                <a:latin typeface="+mn-lt"/>
                <a:ea typeface="+mn-ea"/>
                <a:cs typeface="+mn-cs"/>
              </a:rPr>
              <a:t> en plusieurs échéances.</a:t>
            </a:r>
          </a:p>
          <a:p>
            <a:pPr fontAlgn="t"/>
            <a:r>
              <a:rPr lang="fr-FR" sz="1200" b="1" i="0" kern="1200" dirty="0">
                <a:solidFill>
                  <a:schemeClr val="tx1"/>
                </a:solidFill>
                <a:effectLst/>
                <a:latin typeface="+mn-lt"/>
                <a:ea typeface="+mn-ea"/>
                <a:cs typeface="+mn-cs"/>
              </a:rPr>
              <a:t>Nombre d'échéances fixé à l'avance</a:t>
            </a:r>
            <a:r>
              <a:rPr lang="fr-FR" sz="1200" b="0" i="0" kern="1200" dirty="0">
                <a:solidFill>
                  <a:schemeClr val="tx1"/>
                </a:solidFill>
                <a:effectLst/>
                <a:latin typeface="+mn-lt"/>
                <a:ea typeface="+mn-ea"/>
                <a:cs typeface="+mn-cs"/>
              </a:rPr>
              <a:t> (2, 3, 4 fois ou davantage selon l'offre).</a:t>
            </a:r>
          </a:p>
          <a:p>
            <a:pPr fontAlgn="t"/>
            <a:r>
              <a:rPr lang="fr-FR" sz="1200" b="1" i="0" kern="1200" dirty="0">
                <a:solidFill>
                  <a:schemeClr val="tx1"/>
                </a:solidFill>
                <a:effectLst/>
                <a:latin typeface="+mn-lt"/>
                <a:ea typeface="+mn-ea"/>
                <a:cs typeface="+mn-cs"/>
              </a:rPr>
              <a:t>Calendrier de paiement prédéfini</a:t>
            </a:r>
            <a:r>
              <a:rPr lang="fr-FR" sz="1200" b="0" i="0" kern="1200" dirty="0">
                <a:solidFill>
                  <a:schemeClr val="tx1"/>
                </a:solidFill>
                <a:effectLst/>
                <a:latin typeface="+mn-lt"/>
                <a:ea typeface="+mn-ea"/>
                <a:cs typeface="+mn-cs"/>
              </a:rPr>
              <a:t>.</a:t>
            </a:r>
          </a:p>
          <a:p>
            <a:pPr fontAlgn="t"/>
            <a:r>
              <a:rPr lang="fr-FR" sz="1200" b="1" i="0" kern="1200" dirty="0">
                <a:solidFill>
                  <a:schemeClr val="tx1"/>
                </a:solidFill>
                <a:effectLst/>
                <a:latin typeface="+mn-lt"/>
                <a:ea typeface="+mn-ea"/>
                <a:cs typeface="+mn-cs"/>
              </a:rPr>
              <a:t>Réponse rapide</a:t>
            </a:r>
            <a:r>
              <a:rPr lang="fr-FR" sz="1200" b="0" i="0" kern="1200" dirty="0">
                <a:solidFill>
                  <a:schemeClr val="tx1"/>
                </a:solidFill>
                <a:effectLst/>
                <a:latin typeface="+mn-lt"/>
                <a:ea typeface="+mn-ea"/>
                <a:cs typeface="+mn-cs"/>
              </a:rPr>
              <a:t> lors de la demande.</a:t>
            </a:r>
          </a:p>
          <a:p>
            <a:pPr fontAlgn="t"/>
            <a:r>
              <a:rPr lang="fr-FR" sz="1200" b="0" i="0" kern="1200" dirty="0">
                <a:solidFill>
                  <a:schemeClr val="tx1"/>
                </a:solidFill>
                <a:effectLst/>
                <a:latin typeface="+mn-lt"/>
                <a:ea typeface="+mn-ea"/>
                <a:cs typeface="+mn-cs"/>
              </a:rPr>
              <a:t>Peut être </a:t>
            </a:r>
            <a:r>
              <a:rPr lang="fr-FR" sz="1200" b="1" i="0" kern="1200" dirty="0">
                <a:solidFill>
                  <a:schemeClr val="tx1"/>
                </a:solidFill>
                <a:effectLst/>
                <a:latin typeface="+mn-lt"/>
                <a:ea typeface="+mn-ea"/>
                <a:cs typeface="+mn-cs"/>
              </a:rPr>
              <a:t>sans frais</a:t>
            </a:r>
            <a:r>
              <a:rPr lang="fr-FR" sz="1200" b="0" i="0" kern="1200" dirty="0">
                <a:solidFill>
                  <a:schemeClr val="tx1"/>
                </a:solidFill>
                <a:effectLst/>
                <a:latin typeface="+mn-lt"/>
                <a:ea typeface="+mn-ea"/>
                <a:cs typeface="+mn-cs"/>
              </a:rPr>
              <a:t> ou comporter des frais selon le prestataire.</a:t>
            </a:r>
          </a:p>
          <a:p>
            <a:pPr fontAlgn="t"/>
            <a:r>
              <a:rPr lang="fr-FR" sz="1200" b="1" i="0" kern="1200" dirty="0">
                <a:solidFill>
                  <a:schemeClr val="tx1"/>
                </a:solidFill>
                <a:effectLst/>
                <a:latin typeface="+mn-lt"/>
                <a:ea typeface="+mn-ea"/>
                <a:cs typeface="+mn-cs"/>
              </a:rPr>
              <a:t>Exemple</a:t>
            </a:r>
          </a:p>
          <a:p>
            <a:pPr fontAlgn="t"/>
            <a:r>
              <a:rPr lang="fr-FR" sz="1200" b="0" i="0" kern="1200" dirty="0">
                <a:solidFill>
                  <a:schemeClr val="tx1"/>
                </a:solidFill>
                <a:effectLst/>
                <a:latin typeface="+mn-lt"/>
                <a:ea typeface="+mn-ea"/>
                <a:cs typeface="+mn-cs"/>
              </a:rPr>
              <a:t>Pour un achat de </a:t>
            </a:r>
            <a:r>
              <a:rPr lang="fr-FR" sz="1200" b="1" i="0" kern="1200" dirty="0">
                <a:solidFill>
                  <a:schemeClr val="tx1"/>
                </a:solidFill>
                <a:effectLst/>
                <a:latin typeface="+mn-lt"/>
                <a:ea typeface="+mn-ea"/>
                <a:cs typeface="+mn-cs"/>
              </a:rPr>
              <a:t>600 €</a:t>
            </a:r>
            <a:r>
              <a:rPr lang="fr-FR" sz="1200" b="0" i="0" kern="1200" dirty="0">
                <a:solidFill>
                  <a:schemeClr val="tx1"/>
                </a:solidFill>
                <a:effectLst/>
                <a:latin typeface="+mn-lt"/>
                <a:ea typeface="+mn-ea"/>
                <a:cs typeface="+mn-cs"/>
              </a:rPr>
              <a:t>, un paiement en 3 fois peut prévoir :</a:t>
            </a:r>
          </a:p>
          <a:p>
            <a:pPr fontAlgn="t"/>
            <a:r>
              <a:rPr lang="fr-FR" sz="1200" b="0" i="0" kern="1200" dirty="0">
                <a:solidFill>
                  <a:schemeClr val="tx1"/>
                </a:solidFill>
                <a:effectLst/>
                <a:latin typeface="+mn-lt"/>
                <a:ea typeface="+mn-ea"/>
                <a:cs typeface="+mn-cs"/>
              </a:rPr>
              <a:t>200 € le jour de l'achat ;</a:t>
            </a:r>
          </a:p>
          <a:p>
            <a:pPr fontAlgn="t"/>
            <a:r>
              <a:rPr lang="fr-FR" sz="1200" b="0" i="0" kern="1200" dirty="0">
                <a:solidFill>
                  <a:schemeClr val="tx1"/>
                </a:solidFill>
                <a:effectLst/>
                <a:latin typeface="+mn-lt"/>
                <a:ea typeface="+mn-ea"/>
                <a:cs typeface="+mn-cs"/>
              </a:rPr>
              <a:t>200 € un mois plus tard ;</a:t>
            </a:r>
          </a:p>
          <a:p>
            <a:pPr fontAlgn="t"/>
            <a:r>
              <a:rPr lang="fr-FR" sz="1200" b="0" i="0" kern="1200" dirty="0">
                <a:solidFill>
                  <a:schemeClr val="tx1"/>
                </a:solidFill>
                <a:effectLst/>
                <a:latin typeface="+mn-lt"/>
                <a:ea typeface="+mn-ea"/>
                <a:cs typeface="+mn-cs"/>
              </a:rPr>
              <a:t>200 € deux mois plus tard.</a:t>
            </a:r>
          </a:p>
          <a:p>
            <a:pPr fontAlgn="t"/>
            <a:r>
              <a:rPr lang="fr-FR" sz="1200" b="1" i="0" kern="1200" dirty="0">
                <a:solidFill>
                  <a:schemeClr val="tx1"/>
                </a:solidFill>
                <a:effectLst/>
                <a:latin typeface="+mn-lt"/>
                <a:ea typeface="+mn-ea"/>
                <a:cs typeface="+mn-cs"/>
              </a:rPr>
              <a:t>Différence avec un crédit classique</a:t>
            </a:r>
          </a:p>
          <a:p>
            <a:pPr fontAlgn="t"/>
            <a:r>
              <a:rPr lang="fr-FR" sz="1200" b="0" i="0" kern="1200" dirty="0">
                <a:solidFill>
                  <a:schemeClr val="tx1"/>
                </a:solidFill>
                <a:effectLst/>
                <a:latin typeface="+mn-lt"/>
                <a:ea typeface="+mn-ea"/>
                <a:cs typeface="+mn-cs"/>
              </a:rPr>
              <a:t>Le </a:t>
            </a:r>
            <a:r>
              <a:rPr lang="fr-FR" sz="1200" b="1" i="0" kern="1200" dirty="0">
                <a:solidFill>
                  <a:schemeClr val="tx1"/>
                </a:solidFill>
                <a:effectLst/>
                <a:latin typeface="+mn-lt"/>
                <a:ea typeface="+mn-ea"/>
                <a:cs typeface="+mn-cs"/>
              </a:rPr>
              <a:t>paiement fractionné</a:t>
            </a:r>
            <a:r>
              <a:rPr lang="fr-FR" sz="1200" b="0" i="0" kern="1200" dirty="0">
                <a:solidFill>
                  <a:schemeClr val="tx1"/>
                </a:solidFill>
                <a:effectLst/>
                <a:latin typeface="+mn-lt"/>
                <a:ea typeface="+mn-ea"/>
                <a:cs typeface="+mn-cs"/>
              </a:rPr>
              <a:t> est généralement de courte durée et lié à un achat précis.</a:t>
            </a:r>
          </a:p>
          <a:p>
            <a:pPr fontAlgn="t"/>
            <a:r>
              <a:rPr lang="fr-FR" sz="1200" b="0" i="0" kern="1200" dirty="0">
                <a:solidFill>
                  <a:schemeClr val="tx1"/>
                </a:solidFill>
                <a:effectLst/>
                <a:latin typeface="+mn-lt"/>
                <a:ea typeface="+mn-ea"/>
                <a:cs typeface="+mn-cs"/>
              </a:rPr>
              <a:t>Le </a:t>
            </a:r>
            <a:r>
              <a:rPr lang="fr-FR" sz="1200" b="1" i="0" kern="1200" dirty="0">
                <a:solidFill>
                  <a:schemeClr val="tx1"/>
                </a:solidFill>
                <a:effectLst/>
                <a:latin typeface="+mn-lt"/>
                <a:ea typeface="+mn-ea"/>
                <a:cs typeface="+mn-cs"/>
              </a:rPr>
              <a:t>crédit classique</a:t>
            </a:r>
            <a:r>
              <a:rPr lang="fr-FR" sz="1200" b="0" i="0" kern="1200" dirty="0">
                <a:solidFill>
                  <a:schemeClr val="tx1"/>
                </a:solidFill>
                <a:effectLst/>
                <a:latin typeface="+mn-lt"/>
                <a:ea typeface="+mn-ea"/>
                <a:cs typeface="+mn-cs"/>
              </a:rPr>
              <a:t> porte souvent sur des montants plus élevés et des durées de remboursement plus longues.</a:t>
            </a:r>
          </a:p>
          <a:p>
            <a:pPr fontAlgn="t"/>
            <a:endParaRPr lang="fr-FR"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PF représentaient 14,6 % des crédits à la consommation (hors découverts) et 9,8 milliards d'euros en 2025 (contre 7,5 % en 2021 et 5,1 milliards)</a:t>
            </a:r>
          </a:p>
          <a:p>
            <a:pPr fontAlgn="t"/>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u="sng" dirty="0"/>
          </a:p>
          <a:p>
            <a:endParaRPr lang="fr-FR" dirty="0"/>
          </a:p>
        </p:txBody>
      </p:sp>
      <p:sp>
        <p:nvSpPr>
          <p:cNvPr id="4" name="Espace réservé de l'en-tête 3">
            <a:extLst>
              <a:ext uri="{FF2B5EF4-FFF2-40B4-BE49-F238E27FC236}">
                <a16:creationId xmlns:a16="http://schemas.microsoft.com/office/drawing/2014/main" id="{15D134CA-074F-6779-3289-C3AFC82898DC}"/>
              </a:ext>
            </a:extLst>
          </p:cNvPr>
          <p:cNvSpPr>
            <a:spLocks noGrp="1"/>
          </p:cNvSpPr>
          <p:nvPr>
            <p:ph type="hdr" sz="quarter"/>
          </p:nvPr>
        </p:nvSpPr>
        <p:spPr/>
        <p:txBody>
          <a:bodyPr/>
          <a:lstStyle/>
          <a:p>
            <a:r>
              <a:rPr lang="fr-FR"/>
              <a:t>PROJET POUR REACTION</a:t>
            </a:r>
          </a:p>
        </p:txBody>
      </p:sp>
    </p:spTree>
    <p:extLst>
      <p:ext uri="{BB962C8B-B14F-4D97-AF65-F5344CB8AC3E}">
        <p14:creationId xmlns:p14="http://schemas.microsoft.com/office/powerpoint/2010/main" val="269905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L’ordonnance de transposition de la directive européenne du 18 octobre 2023 relative au crédit à la consommation a été publiée au </a:t>
            </a:r>
            <a:r>
              <a:rPr lang="fr-FR" sz="1200" b="0" i="0" kern="1200" dirty="0">
                <a:solidFill>
                  <a:schemeClr val="tx1"/>
                </a:solidFill>
                <a:effectLst/>
                <a:latin typeface="+mn-lt"/>
                <a:ea typeface="+mn-ea"/>
                <a:cs typeface="+mn-cs"/>
                <a:hlinkClick r:id="rId3"/>
              </a:rPr>
              <a:t>Journal officiel du 4 septembre 2025</a:t>
            </a:r>
            <a:r>
              <a:rPr lang="fr-FR" sz="1200" b="0" i="0" kern="1200" dirty="0">
                <a:solidFill>
                  <a:schemeClr val="tx1"/>
                </a:solidFill>
                <a:effectLst/>
                <a:latin typeface="+mn-lt"/>
                <a:ea typeface="+mn-ea"/>
                <a:cs typeface="+mn-cs"/>
              </a:rPr>
              <a:t>.</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Les nouvelles règles sur le crédit à la consommation seront </a:t>
            </a:r>
            <a:r>
              <a:rPr lang="fr-FR" sz="1200" b="1" i="0" kern="1200" dirty="0">
                <a:solidFill>
                  <a:schemeClr val="tx1"/>
                </a:solidFill>
                <a:effectLst/>
                <a:latin typeface="+mn-lt"/>
                <a:ea typeface="+mn-ea"/>
                <a:cs typeface="+mn-cs"/>
              </a:rPr>
              <a:t>applicables à compter du 20 novembre 2026</a:t>
            </a:r>
            <a:r>
              <a:rPr lang="fr-FR" sz="1200" b="0" i="0" kern="1200" dirty="0">
                <a:solidFill>
                  <a:schemeClr val="tx1"/>
                </a:solidFill>
                <a:effectLst/>
                <a:latin typeface="+mn-lt"/>
                <a:ea typeface="+mn-ea"/>
                <a:cs typeface="+mn-cs"/>
              </a:rPr>
              <a:t>. Les contrats de crédit en cours à cette date resteront soumis aux dispositions actuellement en vigueur.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A compter donc du 20 novembre 2026, le code de la consommation encadrera ces crédits qui étaient jusqu'à présent exclus des dispositions protectrice sur le crédit conso</a:t>
            </a: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Cette directive révise les règles applicables en Europe aux contrats de crédit à la consommation, fixées par la précédente directive européenne de 2008, transposée en France par la loi du 1</a:t>
            </a:r>
            <a:r>
              <a:rPr lang="fr-FR" sz="1200" b="0" i="0" kern="1200" baseline="30000" dirty="0">
                <a:solidFill>
                  <a:schemeClr val="tx1"/>
                </a:solidFill>
                <a:effectLst/>
                <a:latin typeface="+mn-lt"/>
                <a:ea typeface="+mn-ea"/>
                <a:cs typeface="+mn-cs"/>
              </a:rPr>
              <a:t>er</a:t>
            </a:r>
            <a:r>
              <a:rPr lang="fr-FR" sz="1200" b="0" i="0" kern="1200" dirty="0">
                <a:solidFill>
                  <a:schemeClr val="tx1"/>
                </a:solidFill>
                <a:effectLst/>
                <a:latin typeface="+mn-lt"/>
                <a:ea typeface="+mn-ea"/>
                <a:cs typeface="+mn-cs"/>
              </a:rPr>
              <a:t> juillet 2010.</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La révision de la réglementation européenne était devenue nécessaire en raison de l’évolution de l’offre et de la demande de financement, notamment depuis l’apparition et la généralisation des mini-crédits et des paiements fractionnés de moins de 3 mois.</a:t>
            </a:r>
          </a:p>
          <a:p>
            <a:endParaRPr lang="fr-FR" sz="1200" b="0"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Paiements fractionnés et mini-crédits plus réglementés</a:t>
            </a:r>
          </a:p>
          <a:p>
            <a:r>
              <a:rPr lang="fr-FR" sz="1200" b="0" i="0" kern="1200" dirty="0">
                <a:solidFill>
                  <a:schemeClr val="tx1"/>
                </a:solidFill>
                <a:effectLst/>
                <a:latin typeface="+mn-lt"/>
                <a:ea typeface="+mn-ea"/>
                <a:cs typeface="+mn-cs"/>
              </a:rPr>
              <a:t>Les </a:t>
            </a:r>
            <a:r>
              <a:rPr lang="fr-FR" sz="1200" b="1" i="0" kern="1200" dirty="0">
                <a:solidFill>
                  <a:schemeClr val="tx1"/>
                </a:solidFill>
                <a:effectLst/>
                <a:latin typeface="+mn-lt"/>
                <a:ea typeface="+mn-ea"/>
                <a:cs typeface="+mn-cs"/>
              </a:rPr>
              <a:t>crédits de moins de 200 € et tous les paiements fractionnés, de 3 mois ou moins</a:t>
            </a:r>
            <a:r>
              <a:rPr lang="fr-FR" sz="1200" b="0" i="0" kern="1200" dirty="0">
                <a:solidFill>
                  <a:schemeClr val="tx1"/>
                </a:solidFill>
                <a:effectLst/>
                <a:latin typeface="+mn-lt"/>
                <a:ea typeface="+mn-ea"/>
                <a:cs typeface="+mn-cs"/>
              </a:rPr>
              <a:t>, seront soumis aux règles protectrices de l’emprunteur à compter de novembre 2026.</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Actuellement, ces facilités de paiement ne sont pas considérées comme des crédits à la consommation.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Souvent proposées sans frais, le commerçant prenant en charge le coût du service. Mais ces financements peuvent être payants. Le coût est souvent exprimé en pourcentage du montant total de l’achat, dans la limite d’un montant en euros. Ce qui ne permet pas de le comparer au taux annuel effectif global (TAEG) d’un crédit à la consommation, calculé sur une période annualisée.</a:t>
            </a:r>
          </a:p>
          <a:p>
            <a:endParaRPr lang="fr-FR" dirty="0"/>
          </a:p>
        </p:txBody>
      </p:sp>
      <p:sp>
        <p:nvSpPr>
          <p:cNvPr id="4" name="Espace réservé du numéro de diapositive 3"/>
          <p:cNvSpPr>
            <a:spLocks noGrp="1"/>
          </p:cNvSpPr>
          <p:nvPr>
            <p:ph type="sldNum" sz="quarter" idx="5"/>
          </p:nvPr>
        </p:nvSpPr>
        <p:spPr/>
        <p:txBody>
          <a:bodyPr/>
          <a:lstStyle/>
          <a:p>
            <a:fld id="{F07951EE-8CF1-EF4B-97F8-3C962D9870F1}" type="slidenum">
              <a:rPr lang="fr-FR" smtClean="0"/>
              <a:t>7</a:t>
            </a:fld>
            <a:endParaRPr lang="fr-FR"/>
          </a:p>
        </p:txBody>
      </p:sp>
    </p:spTree>
    <p:extLst>
      <p:ext uri="{BB962C8B-B14F-4D97-AF65-F5344CB8AC3E}">
        <p14:creationId xmlns:p14="http://schemas.microsoft.com/office/powerpoint/2010/main" val="1586888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fontAlgn="t"/>
            <a:r>
              <a:rPr lang="fr-FR" sz="1200" b="1" i="0" kern="1200" dirty="0">
                <a:solidFill>
                  <a:schemeClr val="tx1"/>
                </a:solidFill>
                <a:effectLst/>
                <a:latin typeface="+mn-lt"/>
                <a:ea typeface="+mn-ea"/>
                <a:cs typeface="+mn-cs"/>
              </a:rPr>
              <a:t>Risques encourus</a:t>
            </a:r>
          </a:p>
          <a:p>
            <a:pPr fontAlgn="t"/>
            <a:r>
              <a:rPr lang="fr-FR" sz="1200" b="1" i="0" kern="1200" dirty="0">
                <a:solidFill>
                  <a:schemeClr val="tx1"/>
                </a:solidFill>
                <a:effectLst/>
                <a:latin typeface="+mn-lt"/>
                <a:ea typeface="+mn-ea"/>
                <a:cs typeface="+mn-cs"/>
              </a:rPr>
              <a:t>1. Risque de surendettement</a:t>
            </a:r>
          </a:p>
          <a:p>
            <a:pPr fontAlgn="t"/>
            <a:r>
              <a:rPr lang="fr-FR" sz="1200" b="0" i="0" kern="1200" dirty="0">
                <a:solidFill>
                  <a:schemeClr val="tx1"/>
                </a:solidFill>
                <a:effectLst/>
                <a:latin typeface="+mn-lt"/>
                <a:ea typeface="+mn-ea"/>
                <a:cs typeface="+mn-cs"/>
              </a:rPr>
              <a:t>L'accumulation de plusieurs paiements fractionnés et d'un mini-crédit peut conduire à une </a:t>
            </a:r>
            <a:r>
              <a:rPr lang="fr-FR" sz="1200" b="1" i="0" kern="1200" dirty="0">
                <a:solidFill>
                  <a:schemeClr val="tx1"/>
                </a:solidFill>
                <a:effectLst/>
                <a:latin typeface="+mn-lt"/>
                <a:ea typeface="+mn-ea"/>
                <a:cs typeface="+mn-cs"/>
              </a:rPr>
              <a:t>augmentation des charges mensuelles</a:t>
            </a:r>
            <a:r>
              <a:rPr lang="fr-FR" sz="1200" b="0" i="0" kern="1200" dirty="0">
                <a:solidFill>
                  <a:schemeClr val="tx1"/>
                </a:solidFill>
                <a:effectLst/>
                <a:latin typeface="+mn-lt"/>
                <a:ea typeface="+mn-ea"/>
                <a:cs typeface="+mn-cs"/>
              </a:rPr>
              <a:t>. Mme Martin peut perdre de vue le montant total des remboursements à venir et avoir des difficultés à honorer ses échéances.</a:t>
            </a:r>
          </a:p>
          <a:p>
            <a:pPr fontAlgn="t"/>
            <a:r>
              <a:rPr lang="fr-FR" sz="1200" b="1" i="0" kern="1200" dirty="0">
                <a:solidFill>
                  <a:schemeClr val="tx1"/>
                </a:solidFill>
                <a:effectLst/>
                <a:latin typeface="+mn-lt"/>
                <a:ea typeface="+mn-ea"/>
                <a:cs typeface="+mn-cs"/>
              </a:rPr>
              <a:t>2. Risque d'incidents de paiement</a:t>
            </a:r>
          </a:p>
          <a:p>
            <a:pPr fontAlgn="t"/>
            <a:r>
              <a:rPr lang="fr-FR" sz="1200" b="0" i="0" kern="1200" dirty="0">
                <a:solidFill>
                  <a:schemeClr val="tx1"/>
                </a:solidFill>
                <a:effectLst/>
                <a:latin typeface="+mn-lt"/>
                <a:ea typeface="+mn-ea"/>
                <a:cs typeface="+mn-cs"/>
              </a:rPr>
              <a:t>Si ses revenus sont insuffisants ou si une dépense imprévue survient (panne automobile, facture d'énergie, problème de santé, etc.), Mme Martin risque :</a:t>
            </a:r>
          </a:p>
          <a:p>
            <a:pPr fontAlgn="t"/>
            <a:r>
              <a:rPr lang="fr-FR" sz="1200" b="0" i="0" kern="1200" dirty="0">
                <a:solidFill>
                  <a:schemeClr val="tx1"/>
                </a:solidFill>
                <a:effectLst/>
                <a:latin typeface="+mn-lt"/>
                <a:ea typeface="+mn-ea"/>
                <a:cs typeface="+mn-cs"/>
              </a:rPr>
              <a:t>des rejets de prélèvement ;</a:t>
            </a:r>
          </a:p>
          <a:p>
            <a:pPr fontAlgn="t"/>
            <a:r>
              <a:rPr lang="fr-FR" sz="1200" b="0" i="0" kern="1200" dirty="0">
                <a:solidFill>
                  <a:schemeClr val="tx1"/>
                </a:solidFill>
                <a:effectLst/>
                <a:latin typeface="+mn-lt"/>
                <a:ea typeface="+mn-ea"/>
                <a:cs typeface="+mn-cs"/>
              </a:rPr>
              <a:t>des frais bancaires ;</a:t>
            </a:r>
          </a:p>
          <a:p>
            <a:pPr fontAlgn="t"/>
            <a:r>
              <a:rPr lang="fr-FR" sz="1200" b="0" i="0" kern="1200" dirty="0">
                <a:solidFill>
                  <a:schemeClr val="tx1"/>
                </a:solidFill>
                <a:effectLst/>
                <a:latin typeface="+mn-lt"/>
                <a:ea typeface="+mn-ea"/>
                <a:cs typeface="+mn-cs"/>
              </a:rPr>
              <a:t>des pénalités de retard.</a:t>
            </a:r>
          </a:p>
          <a:p>
            <a:pPr fontAlgn="t"/>
            <a:r>
              <a:rPr lang="fr-FR" sz="1200" b="1" i="0" kern="1200" dirty="0">
                <a:solidFill>
                  <a:schemeClr val="tx1"/>
                </a:solidFill>
                <a:effectLst/>
                <a:latin typeface="+mn-lt"/>
                <a:ea typeface="+mn-ea"/>
                <a:cs typeface="+mn-cs"/>
              </a:rPr>
              <a:t>3. Dégradation de la trésorerie</a:t>
            </a:r>
          </a:p>
          <a:p>
            <a:pPr fontAlgn="t"/>
            <a:r>
              <a:rPr lang="fr-FR" sz="1200" b="0" i="0" kern="1200" dirty="0">
                <a:solidFill>
                  <a:schemeClr val="tx1"/>
                </a:solidFill>
                <a:effectLst/>
                <a:latin typeface="+mn-lt"/>
                <a:ea typeface="+mn-ea"/>
                <a:cs typeface="+mn-cs"/>
              </a:rPr>
              <a:t>Le fait de souscrire un mini-crédit pour « renflouer sa trésorerie » est déjà un signal de tension budgétaire. Les remboursements futurs vont réduire davantage son budget disponible.</a:t>
            </a:r>
          </a:p>
          <a:p>
            <a:pPr fontAlgn="t"/>
            <a:r>
              <a:rPr lang="fr-FR" sz="1200" b="1" i="0" kern="1200" dirty="0">
                <a:solidFill>
                  <a:schemeClr val="tx1"/>
                </a:solidFill>
                <a:effectLst/>
                <a:latin typeface="+mn-lt"/>
                <a:ea typeface="+mn-ea"/>
                <a:cs typeface="+mn-cs"/>
              </a:rPr>
              <a:t>4. Recours à de nouveaux crédits</a:t>
            </a:r>
          </a:p>
          <a:p>
            <a:pPr fontAlgn="t"/>
            <a:r>
              <a:rPr lang="fr-FR" sz="1200" b="0" i="0" kern="1200" dirty="0">
                <a:solidFill>
                  <a:schemeClr val="tx1"/>
                </a:solidFill>
                <a:effectLst/>
                <a:latin typeface="+mn-lt"/>
                <a:ea typeface="+mn-ea"/>
                <a:cs typeface="+mn-cs"/>
              </a:rPr>
              <a:t>Pour faire face aux échéances en cours, Mme Martin pourrait être tentée de contracter d'autres crédits ou paiements fractionnés, créant un </a:t>
            </a:r>
            <a:r>
              <a:rPr lang="fr-FR" sz="1200" b="1" i="0" kern="1200" dirty="0">
                <a:solidFill>
                  <a:schemeClr val="tx1"/>
                </a:solidFill>
                <a:effectLst/>
                <a:latin typeface="+mn-lt"/>
                <a:ea typeface="+mn-ea"/>
                <a:cs typeface="+mn-cs"/>
              </a:rPr>
              <a:t>effet boule de neige</a:t>
            </a:r>
            <a:r>
              <a:rPr lang="fr-FR" sz="1200" b="0" i="0" kern="1200" dirty="0">
                <a:solidFill>
                  <a:schemeClr val="tx1"/>
                </a:solidFill>
                <a:effectLst/>
                <a:latin typeface="+mn-lt"/>
                <a:ea typeface="+mn-ea"/>
                <a:cs typeface="+mn-cs"/>
              </a:rPr>
              <a:t> de l'endettement.</a:t>
            </a:r>
          </a:p>
          <a:p>
            <a:pPr fontAlgn="t"/>
            <a:r>
              <a:rPr lang="fr-FR" sz="1200" b="1" i="0" kern="1200" dirty="0">
                <a:solidFill>
                  <a:schemeClr val="tx1"/>
                </a:solidFill>
                <a:effectLst/>
                <a:latin typeface="+mn-lt"/>
                <a:ea typeface="+mn-ea"/>
                <a:cs typeface="+mn-cs"/>
              </a:rPr>
              <a:t>5. Impact sur sa solvabilité</a:t>
            </a:r>
          </a:p>
          <a:p>
            <a:pPr fontAlgn="t"/>
            <a:r>
              <a:rPr lang="fr-FR" sz="1200" b="0" i="0" kern="1200" dirty="0">
                <a:solidFill>
                  <a:schemeClr val="tx1"/>
                </a:solidFill>
                <a:effectLst/>
                <a:latin typeface="+mn-lt"/>
                <a:ea typeface="+mn-ea"/>
                <a:cs typeface="+mn-cs"/>
              </a:rPr>
              <a:t>Des retards ou défauts de paiement peuvent dégrader sa situation financière et rendre plus difficile l'obtention de futurs financements.</a:t>
            </a:r>
          </a:p>
          <a:p>
            <a:pPr fontAlgn="t"/>
            <a:r>
              <a:rPr lang="fr-FR" sz="1200" b="1" i="0" kern="1200" dirty="0">
                <a:solidFill>
                  <a:schemeClr val="tx1"/>
                </a:solidFill>
                <a:effectLst/>
                <a:latin typeface="+mn-lt"/>
                <a:ea typeface="+mn-ea"/>
                <a:cs typeface="+mn-cs"/>
              </a:rPr>
              <a:t>6. facturation de frais d'incidents bancaires, notamment en cas de dépassement du découvert autorisé ou en cas de découvert non autorisé</a:t>
            </a:r>
          </a:p>
          <a:p>
            <a:pPr fontAlgn="t"/>
            <a:r>
              <a:rPr lang="fr-FR" sz="1200" b="1" i="0" kern="1200" dirty="0">
                <a:solidFill>
                  <a:schemeClr val="tx1"/>
                </a:solidFill>
                <a:effectLst/>
                <a:latin typeface="+mn-lt"/>
                <a:ea typeface="+mn-ea"/>
                <a:cs typeface="+mn-cs"/>
              </a:rPr>
              <a:t>Conclusion</a:t>
            </a:r>
          </a:p>
          <a:p>
            <a:pPr fontAlgn="t"/>
            <a:r>
              <a:rPr lang="fr-FR" sz="1200" b="0" i="0" kern="1200" dirty="0">
                <a:solidFill>
                  <a:schemeClr val="tx1"/>
                </a:solidFill>
                <a:effectLst/>
                <a:latin typeface="+mn-lt"/>
                <a:ea typeface="+mn-ea"/>
                <a:cs typeface="+mn-cs"/>
              </a:rPr>
              <a:t>Le principal risque pour Mme Martin est le </a:t>
            </a:r>
            <a:r>
              <a:rPr lang="fr-FR" sz="1200" b="1" i="0" kern="1200" dirty="0">
                <a:solidFill>
                  <a:schemeClr val="tx1"/>
                </a:solidFill>
                <a:effectLst/>
                <a:latin typeface="+mn-lt"/>
                <a:ea typeface="+mn-ea"/>
                <a:cs typeface="+mn-cs"/>
              </a:rPr>
              <a:t>surendettement lié à l'accumulation de plusieurs crédits et paiements fractionnés</a:t>
            </a:r>
            <a:r>
              <a:rPr lang="fr-FR" sz="1200" b="0" i="0" kern="1200" dirty="0">
                <a:solidFill>
                  <a:schemeClr val="tx1"/>
                </a:solidFill>
                <a:effectLst/>
                <a:latin typeface="+mn-lt"/>
                <a:ea typeface="+mn-ea"/>
                <a:cs typeface="+mn-cs"/>
              </a:rPr>
              <a:t>, pouvant entraîner des difficultés de remboursement, une complexité  à élaborer son budget, des frais supplémentaires et une aggravation de sa situation budgétaire. Le mini-crédit souscrit pour pallier un manque de trésorerie constitue un facteur de vigilance particulier, car il peut révéler une fragilité financière déjà existante.</a:t>
            </a:r>
          </a:p>
          <a:p>
            <a:endParaRPr lang="fr-FR" dirty="0"/>
          </a:p>
        </p:txBody>
      </p:sp>
      <p:sp>
        <p:nvSpPr>
          <p:cNvPr id="4" name="Espace réservé du numéro de diapositive 3"/>
          <p:cNvSpPr>
            <a:spLocks noGrp="1"/>
          </p:cNvSpPr>
          <p:nvPr>
            <p:ph type="sldNum" sz="quarter" idx="5"/>
          </p:nvPr>
        </p:nvSpPr>
        <p:spPr/>
        <p:txBody>
          <a:bodyPr/>
          <a:lstStyle/>
          <a:p>
            <a:fld id="{F07951EE-8CF1-EF4B-97F8-3C962D9870F1}" type="slidenum">
              <a:rPr lang="fr-FR" smtClean="0"/>
              <a:t>8</a:t>
            </a:fld>
            <a:endParaRPr lang="fr-FR"/>
          </a:p>
        </p:txBody>
      </p:sp>
    </p:spTree>
    <p:extLst>
      <p:ext uri="{BB962C8B-B14F-4D97-AF65-F5344CB8AC3E}">
        <p14:creationId xmlns:p14="http://schemas.microsoft.com/office/powerpoint/2010/main" val="2284460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possibilité aussi de basculer dans le crédit renouvelable en l'absence de respect du remboursement dans les 3 mois (cas des cartes proposées par de nombreuses grandes enseignes)...</a:t>
            </a:r>
          </a:p>
          <a:p>
            <a:endParaRPr lang="fr-FR" dirty="0"/>
          </a:p>
        </p:txBody>
      </p:sp>
      <p:sp>
        <p:nvSpPr>
          <p:cNvPr id="4" name="Espace réservé du numéro de diapositive 3"/>
          <p:cNvSpPr>
            <a:spLocks noGrp="1"/>
          </p:cNvSpPr>
          <p:nvPr>
            <p:ph type="sldNum" sz="quarter" idx="5"/>
          </p:nvPr>
        </p:nvSpPr>
        <p:spPr/>
        <p:txBody>
          <a:bodyPr/>
          <a:lstStyle/>
          <a:p>
            <a:fld id="{F07951EE-8CF1-EF4B-97F8-3C962D9870F1}" type="slidenum">
              <a:rPr lang="fr-FR" smtClean="0"/>
              <a:t>9</a:t>
            </a:fld>
            <a:endParaRPr lang="fr-FR"/>
          </a:p>
        </p:txBody>
      </p:sp>
    </p:spTree>
    <p:extLst>
      <p:ext uri="{BB962C8B-B14F-4D97-AF65-F5344CB8AC3E}">
        <p14:creationId xmlns:p14="http://schemas.microsoft.com/office/powerpoint/2010/main" val="5600286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2_image_bleu">
    <p:spTree>
      <p:nvGrpSpPr>
        <p:cNvPr id="1" name=""/>
        <p:cNvGrpSpPr/>
        <p:nvPr/>
      </p:nvGrpSpPr>
      <p:grpSpPr>
        <a:xfrm>
          <a:off x="0" y="0"/>
          <a:ext cx="0" cy="0"/>
          <a:chOff x="0" y="0"/>
          <a:chExt cx="0" cy="0"/>
        </a:xfrm>
      </p:grpSpPr>
      <p:pic>
        <p:nvPicPr>
          <p:cNvPr id="11" name="Image 10" descr="Une image contenant habits, intérieur, personne, meubles&#10;&#10;Description générée automatiquement">
            <a:extLst>
              <a:ext uri="{FF2B5EF4-FFF2-40B4-BE49-F238E27FC236}">
                <a16:creationId xmlns:a16="http://schemas.microsoft.com/office/drawing/2014/main" id="{C5F34811-2CC8-A165-26A4-DD1BBD6D07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42148"/>
          <a:stretch/>
        </p:blipFill>
        <p:spPr>
          <a:xfrm>
            <a:off x="5431747" y="1"/>
            <a:ext cx="6781720" cy="6858000"/>
          </a:xfrm>
          <a:prstGeom prst="rect">
            <a:avLst/>
          </a:prstGeom>
        </p:spPr>
      </p:pic>
      <p:sp>
        <p:nvSpPr>
          <p:cNvPr id="3" name="Titre 1">
            <a:extLst>
              <a:ext uri="{FF2B5EF4-FFF2-40B4-BE49-F238E27FC236}">
                <a16:creationId xmlns:a16="http://schemas.microsoft.com/office/drawing/2014/main" id="{B16E315C-F12C-567E-6B9E-AED46CA00CC6}"/>
              </a:ext>
            </a:extLst>
          </p:cNvPr>
          <p:cNvSpPr txBox="1">
            <a:spLocks/>
          </p:cNvSpPr>
          <p:nvPr userDrawn="1"/>
        </p:nvSpPr>
        <p:spPr>
          <a:xfrm>
            <a:off x="6911766" y="1769196"/>
            <a:ext cx="5753380" cy="2012932"/>
          </a:xfrm>
          <a:prstGeom prst="rect">
            <a:avLst/>
          </a:prstGeom>
        </p:spPr>
        <p:txBody>
          <a:bodyPr>
            <a:noAutofit/>
          </a:bodyPr>
          <a:lstStyle>
            <a:lvl1pPr algn="l" defTabSz="914400" rtl="0" eaLnBrk="1" latinLnBrk="0" hangingPunct="1">
              <a:lnSpc>
                <a:spcPct val="90000"/>
              </a:lnSpc>
              <a:spcBef>
                <a:spcPct val="0"/>
              </a:spcBef>
              <a:buNone/>
              <a:defRPr sz="4500" b="1" i="0" kern="1200" cap="all" baseline="0">
                <a:solidFill>
                  <a:srgbClr val="31429B"/>
                </a:solidFill>
                <a:latin typeface="+mj-lt"/>
                <a:ea typeface="+mj-ea"/>
                <a:cs typeface="+mj-cs"/>
              </a:defRPr>
            </a:lvl1pPr>
          </a:lstStyle>
          <a:p>
            <a:endParaRPr lang="fr-FR" dirty="0">
              <a:solidFill>
                <a:srgbClr val="213B76"/>
              </a:solidFill>
            </a:endParaRPr>
          </a:p>
        </p:txBody>
      </p:sp>
      <p:sp>
        <p:nvSpPr>
          <p:cNvPr id="6" name="Espace réservé du texte 6">
            <a:extLst>
              <a:ext uri="{FF2B5EF4-FFF2-40B4-BE49-F238E27FC236}">
                <a16:creationId xmlns:a16="http://schemas.microsoft.com/office/drawing/2014/main" id="{230436A3-D42C-A9F2-AB59-BA58993A5F3C}"/>
              </a:ext>
            </a:extLst>
          </p:cNvPr>
          <p:cNvSpPr>
            <a:spLocks noGrp="1"/>
          </p:cNvSpPr>
          <p:nvPr>
            <p:ph type="body" sz="quarter" idx="14" hasCustomPrompt="1"/>
          </p:nvPr>
        </p:nvSpPr>
        <p:spPr>
          <a:xfrm>
            <a:off x="381235" y="4619425"/>
            <a:ext cx="4832798" cy="232291"/>
          </a:xfrm>
          <a:prstGeom prst="rect">
            <a:avLst/>
          </a:prstGeom>
        </p:spPr>
        <p:txBody>
          <a:bodyPr>
            <a:noAutofit/>
          </a:bodyPr>
          <a:lstStyle>
            <a:lvl1pPr marL="0" indent="0">
              <a:buNone/>
              <a:defRPr lang="fr-FR" sz="1400" b="1" i="0" kern="1200" cap="all" baseline="0" dirty="0" smtClean="0">
                <a:solidFill>
                  <a:srgbClr val="213B76"/>
                </a:solidFill>
                <a:latin typeface="+mj-lt"/>
                <a:ea typeface="+mj-ea"/>
                <a:cs typeface="+mj-cs"/>
              </a:defRPr>
            </a:lvl1pPr>
          </a:lstStyle>
          <a:p>
            <a:pPr lvl="0"/>
            <a:r>
              <a:rPr lang="fr-FR" dirty="0"/>
              <a:t>NOM DE LA PERSONNE</a:t>
            </a:r>
          </a:p>
        </p:txBody>
      </p:sp>
      <p:sp>
        <p:nvSpPr>
          <p:cNvPr id="9" name="Espace réservé du texte 6">
            <a:extLst>
              <a:ext uri="{FF2B5EF4-FFF2-40B4-BE49-F238E27FC236}">
                <a16:creationId xmlns:a16="http://schemas.microsoft.com/office/drawing/2014/main" id="{963EE0FA-F373-35E0-BA69-E50F2D3A1555}"/>
              </a:ext>
            </a:extLst>
          </p:cNvPr>
          <p:cNvSpPr>
            <a:spLocks noGrp="1"/>
          </p:cNvSpPr>
          <p:nvPr>
            <p:ph type="body" sz="quarter" idx="15" hasCustomPrompt="1"/>
          </p:nvPr>
        </p:nvSpPr>
        <p:spPr>
          <a:xfrm>
            <a:off x="381235" y="4874259"/>
            <a:ext cx="4832798" cy="365124"/>
          </a:xfrm>
          <a:prstGeom prst="rect">
            <a:avLst/>
          </a:prstGeom>
        </p:spPr>
        <p:txBody>
          <a:bodyPr>
            <a:noAutofit/>
          </a:bodyPr>
          <a:lstStyle>
            <a:lvl1pPr marL="0" indent="0">
              <a:buNone/>
              <a:defRPr lang="fr-FR" sz="1400" b="1" i="0" kern="1200" cap="all" baseline="0" dirty="0" smtClean="0">
                <a:solidFill>
                  <a:srgbClr val="E06F17"/>
                </a:solidFill>
                <a:latin typeface="+mj-lt"/>
                <a:ea typeface="+mj-ea"/>
                <a:cs typeface="+mj-cs"/>
              </a:defRPr>
            </a:lvl1pPr>
          </a:lstStyle>
          <a:p>
            <a:pPr lvl="0"/>
            <a:r>
              <a:rPr lang="fr-FR" dirty="0"/>
              <a:t>NOM DU Service</a:t>
            </a:r>
          </a:p>
        </p:txBody>
      </p:sp>
      <p:sp>
        <p:nvSpPr>
          <p:cNvPr id="12" name="Espace réservé du texte 11">
            <a:extLst>
              <a:ext uri="{FF2B5EF4-FFF2-40B4-BE49-F238E27FC236}">
                <a16:creationId xmlns:a16="http://schemas.microsoft.com/office/drawing/2014/main" id="{00DB345A-7C96-7F26-8B68-9E2D557F9A03}"/>
              </a:ext>
            </a:extLst>
          </p:cNvPr>
          <p:cNvSpPr>
            <a:spLocks noGrp="1"/>
          </p:cNvSpPr>
          <p:nvPr>
            <p:ph type="body" sz="quarter" idx="16" hasCustomPrompt="1"/>
          </p:nvPr>
        </p:nvSpPr>
        <p:spPr>
          <a:xfrm>
            <a:off x="381235" y="3323771"/>
            <a:ext cx="4832798" cy="831729"/>
          </a:xfrm>
          <a:prstGeom prst="rect">
            <a:avLst/>
          </a:prstGeom>
        </p:spPr>
        <p:txBody>
          <a:bodyPr lIns="90000">
            <a:noAutofit/>
          </a:bodyPr>
          <a:lstStyle>
            <a:lvl1pPr marL="0" indent="0">
              <a:buNone/>
              <a:defRPr sz="2000" b="1">
                <a:solidFill>
                  <a:srgbClr val="C92360"/>
                </a:solidFill>
                <a:latin typeface="+mj-lt"/>
              </a:defRPr>
            </a:lvl1pPr>
            <a:lvl2pPr marL="457200" indent="0">
              <a:buNone/>
              <a:defRPr lang="fr-FR" sz="4500" b="1" i="0" kern="1200" cap="all" baseline="0" dirty="0">
                <a:solidFill>
                  <a:srgbClr val="31429B"/>
                </a:solidFill>
                <a:latin typeface="+mj-lt"/>
                <a:ea typeface="+mj-ea"/>
                <a:cs typeface="+mj-cs"/>
              </a:defRPr>
            </a:lvl2pPr>
          </a:lstStyle>
          <a:p>
            <a:pPr lvl="0"/>
            <a:r>
              <a:rPr lang="fr-FR" dirty="0"/>
              <a:t>Sous-titre de la présentation</a:t>
            </a:r>
          </a:p>
        </p:txBody>
      </p:sp>
      <p:sp>
        <p:nvSpPr>
          <p:cNvPr id="16" name="Espace réservé du contenu 12">
            <a:extLst>
              <a:ext uri="{FF2B5EF4-FFF2-40B4-BE49-F238E27FC236}">
                <a16:creationId xmlns:a16="http://schemas.microsoft.com/office/drawing/2014/main" id="{5F429AA5-44D5-47DB-17CA-AE307B478FAC}"/>
              </a:ext>
            </a:extLst>
          </p:cNvPr>
          <p:cNvSpPr>
            <a:spLocks noGrp="1"/>
          </p:cNvSpPr>
          <p:nvPr>
            <p:ph sz="quarter" idx="13" hasCustomPrompt="1"/>
          </p:nvPr>
        </p:nvSpPr>
        <p:spPr>
          <a:xfrm>
            <a:off x="381235" y="1350449"/>
            <a:ext cx="4832799" cy="1940587"/>
          </a:xfrm>
          <a:prstGeom prst="rect">
            <a:avLst/>
          </a:prstGeom>
        </p:spPr>
        <p:txBody>
          <a:bodyPr>
            <a:normAutofit/>
          </a:bodyPr>
          <a:lstStyle>
            <a:lvl1pPr marL="0" indent="0">
              <a:lnSpc>
                <a:spcPct val="100000"/>
              </a:lnSpc>
              <a:buNone/>
              <a:defRPr lang="fr-FR" sz="3600" b="1" i="0" kern="1200" cap="all" baseline="0" dirty="0">
                <a:solidFill>
                  <a:srgbClr val="203A76"/>
                </a:solidFill>
                <a:latin typeface="+mj-lt"/>
                <a:ea typeface="+mj-ea"/>
                <a:cs typeface="+mj-cs"/>
              </a:defRPr>
            </a:lvl1pPr>
          </a:lstStyle>
          <a:p>
            <a:r>
              <a:rPr lang="fr-FR" dirty="0">
                <a:solidFill>
                  <a:srgbClr val="213B76"/>
                </a:solidFill>
              </a:rPr>
              <a:t>TITRE DE LA</a:t>
            </a:r>
            <a:br>
              <a:rPr lang="fr-FR" dirty="0">
                <a:solidFill>
                  <a:srgbClr val="213B76"/>
                </a:solidFill>
              </a:rPr>
            </a:br>
            <a:r>
              <a:rPr lang="fr-FR" dirty="0">
                <a:solidFill>
                  <a:srgbClr val="213B76"/>
                </a:solidFill>
              </a:rPr>
              <a:t>présentation</a:t>
            </a:r>
          </a:p>
        </p:txBody>
      </p:sp>
      <p:sp>
        <p:nvSpPr>
          <p:cNvPr id="8" name="Triangle 7">
            <a:extLst>
              <a:ext uri="{FF2B5EF4-FFF2-40B4-BE49-F238E27FC236}">
                <a16:creationId xmlns:a16="http://schemas.microsoft.com/office/drawing/2014/main" id="{5CFFD25D-C400-F18C-2FDF-F85509A2659E}"/>
              </a:ext>
            </a:extLst>
          </p:cNvPr>
          <p:cNvSpPr/>
          <p:nvPr userDrawn="1"/>
        </p:nvSpPr>
        <p:spPr>
          <a:xfrm rot="5400000">
            <a:off x="5083632" y="1896294"/>
            <a:ext cx="3247037" cy="2550805"/>
          </a:xfrm>
          <a:prstGeom prst="triangle">
            <a:avLst/>
          </a:prstGeom>
          <a:solidFill>
            <a:srgbClr val="213B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786BA485-BFD9-785C-1F63-FBCF8659587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71162" y="6240176"/>
            <a:ext cx="2272937" cy="536034"/>
          </a:xfrm>
          <a:prstGeom prst="rect">
            <a:avLst/>
          </a:prstGeom>
        </p:spPr>
      </p:pic>
    </p:spTree>
    <p:extLst>
      <p:ext uri="{BB962C8B-B14F-4D97-AF65-F5344CB8AC3E}">
        <p14:creationId xmlns:p14="http://schemas.microsoft.com/office/powerpoint/2010/main" val="355454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OMMAIRE-ble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01213-627A-A3E2-C96B-5CA2CE9EC91D}"/>
              </a:ext>
            </a:extLst>
          </p:cNvPr>
          <p:cNvSpPr>
            <a:spLocks noGrp="1"/>
          </p:cNvSpPr>
          <p:nvPr>
            <p:ph type="title" hasCustomPrompt="1"/>
          </p:nvPr>
        </p:nvSpPr>
        <p:spPr>
          <a:xfrm>
            <a:off x="2724134" y="1782030"/>
            <a:ext cx="2410573" cy="1008484"/>
          </a:xfrm>
          <a:prstGeom prst="rect">
            <a:avLst/>
          </a:prstGeom>
        </p:spPr>
        <p:txBody>
          <a:bodyPr>
            <a:noAutofit/>
          </a:bodyPr>
          <a:lstStyle>
            <a:lvl1pPr>
              <a:defRPr sz="3000" b="1" i="0" cap="all" baseline="0">
                <a:solidFill>
                  <a:srgbClr val="203A76"/>
                </a:solidFill>
              </a:defRPr>
            </a:lvl1pPr>
          </a:lstStyle>
          <a:p>
            <a:r>
              <a:rPr lang="fr-FR" dirty="0"/>
              <a:t>SOMMAIRE</a:t>
            </a:r>
          </a:p>
        </p:txBody>
      </p:sp>
      <p:sp>
        <p:nvSpPr>
          <p:cNvPr id="4" name="Espace réservé du contenu 23">
            <a:extLst>
              <a:ext uri="{FF2B5EF4-FFF2-40B4-BE49-F238E27FC236}">
                <a16:creationId xmlns:a16="http://schemas.microsoft.com/office/drawing/2014/main" id="{D5BE8BE1-B188-6CBC-99FF-8BCD8F53A9DE}"/>
              </a:ext>
            </a:extLst>
          </p:cNvPr>
          <p:cNvSpPr>
            <a:spLocks noGrp="1"/>
          </p:cNvSpPr>
          <p:nvPr>
            <p:ph sz="quarter" idx="13" hasCustomPrompt="1"/>
          </p:nvPr>
        </p:nvSpPr>
        <p:spPr>
          <a:xfrm>
            <a:off x="5843337" y="1782489"/>
            <a:ext cx="5505465" cy="440406"/>
          </a:xfrm>
          <a:prstGeom prst="rect">
            <a:avLst/>
          </a:prstGeom>
        </p:spPr>
        <p:txBody>
          <a:bodyPr>
            <a:normAutofit/>
          </a:bodyPr>
          <a:lstStyle>
            <a:lvl1pPr marL="0" indent="0">
              <a:buNone/>
              <a:defRPr sz="1400" b="1" i="0" cap="all" baseline="0">
                <a:solidFill>
                  <a:srgbClr val="203A76"/>
                </a:solidFill>
                <a:latin typeface="Arial" panose="020B0604020202020204" pitchFamily="34" charset="0"/>
              </a:defRPr>
            </a:lvl1pPr>
          </a:lstStyle>
          <a:p>
            <a:pPr lvl="0"/>
            <a:r>
              <a:rPr lang="fr-FR" dirty="0"/>
              <a:t>TITRE PARTIES</a:t>
            </a:r>
          </a:p>
        </p:txBody>
      </p:sp>
      <p:sp>
        <p:nvSpPr>
          <p:cNvPr id="6" name="Espace réservé du contenu 23">
            <a:extLst>
              <a:ext uri="{FF2B5EF4-FFF2-40B4-BE49-F238E27FC236}">
                <a16:creationId xmlns:a16="http://schemas.microsoft.com/office/drawing/2014/main" id="{B7A0816C-E946-D6FF-C0F1-FF53FE68535A}"/>
              </a:ext>
            </a:extLst>
          </p:cNvPr>
          <p:cNvSpPr>
            <a:spLocks noGrp="1"/>
          </p:cNvSpPr>
          <p:nvPr>
            <p:ph sz="quarter" idx="14" hasCustomPrompt="1"/>
          </p:nvPr>
        </p:nvSpPr>
        <p:spPr>
          <a:xfrm>
            <a:off x="5842047" y="2328042"/>
            <a:ext cx="5505465" cy="440406"/>
          </a:xfrm>
          <a:prstGeom prst="rect">
            <a:avLst/>
          </a:prstGeom>
        </p:spPr>
        <p:txBody>
          <a:bodyPr>
            <a:normAutofit/>
          </a:bodyPr>
          <a:lstStyle>
            <a:lvl1pPr marL="0" indent="0">
              <a:buNone/>
              <a:defRPr sz="1400" b="1" i="0" cap="all" baseline="0">
                <a:solidFill>
                  <a:srgbClr val="203A76"/>
                </a:solidFill>
                <a:latin typeface="Arial" panose="020B0604020202020204" pitchFamily="34" charset="0"/>
              </a:defRPr>
            </a:lvl1pPr>
          </a:lstStyle>
          <a:p>
            <a:pPr lvl="0"/>
            <a:r>
              <a:rPr lang="fr-FR" dirty="0"/>
              <a:t>TITRE PARTIES</a:t>
            </a:r>
          </a:p>
        </p:txBody>
      </p:sp>
      <p:sp>
        <p:nvSpPr>
          <p:cNvPr id="9" name="Espace réservé du contenu 23">
            <a:extLst>
              <a:ext uri="{FF2B5EF4-FFF2-40B4-BE49-F238E27FC236}">
                <a16:creationId xmlns:a16="http://schemas.microsoft.com/office/drawing/2014/main" id="{78A7AC3C-9E4B-0FFA-614B-112C38568F16}"/>
              </a:ext>
            </a:extLst>
          </p:cNvPr>
          <p:cNvSpPr>
            <a:spLocks noGrp="1"/>
          </p:cNvSpPr>
          <p:nvPr>
            <p:ph sz="quarter" idx="15" hasCustomPrompt="1"/>
          </p:nvPr>
        </p:nvSpPr>
        <p:spPr>
          <a:xfrm>
            <a:off x="5841163" y="2854674"/>
            <a:ext cx="5505465" cy="440406"/>
          </a:xfrm>
          <a:prstGeom prst="rect">
            <a:avLst/>
          </a:prstGeom>
        </p:spPr>
        <p:txBody>
          <a:bodyPr>
            <a:normAutofit/>
          </a:bodyPr>
          <a:lstStyle>
            <a:lvl1pPr marL="0" indent="0">
              <a:buNone/>
              <a:defRPr sz="1400" b="1" i="0" cap="all" baseline="0">
                <a:solidFill>
                  <a:srgbClr val="203A76"/>
                </a:solidFill>
                <a:latin typeface="Arial" panose="020B0604020202020204" pitchFamily="34" charset="0"/>
              </a:defRPr>
            </a:lvl1pPr>
          </a:lstStyle>
          <a:p>
            <a:pPr lvl="0"/>
            <a:r>
              <a:rPr lang="fr-FR" dirty="0"/>
              <a:t>TITRE PARTIES</a:t>
            </a:r>
          </a:p>
        </p:txBody>
      </p:sp>
      <p:sp>
        <p:nvSpPr>
          <p:cNvPr id="10" name="Espace réservé du contenu 23">
            <a:extLst>
              <a:ext uri="{FF2B5EF4-FFF2-40B4-BE49-F238E27FC236}">
                <a16:creationId xmlns:a16="http://schemas.microsoft.com/office/drawing/2014/main" id="{9F944F0F-050F-84C9-7764-2FDD43FEB486}"/>
              </a:ext>
            </a:extLst>
          </p:cNvPr>
          <p:cNvSpPr>
            <a:spLocks noGrp="1"/>
          </p:cNvSpPr>
          <p:nvPr>
            <p:ph sz="quarter" idx="16" hasCustomPrompt="1"/>
          </p:nvPr>
        </p:nvSpPr>
        <p:spPr>
          <a:xfrm>
            <a:off x="5839873" y="3400227"/>
            <a:ext cx="5505465" cy="440406"/>
          </a:xfrm>
          <a:prstGeom prst="rect">
            <a:avLst/>
          </a:prstGeom>
        </p:spPr>
        <p:txBody>
          <a:bodyPr>
            <a:normAutofit/>
          </a:bodyPr>
          <a:lstStyle>
            <a:lvl1pPr marL="0" indent="0">
              <a:buNone/>
              <a:defRPr sz="1400" b="1" i="0" cap="all" baseline="0">
                <a:solidFill>
                  <a:srgbClr val="203A76"/>
                </a:solidFill>
                <a:latin typeface="Arial" panose="020B0604020202020204" pitchFamily="34" charset="0"/>
              </a:defRPr>
            </a:lvl1pPr>
          </a:lstStyle>
          <a:p>
            <a:pPr lvl="0"/>
            <a:r>
              <a:rPr lang="fr-FR" dirty="0"/>
              <a:t>TITRE PARTIES</a:t>
            </a:r>
          </a:p>
        </p:txBody>
      </p:sp>
      <p:sp>
        <p:nvSpPr>
          <p:cNvPr id="18" name="Espace réservé du texte 17">
            <a:extLst>
              <a:ext uri="{FF2B5EF4-FFF2-40B4-BE49-F238E27FC236}">
                <a16:creationId xmlns:a16="http://schemas.microsoft.com/office/drawing/2014/main" id="{0B2838D2-F776-79B6-F2B8-570CBF5DDB22}"/>
              </a:ext>
            </a:extLst>
          </p:cNvPr>
          <p:cNvSpPr>
            <a:spLocks noGrp="1"/>
          </p:cNvSpPr>
          <p:nvPr>
            <p:ph type="body" sz="quarter" idx="21" hasCustomPrompt="1"/>
          </p:nvPr>
        </p:nvSpPr>
        <p:spPr>
          <a:xfrm>
            <a:off x="5469882" y="1781570"/>
            <a:ext cx="295835" cy="441325"/>
          </a:xfrm>
          <a:prstGeom prst="rect">
            <a:avLst/>
          </a:prstGeom>
        </p:spPr>
        <p:txBody>
          <a:bodyPr>
            <a:normAutofit/>
          </a:bodyPr>
          <a:lstStyle>
            <a:lvl1pPr marL="0" indent="0">
              <a:buNone/>
              <a:defRPr lang="fr-FR" sz="1400" b="1" i="0" kern="1200" cap="all" baseline="0" dirty="0">
                <a:solidFill>
                  <a:srgbClr val="213B76"/>
                </a:solidFill>
                <a:latin typeface="Arial" panose="020B0604020202020204" pitchFamily="34" charset="0"/>
                <a:ea typeface="+mn-ea"/>
                <a:cs typeface="+mn-cs"/>
              </a:defRPr>
            </a:lvl1pPr>
          </a:lstStyle>
          <a:p>
            <a:pPr lvl="0"/>
            <a:r>
              <a:rPr lang="fr-FR" dirty="0"/>
              <a:t>1</a:t>
            </a:r>
          </a:p>
        </p:txBody>
      </p:sp>
      <p:sp>
        <p:nvSpPr>
          <p:cNvPr id="19" name="Espace réservé du texte 17">
            <a:extLst>
              <a:ext uri="{FF2B5EF4-FFF2-40B4-BE49-F238E27FC236}">
                <a16:creationId xmlns:a16="http://schemas.microsoft.com/office/drawing/2014/main" id="{17F9BE3D-3BEC-DACA-B191-4B536A12A162}"/>
              </a:ext>
            </a:extLst>
          </p:cNvPr>
          <p:cNvSpPr>
            <a:spLocks noGrp="1"/>
          </p:cNvSpPr>
          <p:nvPr>
            <p:ph type="body" sz="quarter" idx="22" hasCustomPrompt="1"/>
          </p:nvPr>
        </p:nvSpPr>
        <p:spPr>
          <a:xfrm>
            <a:off x="5473875" y="2328286"/>
            <a:ext cx="295835" cy="441325"/>
          </a:xfrm>
          <a:prstGeom prst="rect">
            <a:avLst/>
          </a:prstGeom>
        </p:spPr>
        <p:txBody>
          <a:bodyPr>
            <a:normAutofit/>
          </a:bodyPr>
          <a:lstStyle>
            <a:lvl1pPr marL="0" indent="0">
              <a:buNone/>
              <a:defRPr lang="fr-FR" sz="1400" b="1" i="0" kern="1200" cap="all" baseline="0" dirty="0">
                <a:solidFill>
                  <a:srgbClr val="213B76"/>
                </a:solidFill>
                <a:latin typeface="Arial" panose="020B0604020202020204" pitchFamily="34" charset="0"/>
                <a:ea typeface="+mn-ea"/>
                <a:cs typeface="+mn-cs"/>
              </a:defRPr>
            </a:lvl1pPr>
          </a:lstStyle>
          <a:p>
            <a:pPr lvl="0"/>
            <a:r>
              <a:rPr lang="fr-FR" dirty="0"/>
              <a:t>2</a:t>
            </a:r>
          </a:p>
        </p:txBody>
      </p:sp>
      <p:sp>
        <p:nvSpPr>
          <p:cNvPr id="20" name="Espace réservé du texte 17">
            <a:extLst>
              <a:ext uri="{FF2B5EF4-FFF2-40B4-BE49-F238E27FC236}">
                <a16:creationId xmlns:a16="http://schemas.microsoft.com/office/drawing/2014/main" id="{1B00F6C1-FDC3-9EF8-18CD-34EAD550F85C}"/>
              </a:ext>
            </a:extLst>
          </p:cNvPr>
          <p:cNvSpPr>
            <a:spLocks noGrp="1"/>
          </p:cNvSpPr>
          <p:nvPr>
            <p:ph type="body" sz="quarter" idx="23" hasCustomPrompt="1"/>
          </p:nvPr>
        </p:nvSpPr>
        <p:spPr>
          <a:xfrm>
            <a:off x="5469882" y="2853031"/>
            <a:ext cx="295835" cy="441325"/>
          </a:xfrm>
          <a:prstGeom prst="rect">
            <a:avLst/>
          </a:prstGeom>
        </p:spPr>
        <p:txBody>
          <a:bodyPr>
            <a:normAutofit/>
          </a:bodyPr>
          <a:lstStyle>
            <a:lvl1pPr marL="0" indent="0">
              <a:buNone/>
              <a:defRPr lang="fr-FR" sz="1400" b="1" i="0" kern="1200" cap="all" baseline="0" dirty="0">
                <a:solidFill>
                  <a:srgbClr val="213B76"/>
                </a:solidFill>
                <a:latin typeface="Arial" panose="020B0604020202020204" pitchFamily="34" charset="0"/>
                <a:ea typeface="+mn-ea"/>
                <a:cs typeface="+mn-cs"/>
              </a:defRPr>
            </a:lvl1pPr>
          </a:lstStyle>
          <a:p>
            <a:pPr lvl="0"/>
            <a:r>
              <a:rPr lang="fr-FR" dirty="0"/>
              <a:t>3</a:t>
            </a:r>
          </a:p>
        </p:txBody>
      </p:sp>
      <p:sp>
        <p:nvSpPr>
          <p:cNvPr id="21" name="Espace réservé du texte 17">
            <a:extLst>
              <a:ext uri="{FF2B5EF4-FFF2-40B4-BE49-F238E27FC236}">
                <a16:creationId xmlns:a16="http://schemas.microsoft.com/office/drawing/2014/main" id="{3CF45C33-CE8C-2304-E23A-B1ADB953E576}"/>
              </a:ext>
            </a:extLst>
          </p:cNvPr>
          <p:cNvSpPr>
            <a:spLocks noGrp="1"/>
          </p:cNvSpPr>
          <p:nvPr>
            <p:ph type="body" sz="quarter" idx="24" hasCustomPrompt="1"/>
          </p:nvPr>
        </p:nvSpPr>
        <p:spPr>
          <a:xfrm>
            <a:off x="5469882" y="3398589"/>
            <a:ext cx="295835" cy="441325"/>
          </a:xfrm>
          <a:prstGeom prst="rect">
            <a:avLst/>
          </a:prstGeom>
        </p:spPr>
        <p:txBody>
          <a:bodyPr>
            <a:normAutofit/>
          </a:bodyPr>
          <a:lstStyle>
            <a:lvl1pPr marL="0" indent="0">
              <a:buNone/>
              <a:defRPr lang="fr-FR" sz="1400" b="1" i="0" kern="1200" cap="all" baseline="0" dirty="0">
                <a:solidFill>
                  <a:srgbClr val="213B76"/>
                </a:solidFill>
                <a:latin typeface="Arial" panose="020B0604020202020204" pitchFamily="34" charset="0"/>
                <a:ea typeface="+mn-ea"/>
                <a:cs typeface="+mn-cs"/>
              </a:defRPr>
            </a:lvl1pPr>
          </a:lstStyle>
          <a:p>
            <a:pPr lvl="0"/>
            <a:r>
              <a:rPr lang="fr-FR" dirty="0"/>
              <a:t>4</a:t>
            </a:r>
          </a:p>
        </p:txBody>
      </p:sp>
      <p:sp>
        <p:nvSpPr>
          <p:cNvPr id="12" name="Triangle 11">
            <a:extLst>
              <a:ext uri="{FF2B5EF4-FFF2-40B4-BE49-F238E27FC236}">
                <a16:creationId xmlns:a16="http://schemas.microsoft.com/office/drawing/2014/main" id="{D99EE5DD-7DE0-3055-4918-54C054CD71F3}"/>
              </a:ext>
            </a:extLst>
          </p:cNvPr>
          <p:cNvSpPr/>
          <p:nvPr userDrawn="1"/>
        </p:nvSpPr>
        <p:spPr>
          <a:xfrm rot="5400000">
            <a:off x="-247638" y="989959"/>
            <a:ext cx="2754359" cy="2163767"/>
          </a:xfrm>
          <a:prstGeom prst="triangle">
            <a:avLst/>
          </a:prstGeom>
          <a:solidFill>
            <a:srgbClr val="213B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F756FE14-58AA-D2A3-E3F9-BC5B4465A20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71162" y="6240176"/>
            <a:ext cx="2272937" cy="536034"/>
          </a:xfrm>
          <a:prstGeom prst="rect">
            <a:avLst/>
          </a:prstGeom>
        </p:spPr>
      </p:pic>
      <p:sp>
        <p:nvSpPr>
          <p:cNvPr id="5" name="Rectangle 4">
            <a:extLst>
              <a:ext uri="{FF2B5EF4-FFF2-40B4-BE49-F238E27FC236}">
                <a16:creationId xmlns:a16="http://schemas.microsoft.com/office/drawing/2014/main" id="{0251C32C-E10B-FDB4-D9C5-28233FF4F132}"/>
              </a:ext>
            </a:extLst>
          </p:cNvPr>
          <p:cNvSpPr/>
          <p:nvPr userDrawn="1"/>
        </p:nvSpPr>
        <p:spPr>
          <a:xfrm>
            <a:off x="5757825" y="1776366"/>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B905382-96BC-E39D-5925-4B7178DC9761}"/>
              </a:ext>
            </a:extLst>
          </p:cNvPr>
          <p:cNvSpPr/>
          <p:nvPr userDrawn="1"/>
        </p:nvSpPr>
        <p:spPr>
          <a:xfrm>
            <a:off x="5764976" y="2326495"/>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4A4A5A8-DACD-B633-645A-5A9D65FEA76E}"/>
              </a:ext>
            </a:extLst>
          </p:cNvPr>
          <p:cNvSpPr/>
          <p:nvPr userDrawn="1"/>
        </p:nvSpPr>
        <p:spPr>
          <a:xfrm>
            <a:off x="5757999" y="2852319"/>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8E5351AA-611D-FBD9-053C-38174D7E129F}"/>
              </a:ext>
            </a:extLst>
          </p:cNvPr>
          <p:cNvSpPr/>
          <p:nvPr userDrawn="1"/>
        </p:nvSpPr>
        <p:spPr>
          <a:xfrm>
            <a:off x="5765150" y="3398455"/>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space réservé du contenu 23">
            <a:extLst>
              <a:ext uri="{FF2B5EF4-FFF2-40B4-BE49-F238E27FC236}">
                <a16:creationId xmlns:a16="http://schemas.microsoft.com/office/drawing/2014/main" id="{9F944F0F-050F-84C9-7764-2FDD43FEB486}"/>
              </a:ext>
            </a:extLst>
          </p:cNvPr>
          <p:cNvSpPr>
            <a:spLocks noGrp="1"/>
          </p:cNvSpPr>
          <p:nvPr>
            <p:ph sz="quarter" idx="25" hasCustomPrompt="1"/>
          </p:nvPr>
        </p:nvSpPr>
        <p:spPr>
          <a:xfrm>
            <a:off x="5843866" y="3924279"/>
            <a:ext cx="5505465" cy="440406"/>
          </a:xfrm>
          <a:prstGeom prst="rect">
            <a:avLst/>
          </a:prstGeom>
        </p:spPr>
        <p:txBody>
          <a:bodyPr>
            <a:normAutofit/>
          </a:bodyPr>
          <a:lstStyle>
            <a:lvl1pPr marL="0" indent="0">
              <a:buNone/>
              <a:defRPr sz="1400" b="1" i="0" cap="all" baseline="0">
                <a:solidFill>
                  <a:srgbClr val="203A76"/>
                </a:solidFill>
                <a:latin typeface="Arial" panose="020B0604020202020204" pitchFamily="34" charset="0"/>
              </a:defRPr>
            </a:lvl1pPr>
          </a:lstStyle>
          <a:p>
            <a:pPr lvl="0"/>
            <a:r>
              <a:rPr lang="fr-FR" dirty="0"/>
              <a:t>TITRE PARTIES</a:t>
            </a:r>
          </a:p>
        </p:txBody>
      </p:sp>
      <p:sp>
        <p:nvSpPr>
          <p:cNvPr id="30" name="Espace réservé du texte 17">
            <a:extLst>
              <a:ext uri="{FF2B5EF4-FFF2-40B4-BE49-F238E27FC236}">
                <a16:creationId xmlns:a16="http://schemas.microsoft.com/office/drawing/2014/main" id="{3CF45C33-CE8C-2304-E23A-B1ADB953E576}"/>
              </a:ext>
            </a:extLst>
          </p:cNvPr>
          <p:cNvSpPr>
            <a:spLocks noGrp="1"/>
          </p:cNvSpPr>
          <p:nvPr>
            <p:ph type="body" sz="quarter" idx="26" hasCustomPrompt="1"/>
          </p:nvPr>
        </p:nvSpPr>
        <p:spPr>
          <a:xfrm>
            <a:off x="5473875" y="3922641"/>
            <a:ext cx="295835" cy="441325"/>
          </a:xfrm>
          <a:prstGeom prst="rect">
            <a:avLst/>
          </a:prstGeom>
        </p:spPr>
        <p:txBody>
          <a:bodyPr>
            <a:normAutofit/>
          </a:bodyPr>
          <a:lstStyle>
            <a:lvl1pPr marL="0" indent="0">
              <a:buNone/>
              <a:defRPr lang="fr-FR" sz="1400" b="1" i="0" kern="1200" cap="all" baseline="0" dirty="0">
                <a:solidFill>
                  <a:srgbClr val="213B76"/>
                </a:solidFill>
                <a:latin typeface="Arial" panose="020B0604020202020204" pitchFamily="34" charset="0"/>
                <a:ea typeface="+mn-ea"/>
                <a:cs typeface="+mn-cs"/>
              </a:defRPr>
            </a:lvl1pPr>
          </a:lstStyle>
          <a:p>
            <a:pPr lvl="0"/>
            <a:r>
              <a:rPr lang="fr-FR" dirty="0"/>
              <a:t>5</a:t>
            </a:r>
          </a:p>
        </p:txBody>
      </p:sp>
      <p:sp>
        <p:nvSpPr>
          <p:cNvPr id="31" name="Rectangle 30">
            <a:extLst>
              <a:ext uri="{FF2B5EF4-FFF2-40B4-BE49-F238E27FC236}">
                <a16:creationId xmlns:a16="http://schemas.microsoft.com/office/drawing/2014/main" id="{8E5351AA-611D-FBD9-053C-38174D7E129F}"/>
              </a:ext>
            </a:extLst>
          </p:cNvPr>
          <p:cNvSpPr/>
          <p:nvPr userDrawn="1"/>
        </p:nvSpPr>
        <p:spPr>
          <a:xfrm>
            <a:off x="5769143" y="3922507"/>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93A80D3-95A1-2BCF-E351-75D760B57034}"/>
              </a:ext>
            </a:extLst>
          </p:cNvPr>
          <p:cNvSpPr/>
          <p:nvPr userDrawn="1"/>
        </p:nvSpPr>
        <p:spPr>
          <a:xfrm>
            <a:off x="5784470" y="4446559"/>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3039D5DE-A930-AB5F-8CBF-9F9CFF1AAA38}"/>
              </a:ext>
            </a:extLst>
          </p:cNvPr>
          <p:cNvSpPr/>
          <p:nvPr userDrawn="1"/>
        </p:nvSpPr>
        <p:spPr>
          <a:xfrm>
            <a:off x="5794154" y="4994467"/>
            <a:ext cx="45719" cy="450469"/>
          </a:xfrm>
          <a:prstGeom prst="rect">
            <a:avLst/>
          </a:prstGeom>
          <a:solidFill>
            <a:srgbClr val="E06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7450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2_image_rose">
    <p:spTree>
      <p:nvGrpSpPr>
        <p:cNvPr id="1" name=""/>
        <p:cNvGrpSpPr/>
        <p:nvPr/>
      </p:nvGrpSpPr>
      <p:grpSpPr>
        <a:xfrm>
          <a:off x="0" y="0"/>
          <a:ext cx="0" cy="0"/>
          <a:chOff x="0" y="0"/>
          <a:chExt cx="0" cy="0"/>
        </a:xfrm>
      </p:grpSpPr>
      <p:sp>
        <p:nvSpPr>
          <p:cNvPr id="9" name="Triangle 8">
            <a:extLst>
              <a:ext uri="{FF2B5EF4-FFF2-40B4-BE49-F238E27FC236}">
                <a16:creationId xmlns:a16="http://schemas.microsoft.com/office/drawing/2014/main" id="{2C487493-6830-2CC4-EA88-516446A3E4BB}"/>
              </a:ext>
            </a:extLst>
          </p:cNvPr>
          <p:cNvSpPr/>
          <p:nvPr userDrawn="1"/>
        </p:nvSpPr>
        <p:spPr>
          <a:xfrm rot="5400000">
            <a:off x="-292696" y="2145809"/>
            <a:ext cx="3247037" cy="2550805"/>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1">
            <a:extLst>
              <a:ext uri="{FF2B5EF4-FFF2-40B4-BE49-F238E27FC236}">
                <a16:creationId xmlns:a16="http://schemas.microsoft.com/office/drawing/2014/main" id="{5B9271B3-2F4C-3D62-433C-BADB7271F435}"/>
              </a:ext>
            </a:extLst>
          </p:cNvPr>
          <p:cNvSpPr>
            <a:spLocks noGrp="1"/>
          </p:cNvSpPr>
          <p:nvPr>
            <p:ph type="title" hasCustomPrompt="1"/>
          </p:nvPr>
        </p:nvSpPr>
        <p:spPr>
          <a:xfrm>
            <a:off x="181064" y="2603768"/>
            <a:ext cx="1337591" cy="2008216"/>
          </a:xfrm>
          <a:prstGeom prst="rect">
            <a:avLst/>
          </a:prstGeom>
        </p:spPr>
        <p:txBody>
          <a:bodyPr>
            <a:noAutofit/>
          </a:bodyPr>
          <a:lstStyle>
            <a:lvl1pPr>
              <a:defRPr sz="12000" b="0" i="0" cap="none" baseline="0">
                <a:solidFill>
                  <a:schemeClr val="bg1"/>
                </a:solidFill>
              </a:defRPr>
            </a:lvl1pPr>
          </a:lstStyle>
          <a:p>
            <a:r>
              <a:rPr lang="fr-FR" dirty="0"/>
              <a:t>1</a:t>
            </a:r>
          </a:p>
        </p:txBody>
      </p:sp>
      <p:sp>
        <p:nvSpPr>
          <p:cNvPr id="15" name="Espace réservé du contenu 12">
            <a:extLst>
              <a:ext uri="{FF2B5EF4-FFF2-40B4-BE49-F238E27FC236}">
                <a16:creationId xmlns:a16="http://schemas.microsoft.com/office/drawing/2014/main" id="{A1EBDC60-719D-65B5-9C9A-004CDEFAC94A}"/>
              </a:ext>
            </a:extLst>
          </p:cNvPr>
          <p:cNvSpPr>
            <a:spLocks noGrp="1"/>
          </p:cNvSpPr>
          <p:nvPr>
            <p:ph sz="quarter" idx="13" hasCustomPrompt="1"/>
          </p:nvPr>
        </p:nvSpPr>
        <p:spPr>
          <a:xfrm>
            <a:off x="2907850" y="2477906"/>
            <a:ext cx="4786313" cy="1886610"/>
          </a:xfrm>
          <a:prstGeom prst="rect">
            <a:avLst/>
          </a:prstGeom>
        </p:spPr>
        <p:txBody>
          <a:bodyPr anchor="ctr" anchorCtr="0">
            <a:normAutofit/>
          </a:bodyPr>
          <a:lstStyle>
            <a:lvl1pPr marL="0" indent="0">
              <a:lnSpc>
                <a:spcPct val="100000"/>
              </a:lnSpc>
              <a:buNone/>
              <a:defRPr lang="fr-FR" sz="3000" b="1" i="0" kern="1200" cap="all" baseline="0" dirty="0">
                <a:solidFill>
                  <a:srgbClr val="203A76"/>
                </a:solidFill>
                <a:latin typeface="+mj-lt"/>
                <a:ea typeface="+mj-ea"/>
                <a:cs typeface="+mj-cs"/>
              </a:defRPr>
            </a:lvl1pPr>
          </a:lstStyle>
          <a:p>
            <a:r>
              <a:rPr lang="fr-FR" sz="2800" dirty="0"/>
              <a:t>TITRE DE LA PARTIE 1</a:t>
            </a:r>
            <a:endParaRPr lang="fr-FR" sz="3000" baseline="0" dirty="0"/>
          </a:p>
        </p:txBody>
      </p:sp>
      <p:sp>
        <p:nvSpPr>
          <p:cNvPr id="16" name="Espace réservé pour une image  9">
            <a:extLst>
              <a:ext uri="{FF2B5EF4-FFF2-40B4-BE49-F238E27FC236}">
                <a16:creationId xmlns:a16="http://schemas.microsoft.com/office/drawing/2014/main" id="{973AC7B6-9C85-1C16-0976-52A7F3063C3E}"/>
              </a:ext>
            </a:extLst>
          </p:cNvPr>
          <p:cNvSpPr>
            <a:spLocks noGrp="1"/>
          </p:cNvSpPr>
          <p:nvPr>
            <p:ph type="pic" sz="quarter" idx="17"/>
          </p:nvPr>
        </p:nvSpPr>
        <p:spPr>
          <a:xfrm>
            <a:off x="9686925" y="0"/>
            <a:ext cx="2505075" cy="6858000"/>
          </a:xfrm>
          <a:prstGeom prst="rect">
            <a:avLst/>
          </a:prstGeom>
        </p:spPr>
        <p:txBody>
          <a:bodyPr/>
          <a:lstStyle/>
          <a:p>
            <a:endParaRPr lang="fr-FR"/>
          </a:p>
        </p:txBody>
      </p:sp>
      <p:pic>
        <p:nvPicPr>
          <p:cNvPr id="5" name="Image 4">
            <a:extLst>
              <a:ext uri="{FF2B5EF4-FFF2-40B4-BE49-F238E27FC236}">
                <a16:creationId xmlns:a16="http://schemas.microsoft.com/office/drawing/2014/main" id="{18A37BE4-2185-BD7D-DD86-0955A3E4767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71162" y="6240176"/>
            <a:ext cx="2272937" cy="536034"/>
          </a:xfrm>
          <a:prstGeom prst="rect">
            <a:avLst/>
          </a:prstGeom>
        </p:spPr>
      </p:pic>
      <p:sp>
        <p:nvSpPr>
          <p:cNvPr id="7" name="Espace réservé du numéro de diapositive 5">
            <a:extLst>
              <a:ext uri="{FF2B5EF4-FFF2-40B4-BE49-F238E27FC236}">
                <a16:creationId xmlns:a16="http://schemas.microsoft.com/office/drawing/2014/main" id="{F236FD87-F46E-4775-C628-EA3D5D8C28D8}"/>
              </a:ext>
            </a:extLst>
          </p:cNvPr>
          <p:cNvSpPr txBox="1">
            <a:spLocks/>
          </p:cNvSpPr>
          <p:nvPr userDrawn="1"/>
        </p:nvSpPr>
        <p:spPr>
          <a:xfrm>
            <a:off x="5895624" y="6323780"/>
            <a:ext cx="400752" cy="365125"/>
          </a:xfrm>
          <a:prstGeom prst="rect">
            <a:avLst/>
          </a:prstGeom>
        </p:spPr>
        <p:txBody>
          <a:bodyPr lIns="0" anchor="ctr"/>
          <a:lstStyle>
            <a:defPPr>
              <a:defRPr lang="fr-FR"/>
            </a:defPPr>
            <a:lvl1pPr marL="0" algn="ctr" defTabSz="914400" rtl="0" eaLnBrk="1" latinLnBrk="0" hangingPunct="1">
              <a:defRPr sz="800" b="0" i="0" u="sng" kern="1200" baseline="0">
                <a:solidFill>
                  <a:srgbClr val="31429B"/>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FF3279-5B66-F94E-B69C-CCB6B1DE2EC0}" type="slidenum">
              <a:rPr lang="fr-FR" smtClean="0">
                <a:solidFill>
                  <a:srgbClr val="213B76"/>
                </a:solidFill>
              </a:rPr>
              <a:pPr/>
              <a:t>‹N°›</a:t>
            </a:fld>
            <a:endParaRPr lang="fr-FR" dirty="0">
              <a:solidFill>
                <a:srgbClr val="213B76"/>
              </a:solidFill>
            </a:endParaRPr>
          </a:p>
        </p:txBody>
      </p:sp>
    </p:spTree>
    <p:extLst>
      <p:ext uri="{BB962C8B-B14F-4D97-AF65-F5344CB8AC3E}">
        <p14:creationId xmlns:p14="http://schemas.microsoft.com/office/powerpoint/2010/main" val="1109549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7_COULEURS">
    <p:spTree>
      <p:nvGrpSpPr>
        <p:cNvPr id="1" name=""/>
        <p:cNvGrpSpPr/>
        <p:nvPr/>
      </p:nvGrpSpPr>
      <p:grpSpPr>
        <a:xfrm>
          <a:off x="0" y="0"/>
          <a:ext cx="0" cy="0"/>
          <a:chOff x="0" y="0"/>
          <a:chExt cx="0" cy="0"/>
        </a:xfrm>
      </p:grpSpPr>
      <p:sp>
        <p:nvSpPr>
          <p:cNvPr id="3" name="Espace réservé du contenu 4">
            <a:extLst>
              <a:ext uri="{FF2B5EF4-FFF2-40B4-BE49-F238E27FC236}">
                <a16:creationId xmlns:a16="http://schemas.microsoft.com/office/drawing/2014/main" id="{FC92B49F-272F-6FFD-ECAA-F065F3E7C2BA}"/>
              </a:ext>
            </a:extLst>
          </p:cNvPr>
          <p:cNvSpPr>
            <a:spLocks noGrp="1"/>
          </p:cNvSpPr>
          <p:nvPr>
            <p:ph sz="quarter" idx="14" hasCustomPrompt="1"/>
          </p:nvPr>
        </p:nvSpPr>
        <p:spPr>
          <a:xfrm>
            <a:off x="649195" y="446087"/>
            <a:ext cx="2640760" cy="365125"/>
          </a:xfrm>
          <a:prstGeom prst="rect">
            <a:avLst/>
          </a:prstGeom>
        </p:spPr>
        <p:txBody>
          <a:bodyPr>
            <a:normAutofit/>
          </a:bodyPr>
          <a:lstStyle>
            <a:lvl1pPr marL="0" indent="0">
              <a:buNone/>
              <a:defRPr sz="2400" b="1" i="0" cap="all" baseline="0">
                <a:solidFill>
                  <a:srgbClr val="203A76"/>
                </a:solidFill>
                <a:latin typeface="Arial" panose="020B0604020202020204" pitchFamily="34" charset="0"/>
              </a:defRPr>
            </a:lvl1pPr>
            <a:lvl2pPr>
              <a:defRPr lang="fr-FR" sz="1600" b="1" i="0" kern="1200" cap="all" baseline="0" dirty="0" smtClean="0">
                <a:solidFill>
                  <a:srgbClr val="009FDF"/>
                </a:solidFill>
                <a:latin typeface="Arial" panose="020B0604020202020204" pitchFamily="34" charset="0"/>
                <a:ea typeface="+mn-ea"/>
                <a:cs typeface="+mn-cs"/>
              </a:defRPr>
            </a:lvl2pPr>
            <a:lvl3pPr>
              <a:defRPr lang="fr-FR" sz="1200" b="1" i="0" kern="1200" cap="all" baseline="0" dirty="0" smtClean="0">
                <a:solidFill>
                  <a:srgbClr val="1F2E5B"/>
                </a:solidFill>
                <a:latin typeface="Arial" panose="020B0604020202020204" pitchFamily="34" charset="0"/>
                <a:ea typeface="+mn-ea"/>
                <a:cs typeface="+mn-cs"/>
              </a:defRPr>
            </a:lvl3pPr>
            <a:lvl4pPr marL="57150" indent="-285750">
              <a:defRPr lang="fr-FR" sz="1200" kern="1200" baseline="0" dirty="0" smtClean="0">
                <a:solidFill>
                  <a:srgbClr val="1F2E5B"/>
                </a:solidFill>
                <a:latin typeface="Arial" panose="020B0604020202020204" pitchFamily="34" charset="0"/>
                <a:ea typeface="+mn-ea"/>
                <a:cs typeface="+mn-cs"/>
              </a:defRPr>
            </a:lvl4pPr>
            <a:lvl5pPr>
              <a:defRPr lang="fr-FR" sz="1200" b="1" i="0" kern="1200" baseline="0" dirty="0" smtClean="0">
                <a:solidFill>
                  <a:srgbClr val="1F2E5B"/>
                </a:solidFill>
                <a:latin typeface="Arial" panose="020B0604020202020204" pitchFamily="34" charset="0"/>
                <a:ea typeface="+mn-ea"/>
                <a:cs typeface="+mn-cs"/>
              </a:defRPr>
            </a:lvl5pPr>
          </a:lstStyle>
          <a:p>
            <a:pPr lvl="0"/>
            <a:r>
              <a:rPr lang="fr-FR" dirty="0"/>
              <a:t>LES COULEURS</a:t>
            </a:r>
          </a:p>
        </p:txBody>
      </p:sp>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451931" y="446087"/>
            <a:ext cx="5117034" cy="6140440"/>
          </a:xfrm>
          <a:prstGeom prst="rect">
            <a:avLst/>
          </a:prstGeom>
        </p:spPr>
      </p:pic>
    </p:spTree>
    <p:extLst>
      <p:ext uri="{BB962C8B-B14F-4D97-AF65-F5344CB8AC3E}">
        <p14:creationId xmlns:p14="http://schemas.microsoft.com/office/powerpoint/2010/main" val="909050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6_DERNIERE_PAGE">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16291" y="2335736"/>
            <a:ext cx="10058400" cy="2372106"/>
          </a:xfrm>
          <a:prstGeom prst="rect">
            <a:avLst/>
          </a:prstGeom>
        </p:spPr>
      </p:pic>
    </p:spTree>
    <p:extLst>
      <p:ext uri="{BB962C8B-B14F-4D97-AF65-F5344CB8AC3E}">
        <p14:creationId xmlns:p14="http://schemas.microsoft.com/office/powerpoint/2010/main" val="2412605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E IMAGE">
    <p:spTree>
      <p:nvGrpSpPr>
        <p:cNvPr id="1" name=""/>
        <p:cNvGrpSpPr/>
        <p:nvPr/>
      </p:nvGrpSpPr>
      <p:grpSpPr>
        <a:xfrm>
          <a:off x="0" y="0"/>
          <a:ext cx="0" cy="0"/>
          <a:chOff x="0" y="0"/>
          <a:chExt cx="0" cy="0"/>
        </a:xfrm>
      </p:grpSpPr>
      <p:sp>
        <p:nvSpPr>
          <p:cNvPr id="4" name="Espace réservé pour une image  9">
            <a:extLst>
              <a:ext uri="{FF2B5EF4-FFF2-40B4-BE49-F238E27FC236}">
                <a16:creationId xmlns:a16="http://schemas.microsoft.com/office/drawing/2014/main" id="{FA865254-7ADF-C1F4-D5C6-BE8AC78407D7}"/>
              </a:ext>
            </a:extLst>
          </p:cNvPr>
          <p:cNvSpPr>
            <a:spLocks noGrp="1"/>
          </p:cNvSpPr>
          <p:nvPr>
            <p:ph type="pic" sz="quarter" idx="17"/>
          </p:nvPr>
        </p:nvSpPr>
        <p:spPr>
          <a:xfrm>
            <a:off x="9686925" y="0"/>
            <a:ext cx="2505075" cy="6858000"/>
          </a:xfrm>
          <a:prstGeom prst="rect">
            <a:avLst/>
          </a:prstGeom>
        </p:spPr>
        <p:txBody>
          <a:bodyPr/>
          <a:lstStyle/>
          <a:p>
            <a:endParaRPr lang="fr-FR"/>
          </a:p>
        </p:txBody>
      </p:sp>
      <p:pic>
        <p:nvPicPr>
          <p:cNvPr id="2" name="Imag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932665" y="4491121"/>
            <a:ext cx="3340971" cy="1110873"/>
          </a:xfrm>
          <a:prstGeom prst="rect">
            <a:avLst/>
          </a:prstGeom>
        </p:spPr>
      </p:pic>
    </p:spTree>
    <p:extLst>
      <p:ext uri="{BB962C8B-B14F-4D97-AF65-F5344CB8AC3E}">
        <p14:creationId xmlns:p14="http://schemas.microsoft.com/office/powerpoint/2010/main" val="155244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PRESENTATION ET IMAGE">
    <p:spTree>
      <p:nvGrpSpPr>
        <p:cNvPr id="1" name=""/>
        <p:cNvGrpSpPr/>
        <p:nvPr/>
      </p:nvGrpSpPr>
      <p:grpSpPr>
        <a:xfrm>
          <a:off x="0" y="0"/>
          <a:ext cx="0" cy="0"/>
          <a:chOff x="0" y="0"/>
          <a:chExt cx="0" cy="0"/>
        </a:xfrm>
      </p:grpSpPr>
      <p:sp>
        <p:nvSpPr>
          <p:cNvPr id="14" name="Espace réservé pour une image  13"/>
          <p:cNvSpPr>
            <a:spLocks noGrp="1"/>
          </p:cNvSpPr>
          <p:nvPr>
            <p:ph type="pic" sz="quarter" idx="13"/>
          </p:nvPr>
        </p:nvSpPr>
        <p:spPr>
          <a:xfrm>
            <a:off x="7007225" y="0"/>
            <a:ext cx="5184775" cy="6858000"/>
          </a:xfrm>
          <a:prstGeom prst="rect">
            <a:avLst/>
          </a:prstGeom>
        </p:spPr>
        <p:txBody>
          <a:bodyPr/>
          <a:lstStyle/>
          <a:p>
            <a:endParaRPr lang="fr-FR"/>
          </a:p>
        </p:txBody>
      </p:sp>
      <p:sp>
        <p:nvSpPr>
          <p:cNvPr id="10" name="Espace réservé du contenu 12">
            <a:extLst>
              <a:ext uri="{FF2B5EF4-FFF2-40B4-BE49-F238E27FC236}">
                <a16:creationId xmlns:a16="http://schemas.microsoft.com/office/drawing/2014/main" id="{5F429AA5-44D5-47DB-17CA-AE307B478FAC}"/>
              </a:ext>
            </a:extLst>
          </p:cNvPr>
          <p:cNvSpPr>
            <a:spLocks noGrp="1"/>
          </p:cNvSpPr>
          <p:nvPr>
            <p:ph sz="quarter" idx="14" hasCustomPrompt="1"/>
          </p:nvPr>
        </p:nvSpPr>
        <p:spPr>
          <a:xfrm>
            <a:off x="1937817" y="509005"/>
            <a:ext cx="4832799" cy="1940587"/>
          </a:xfrm>
          <a:prstGeom prst="rect">
            <a:avLst/>
          </a:prstGeom>
        </p:spPr>
        <p:txBody>
          <a:bodyPr>
            <a:normAutofit/>
          </a:bodyPr>
          <a:lstStyle>
            <a:lvl1pPr marL="0" indent="0">
              <a:lnSpc>
                <a:spcPct val="100000"/>
              </a:lnSpc>
              <a:buNone/>
              <a:defRPr lang="fr-FR" sz="3600" b="1" i="0" kern="1200" cap="all" baseline="0" dirty="0">
                <a:solidFill>
                  <a:srgbClr val="203A76"/>
                </a:solidFill>
                <a:latin typeface="+mj-lt"/>
                <a:ea typeface="+mj-ea"/>
                <a:cs typeface="+mj-cs"/>
              </a:defRPr>
            </a:lvl1pPr>
          </a:lstStyle>
          <a:p>
            <a:r>
              <a:rPr lang="fr-FR" dirty="0">
                <a:solidFill>
                  <a:srgbClr val="213B76"/>
                </a:solidFill>
              </a:rPr>
              <a:t>TITRE DE LA</a:t>
            </a:r>
            <a:br>
              <a:rPr lang="fr-FR" dirty="0">
                <a:solidFill>
                  <a:srgbClr val="213B76"/>
                </a:solidFill>
              </a:rPr>
            </a:br>
            <a:r>
              <a:rPr lang="fr-FR" dirty="0">
                <a:solidFill>
                  <a:srgbClr val="213B76"/>
                </a:solidFill>
              </a:rPr>
              <a:t>présentation</a:t>
            </a:r>
          </a:p>
        </p:txBody>
      </p:sp>
      <p:sp>
        <p:nvSpPr>
          <p:cNvPr id="12" name="Espace réservé du texte 11">
            <a:extLst>
              <a:ext uri="{FF2B5EF4-FFF2-40B4-BE49-F238E27FC236}">
                <a16:creationId xmlns:a16="http://schemas.microsoft.com/office/drawing/2014/main" id="{00DB345A-7C96-7F26-8B68-9E2D557F9A03}"/>
              </a:ext>
            </a:extLst>
          </p:cNvPr>
          <p:cNvSpPr>
            <a:spLocks noGrp="1"/>
          </p:cNvSpPr>
          <p:nvPr>
            <p:ph type="body" sz="quarter" idx="16" hasCustomPrompt="1"/>
          </p:nvPr>
        </p:nvSpPr>
        <p:spPr>
          <a:xfrm>
            <a:off x="1937818" y="2592744"/>
            <a:ext cx="4832798" cy="831729"/>
          </a:xfrm>
          <a:prstGeom prst="rect">
            <a:avLst/>
          </a:prstGeom>
        </p:spPr>
        <p:txBody>
          <a:bodyPr lIns="90000">
            <a:noAutofit/>
          </a:bodyPr>
          <a:lstStyle>
            <a:lvl1pPr marL="0" indent="0">
              <a:buNone/>
              <a:defRPr sz="2000" b="1">
                <a:solidFill>
                  <a:srgbClr val="C92360"/>
                </a:solidFill>
                <a:latin typeface="+mj-lt"/>
              </a:defRPr>
            </a:lvl1pPr>
            <a:lvl2pPr marL="457200" indent="0">
              <a:buNone/>
              <a:defRPr lang="fr-FR" sz="4500" b="1" i="0" kern="1200" cap="all" baseline="0" dirty="0">
                <a:solidFill>
                  <a:srgbClr val="31429B"/>
                </a:solidFill>
                <a:latin typeface="+mj-lt"/>
                <a:ea typeface="+mj-ea"/>
                <a:cs typeface="+mj-cs"/>
              </a:defRPr>
            </a:lvl2pPr>
          </a:lstStyle>
          <a:p>
            <a:pPr lvl="0"/>
            <a:r>
              <a:rPr lang="fr-FR" dirty="0"/>
              <a:t>Sous-titre de la présentation</a:t>
            </a:r>
          </a:p>
        </p:txBody>
      </p:sp>
      <p:sp>
        <p:nvSpPr>
          <p:cNvPr id="13" name="Espace réservé du texte 6">
            <a:extLst>
              <a:ext uri="{FF2B5EF4-FFF2-40B4-BE49-F238E27FC236}">
                <a16:creationId xmlns:a16="http://schemas.microsoft.com/office/drawing/2014/main" id="{230436A3-D42C-A9F2-AB59-BA58993A5F3C}"/>
              </a:ext>
            </a:extLst>
          </p:cNvPr>
          <p:cNvSpPr>
            <a:spLocks noGrp="1"/>
          </p:cNvSpPr>
          <p:nvPr>
            <p:ph type="body" sz="quarter" idx="17" hasCustomPrompt="1"/>
          </p:nvPr>
        </p:nvSpPr>
        <p:spPr>
          <a:xfrm>
            <a:off x="1937817" y="4311438"/>
            <a:ext cx="4832798" cy="232291"/>
          </a:xfrm>
          <a:prstGeom prst="rect">
            <a:avLst/>
          </a:prstGeom>
        </p:spPr>
        <p:txBody>
          <a:bodyPr>
            <a:noAutofit/>
          </a:bodyPr>
          <a:lstStyle>
            <a:lvl1pPr marL="0" indent="0">
              <a:buNone/>
              <a:defRPr lang="fr-FR" sz="1400" b="1" i="0" kern="1200" cap="all" baseline="0" dirty="0" smtClean="0">
                <a:solidFill>
                  <a:srgbClr val="213B76"/>
                </a:solidFill>
                <a:latin typeface="+mj-lt"/>
                <a:ea typeface="+mj-ea"/>
                <a:cs typeface="+mj-cs"/>
              </a:defRPr>
            </a:lvl1pPr>
          </a:lstStyle>
          <a:p>
            <a:pPr lvl="0"/>
            <a:r>
              <a:rPr lang="fr-FR" dirty="0"/>
              <a:t>NOM DE LA PERSONNE</a:t>
            </a:r>
          </a:p>
        </p:txBody>
      </p:sp>
      <p:sp>
        <p:nvSpPr>
          <p:cNvPr id="15" name="Espace réservé du texte 6">
            <a:extLst>
              <a:ext uri="{FF2B5EF4-FFF2-40B4-BE49-F238E27FC236}">
                <a16:creationId xmlns:a16="http://schemas.microsoft.com/office/drawing/2014/main" id="{963EE0FA-F373-35E0-BA69-E50F2D3A1555}"/>
              </a:ext>
            </a:extLst>
          </p:cNvPr>
          <p:cNvSpPr>
            <a:spLocks noGrp="1"/>
          </p:cNvSpPr>
          <p:nvPr>
            <p:ph type="body" sz="quarter" idx="15" hasCustomPrompt="1"/>
          </p:nvPr>
        </p:nvSpPr>
        <p:spPr>
          <a:xfrm>
            <a:off x="1937818" y="4734286"/>
            <a:ext cx="4832798" cy="365124"/>
          </a:xfrm>
          <a:prstGeom prst="rect">
            <a:avLst/>
          </a:prstGeom>
        </p:spPr>
        <p:txBody>
          <a:bodyPr>
            <a:noAutofit/>
          </a:bodyPr>
          <a:lstStyle>
            <a:lvl1pPr marL="0" indent="0">
              <a:buNone/>
              <a:defRPr lang="fr-FR" sz="1400" b="1" i="0" kern="1200" cap="all" baseline="0" dirty="0" smtClean="0">
                <a:solidFill>
                  <a:srgbClr val="E06F17"/>
                </a:solidFill>
                <a:latin typeface="+mj-lt"/>
                <a:ea typeface="+mj-ea"/>
                <a:cs typeface="+mj-cs"/>
              </a:defRPr>
            </a:lvl1pPr>
          </a:lstStyle>
          <a:p>
            <a:pPr lvl="0"/>
            <a:r>
              <a:rPr lang="fr-FR" dirty="0"/>
              <a:t>Direction de l’Éducation financière</a:t>
            </a:r>
          </a:p>
        </p:txBody>
      </p:sp>
      <p:pic>
        <p:nvPicPr>
          <p:cNvPr id="2" name="Image 1"/>
          <p:cNvPicPr>
            <a:picLocks noChangeAspect="1"/>
          </p:cNvPicPr>
          <p:nvPr userDrawn="1"/>
        </p:nvPicPr>
        <p:blipFill>
          <a:blip r:embed="rId2"/>
          <a:stretch>
            <a:fillRect/>
          </a:stretch>
        </p:blipFill>
        <p:spPr>
          <a:xfrm>
            <a:off x="209978" y="5693183"/>
            <a:ext cx="2859793" cy="1036410"/>
          </a:xfrm>
          <a:prstGeom prst="rect">
            <a:avLst/>
          </a:prstGeom>
        </p:spPr>
      </p:pic>
      <p:pic>
        <p:nvPicPr>
          <p:cNvPr id="11" name="Image 10"/>
          <p:cNvPicPr>
            <a:picLocks noChangeAspect="1"/>
          </p:cNvPicPr>
          <p:nvPr userDrawn="1"/>
        </p:nvPicPr>
        <p:blipFill>
          <a:blip r:embed="rId3"/>
          <a:stretch>
            <a:fillRect/>
          </a:stretch>
        </p:blipFill>
        <p:spPr>
          <a:xfrm>
            <a:off x="209978" y="6084889"/>
            <a:ext cx="2469920" cy="583175"/>
          </a:xfrm>
          <a:prstGeom prst="rect">
            <a:avLst/>
          </a:prstGeom>
        </p:spPr>
      </p:pic>
      <p:pic>
        <p:nvPicPr>
          <p:cNvPr id="4" name="Image 3"/>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 y="2264771"/>
            <a:ext cx="1701208" cy="2296631"/>
          </a:xfrm>
          <a:prstGeom prst="rect">
            <a:avLst/>
          </a:prstGeom>
        </p:spPr>
      </p:pic>
    </p:spTree>
    <p:extLst>
      <p:ext uri="{BB962C8B-B14F-4D97-AF65-F5344CB8AC3E}">
        <p14:creationId xmlns:p14="http://schemas.microsoft.com/office/powerpoint/2010/main" val="2045620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_TEXTE">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space réservé du texte 19">
            <a:extLst>
              <a:ext uri="{FF2B5EF4-FFF2-40B4-BE49-F238E27FC236}">
                <a16:creationId xmlns:a16="http://schemas.microsoft.com/office/drawing/2014/main" id="{15C3375C-FE2B-FC96-2C79-2C1130225149}"/>
              </a:ext>
            </a:extLst>
          </p:cNvPr>
          <p:cNvSpPr>
            <a:spLocks noGrp="1"/>
          </p:cNvSpPr>
          <p:nvPr>
            <p:ph type="body" sz="quarter" idx="29" hasCustomPrompt="1"/>
          </p:nvPr>
        </p:nvSpPr>
        <p:spPr>
          <a:xfrm>
            <a:off x="421088" y="1171606"/>
            <a:ext cx="10739535"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65883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_TEXTE_image">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pour une image  9">
            <a:extLst>
              <a:ext uri="{FF2B5EF4-FFF2-40B4-BE49-F238E27FC236}">
                <a16:creationId xmlns:a16="http://schemas.microsoft.com/office/drawing/2014/main" id="{FA865254-7ADF-C1F4-D5C6-BE8AC78407D7}"/>
              </a:ext>
            </a:extLst>
          </p:cNvPr>
          <p:cNvSpPr>
            <a:spLocks noGrp="1"/>
          </p:cNvSpPr>
          <p:nvPr>
            <p:ph type="pic" sz="quarter" idx="17"/>
          </p:nvPr>
        </p:nvSpPr>
        <p:spPr>
          <a:xfrm>
            <a:off x="9686925" y="0"/>
            <a:ext cx="2505075" cy="6858000"/>
          </a:xfrm>
          <a:prstGeom prst="rect">
            <a:avLst/>
          </a:prstGeom>
        </p:spPr>
        <p:txBody>
          <a:bodyPr/>
          <a:lstStyle/>
          <a:p>
            <a:endParaRPr lang="fr-FR"/>
          </a:p>
        </p:txBody>
      </p:sp>
      <p:sp>
        <p:nvSpPr>
          <p:cNvPr id="7" name="Espace réservé du texte 19">
            <a:extLst>
              <a:ext uri="{FF2B5EF4-FFF2-40B4-BE49-F238E27FC236}">
                <a16:creationId xmlns:a16="http://schemas.microsoft.com/office/drawing/2014/main" id="{A78E080F-434D-7F46-DBD2-BD3C9B6207CE}"/>
              </a:ext>
            </a:extLst>
          </p:cNvPr>
          <p:cNvSpPr>
            <a:spLocks noGrp="1"/>
          </p:cNvSpPr>
          <p:nvPr>
            <p:ph type="body" sz="quarter" idx="29" hasCustomPrompt="1"/>
          </p:nvPr>
        </p:nvSpPr>
        <p:spPr>
          <a:xfrm>
            <a:off x="421089" y="1171606"/>
            <a:ext cx="9143826"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72544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U _TEXTE_GRAPHIQUE">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exte 19">
            <a:extLst>
              <a:ext uri="{FF2B5EF4-FFF2-40B4-BE49-F238E27FC236}">
                <a16:creationId xmlns:a16="http://schemas.microsoft.com/office/drawing/2014/main" id="{A78E080F-434D-7F46-DBD2-BD3C9B6207CE}"/>
              </a:ext>
            </a:extLst>
          </p:cNvPr>
          <p:cNvSpPr>
            <a:spLocks noGrp="1"/>
          </p:cNvSpPr>
          <p:nvPr>
            <p:ph type="body" sz="quarter" idx="29" hasCustomPrompt="1"/>
          </p:nvPr>
        </p:nvSpPr>
        <p:spPr>
          <a:xfrm>
            <a:off x="421089" y="1171606"/>
            <a:ext cx="5256582"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Espace réservé du graphique 11">
            <a:extLst>
              <a:ext uri="{FF2B5EF4-FFF2-40B4-BE49-F238E27FC236}">
                <a16:creationId xmlns:a16="http://schemas.microsoft.com/office/drawing/2014/main" id="{C520A612-6169-4C85-919D-C43F344090CC}"/>
              </a:ext>
            </a:extLst>
          </p:cNvPr>
          <p:cNvSpPr>
            <a:spLocks noGrp="1"/>
          </p:cNvSpPr>
          <p:nvPr>
            <p:ph type="chart" sz="quarter" idx="17"/>
          </p:nvPr>
        </p:nvSpPr>
        <p:spPr>
          <a:xfrm>
            <a:off x="5895606" y="1175021"/>
            <a:ext cx="5256582" cy="3597275"/>
          </a:xfrm>
          <a:prstGeom prst="rect">
            <a:avLst/>
          </a:prstGeom>
        </p:spPr>
        <p:txBody>
          <a:bodyPr>
            <a:normAutofit/>
          </a:bodyPr>
          <a:lstStyle>
            <a:lvl1pPr marL="0" indent="0">
              <a:buFontTx/>
              <a:buNone/>
              <a:defRPr sz="1800" cap="all" baseline="0">
                <a:solidFill>
                  <a:srgbClr val="31429B"/>
                </a:solidFill>
                <a:latin typeface="Arial" panose="020B0604020202020204" pitchFamily="34" charset="0"/>
              </a:defRPr>
            </a:lvl1pPr>
          </a:lstStyle>
          <a:p>
            <a:endParaRPr lang="fr-FR" dirty="0"/>
          </a:p>
        </p:txBody>
      </p:sp>
    </p:spTree>
    <p:extLst>
      <p:ext uri="{BB962C8B-B14F-4D97-AF65-F5344CB8AC3E}">
        <p14:creationId xmlns:p14="http://schemas.microsoft.com/office/powerpoint/2010/main" val="4271245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U _TEXTE_GRAPHIQUEbis">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exte 19">
            <a:extLst>
              <a:ext uri="{FF2B5EF4-FFF2-40B4-BE49-F238E27FC236}">
                <a16:creationId xmlns:a16="http://schemas.microsoft.com/office/drawing/2014/main" id="{A78E080F-434D-7F46-DBD2-BD3C9B6207CE}"/>
              </a:ext>
            </a:extLst>
          </p:cNvPr>
          <p:cNvSpPr>
            <a:spLocks noGrp="1"/>
          </p:cNvSpPr>
          <p:nvPr>
            <p:ph type="body" sz="quarter" idx="29" hasCustomPrompt="1"/>
          </p:nvPr>
        </p:nvSpPr>
        <p:spPr>
          <a:xfrm>
            <a:off x="421089" y="3583096"/>
            <a:ext cx="10739534" cy="2286000"/>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Espace réservé du graphique 11">
            <a:extLst>
              <a:ext uri="{FF2B5EF4-FFF2-40B4-BE49-F238E27FC236}">
                <a16:creationId xmlns:a16="http://schemas.microsoft.com/office/drawing/2014/main" id="{C520A612-6169-4C85-919D-C43F344090CC}"/>
              </a:ext>
            </a:extLst>
          </p:cNvPr>
          <p:cNvSpPr>
            <a:spLocks noGrp="1"/>
          </p:cNvSpPr>
          <p:nvPr>
            <p:ph type="chart" sz="quarter" idx="17"/>
          </p:nvPr>
        </p:nvSpPr>
        <p:spPr>
          <a:xfrm>
            <a:off x="421089" y="1175021"/>
            <a:ext cx="10731099" cy="2286001"/>
          </a:xfrm>
          <a:prstGeom prst="rect">
            <a:avLst/>
          </a:prstGeom>
        </p:spPr>
        <p:txBody>
          <a:bodyPr>
            <a:normAutofit/>
          </a:bodyPr>
          <a:lstStyle>
            <a:lvl1pPr marL="0" indent="0">
              <a:buFontTx/>
              <a:buNone/>
              <a:defRPr sz="1800" cap="all" baseline="0">
                <a:solidFill>
                  <a:srgbClr val="31429B"/>
                </a:solidFill>
                <a:latin typeface="Arial" panose="020B0604020202020204" pitchFamily="34" charset="0"/>
              </a:defRPr>
            </a:lvl1pPr>
          </a:lstStyle>
          <a:p>
            <a:endParaRPr lang="fr-FR" dirty="0"/>
          </a:p>
        </p:txBody>
      </p:sp>
    </p:spTree>
    <p:extLst>
      <p:ext uri="{BB962C8B-B14F-4D97-AF65-F5344CB8AC3E}">
        <p14:creationId xmlns:p14="http://schemas.microsoft.com/office/powerpoint/2010/main" val="1001175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_2PARTIES">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5" name="Triangle 4">
            <a:extLst>
              <a:ext uri="{FF2B5EF4-FFF2-40B4-BE49-F238E27FC236}">
                <a16:creationId xmlns:a16="http://schemas.microsoft.com/office/drawing/2014/main" id="{EB5430A1-3E28-4B23-C4D1-FA2B642E7AE9}"/>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texte 19">
            <a:extLst>
              <a:ext uri="{FF2B5EF4-FFF2-40B4-BE49-F238E27FC236}">
                <a16:creationId xmlns:a16="http://schemas.microsoft.com/office/drawing/2014/main" id="{21A6A79D-9F3D-634A-AA74-5226F9539EDF}"/>
              </a:ext>
            </a:extLst>
          </p:cNvPr>
          <p:cNvSpPr>
            <a:spLocks noGrp="1"/>
          </p:cNvSpPr>
          <p:nvPr>
            <p:ph type="body" sz="quarter" idx="29" hasCustomPrompt="1"/>
          </p:nvPr>
        </p:nvSpPr>
        <p:spPr>
          <a:xfrm>
            <a:off x="421088" y="1171606"/>
            <a:ext cx="5333197"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Espace réservé du texte 19">
            <a:extLst>
              <a:ext uri="{FF2B5EF4-FFF2-40B4-BE49-F238E27FC236}">
                <a16:creationId xmlns:a16="http://schemas.microsoft.com/office/drawing/2014/main" id="{D0C29576-1988-FC78-B5E6-23CD189610BA}"/>
              </a:ext>
            </a:extLst>
          </p:cNvPr>
          <p:cNvSpPr>
            <a:spLocks noGrp="1"/>
          </p:cNvSpPr>
          <p:nvPr>
            <p:ph type="body" sz="quarter" idx="30" hasCustomPrompt="1"/>
          </p:nvPr>
        </p:nvSpPr>
        <p:spPr>
          <a:xfrm>
            <a:off x="5871629" y="1153677"/>
            <a:ext cx="5333197"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810681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01213-627A-A3E2-C96B-5CA2CE9EC91D}"/>
              </a:ext>
            </a:extLst>
          </p:cNvPr>
          <p:cNvSpPr>
            <a:spLocks noGrp="1"/>
          </p:cNvSpPr>
          <p:nvPr>
            <p:ph type="title" hasCustomPrompt="1"/>
          </p:nvPr>
        </p:nvSpPr>
        <p:spPr>
          <a:xfrm>
            <a:off x="2321681" y="1746548"/>
            <a:ext cx="8399687" cy="3518062"/>
          </a:xfrm>
          <a:prstGeom prst="rect">
            <a:avLst/>
          </a:prstGeom>
        </p:spPr>
        <p:txBody>
          <a:bodyPr>
            <a:noAutofit/>
          </a:bodyPr>
          <a:lstStyle>
            <a:lvl1pPr>
              <a:defRPr sz="3000" b="0" i="0" cap="none" baseline="0">
                <a:solidFill>
                  <a:srgbClr val="203A76"/>
                </a:solidFill>
              </a:defRPr>
            </a:lvl1pPr>
          </a:lstStyle>
          <a:p>
            <a:r>
              <a:rPr lang="fr-FR" dirty="0"/>
              <a:t>Citation... </a:t>
            </a:r>
          </a:p>
        </p:txBody>
      </p:sp>
      <p:sp>
        <p:nvSpPr>
          <p:cNvPr id="5" name="Espace réservé du texte 6">
            <a:extLst>
              <a:ext uri="{FF2B5EF4-FFF2-40B4-BE49-F238E27FC236}">
                <a16:creationId xmlns:a16="http://schemas.microsoft.com/office/drawing/2014/main" id="{DC3D6317-5B2D-EC16-20C4-FBD6783CF3C8}"/>
              </a:ext>
            </a:extLst>
          </p:cNvPr>
          <p:cNvSpPr>
            <a:spLocks noGrp="1"/>
          </p:cNvSpPr>
          <p:nvPr>
            <p:ph type="body" sz="quarter" idx="13" hasCustomPrompt="1"/>
          </p:nvPr>
        </p:nvSpPr>
        <p:spPr>
          <a:xfrm>
            <a:off x="2321681" y="5269926"/>
            <a:ext cx="4832798" cy="365124"/>
          </a:xfrm>
          <a:prstGeom prst="rect">
            <a:avLst/>
          </a:prstGeom>
        </p:spPr>
        <p:txBody>
          <a:bodyPr>
            <a:noAutofit/>
          </a:bodyPr>
          <a:lstStyle>
            <a:lvl1pPr marL="0" indent="0">
              <a:buNone/>
              <a:defRPr lang="fr-FR" sz="1900" b="1" i="0" kern="1200" cap="none" baseline="0" dirty="0" smtClean="0">
                <a:solidFill>
                  <a:srgbClr val="C92360"/>
                </a:solidFill>
                <a:latin typeface="+mj-lt"/>
                <a:ea typeface="+mj-ea"/>
                <a:cs typeface="+mj-cs"/>
              </a:defRPr>
            </a:lvl1pPr>
          </a:lstStyle>
          <a:p>
            <a:pPr lvl="0"/>
            <a:r>
              <a:rPr lang="fr-FR" dirty="0"/>
              <a:t>Nom</a:t>
            </a:r>
          </a:p>
        </p:txBody>
      </p:sp>
      <p:sp>
        <p:nvSpPr>
          <p:cNvPr id="6" name="ZoneTexte 5">
            <a:extLst>
              <a:ext uri="{FF2B5EF4-FFF2-40B4-BE49-F238E27FC236}">
                <a16:creationId xmlns:a16="http://schemas.microsoft.com/office/drawing/2014/main" id="{A59BCC54-9066-418B-939B-1C6605F678AE}"/>
              </a:ext>
            </a:extLst>
          </p:cNvPr>
          <p:cNvSpPr txBox="1"/>
          <p:nvPr userDrawn="1"/>
        </p:nvSpPr>
        <p:spPr>
          <a:xfrm>
            <a:off x="1138108" y="940590"/>
            <a:ext cx="1640541" cy="2400657"/>
          </a:xfrm>
          <a:prstGeom prst="rect">
            <a:avLst/>
          </a:prstGeom>
          <a:noFill/>
        </p:spPr>
        <p:txBody>
          <a:bodyPr wrap="square" rtlCol="0">
            <a:spAutoFit/>
          </a:bodyPr>
          <a:lstStyle/>
          <a:p>
            <a:r>
              <a:rPr lang="fr-FR" sz="15000" b="1" i="0" baseline="0" dirty="0">
                <a:solidFill>
                  <a:srgbClr val="726F6D"/>
                </a:solidFill>
                <a:latin typeface="Arial" panose="020B0604020202020204" pitchFamily="34" charset="0"/>
              </a:rPr>
              <a:t>«</a:t>
            </a:r>
            <a:r>
              <a:rPr lang="fr-FR" dirty="0">
                <a:solidFill>
                  <a:srgbClr val="C92360"/>
                </a:solidFill>
              </a:rPr>
              <a:t> </a:t>
            </a:r>
          </a:p>
        </p:txBody>
      </p:sp>
      <p:sp>
        <p:nvSpPr>
          <p:cNvPr id="4" name="Triangle 3">
            <a:extLst>
              <a:ext uri="{FF2B5EF4-FFF2-40B4-BE49-F238E27FC236}">
                <a16:creationId xmlns:a16="http://schemas.microsoft.com/office/drawing/2014/main" id="{EBC26E08-A0DC-C276-49D8-986911E94DCD}"/>
              </a:ext>
            </a:extLst>
          </p:cNvPr>
          <p:cNvSpPr/>
          <p:nvPr userDrawn="1"/>
        </p:nvSpPr>
        <p:spPr>
          <a:xfrm rot="10800000">
            <a:off x="5214336" y="0"/>
            <a:ext cx="1763328" cy="1385234"/>
          </a:xfrm>
          <a:prstGeom prst="triangle">
            <a:avLst/>
          </a:prstGeom>
          <a:solidFill>
            <a:srgbClr val="726F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45723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_CLES">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63F009C4-0B2B-80BE-D5E9-38443B15A057}"/>
              </a:ext>
            </a:extLst>
          </p:cNvPr>
          <p:cNvSpPr/>
          <p:nvPr userDrawn="1"/>
        </p:nvSpPr>
        <p:spPr>
          <a:xfrm>
            <a:off x="8069591" y="1465756"/>
            <a:ext cx="3726312" cy="3726312"/>
          </a:xfrm>
          <a:prstGeom prst="ellipse">
            <a:avLst/>
          </a:prstGeom>
          <a:solidFill>
            <a:srgbClr val="213B7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21">
            <a:extLst>
              <a:ext uri="{FF2B5EF4-FFF2-40B4-BE49-F238E27FC236}">
                <a16:creationId xmlns:a16="http://schemas.microsoft.com/office/drawing/2014/main" id="{12017D13-0C89-3243-E1FD-AEAC17A4BA8E}"/>
              </a:ext>
            </a:extLst>
          </p:cNvPr>
          <p:cNvSpPr>
            <a:spLocks noGrp="1"/>
          </p:cNvSpPr>
          <p:nvPr>
            <p:ph type="body" sz="quarter" idx="24" hasCustomPrompt="1"/>
          </p:nvPr>
        </p:nvSpPr>
        <p:spPr>
          <a:xfrm>
            <a:off x="7841988" y="2274340"/>
            <a:ext cx="4171421" cy="2309319"/>
          </a:xfrm>
          <a:prstGeom prst="rect">
            <a:avLst/>
          </a:prstGeom>
        </p:spPr>
        <p:txBody>
          <a:bodyPr>
            <a:noAutofit/>
          </a:bodyPr>
          <a:lstStyle>
            <a:lvl1pPr marL="0" algn="ctr">
              <a:buNone/>
              <a:defRPr sz="14000" b="0" i="0" cap="all" baseline="0">
                <a:solidFill>
                  <a:schemeClr val="bg1"/>
                </a:solidFill>
                <a:latin typeface="Arial" panose="020B0604020202020204" pitchFamily="34" charset="0"/>
              </a:defRPr>
            </a:lvl1pPr>
          </a:lstStyle>
          <a:p>
            <a:pPr lvl="0"/>
            <a:r>
              <a:rPr lang="fr-FR" dirty="0"/>
              <a:t>24%</a:t>
            </a:r>
          </a:p>
        </p:txBody>
      </p:sp>
      <p:sp>
        <p:nvSpPr>
          <p:cNvPr id="8" name="Ellipse 7">
            <a:extLst>
              <a:ext uri="{FF2B5EF4-FFF2-40B4-BE49-F238E27FC236}">
                <a16:creationId xmlns:a16="http://schemas.microsoft.com/office/drawing/2014/main" id="{7C23038A-E9AA-84DB-04CD-7CE89201EC5E}"/>
              </a:ext>
            </a:extLst>
          </p:cNvPr>
          <p:cNvSpPr/>
          <p:nvPr userDrawn="1"/>
        </p:nvSpPr>
        <p:spPr>
          <a:xfrm>
            <a:off x="5147437" y="787261"/>
            <a:ext cx="2947691" cy="2947691"/>
          </a:xfrm>
          <a:prstGeom prst="ellipse">
            <a:avLst/>
          </a:prstGeom>
          <a:solidFill>
            <a:srgbClr val="C9236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texte 21">
            <a:extLst>
              <a:ext uri="{FF2B5EF4-FFF2-40B4-BE49-F238E27FC236}">
                <a16:creationId xmlns:a16="http://schemas.microsoft.com/office/drawing/2014/main" id="{8BF4DB1D-CA4A-C3B9-1417-5FBA37BF4FC2}"/>
              </a:ext>
            </a:extLst>
          </p:cNvPr>
          <p:cNvSpPr>
            <a:spLocks noGrp="1"/>
          </p:cNvSpPr>
          <p:nvPr>
            <p:ph type="body" sz="quarter" idx="17" hasCustomPrompt="1"/>
          </p:nvPr>
        </p:nvSpPr>
        <p:spPr>
          <a:xfrm>
            <a:off x="5296711" y="1630091"/>
            <a:ext cx="2650867" cy="828623"/>
          </a:xfrm>
          <a:prstGeom prst="rect">
            <a:avLst/>
          </a:prstGeom>
        </p:spPr>
        <p:txBody>
          <a:bodyPr>
            <a:noAutofit/>
          </a:bodyPr>
          <a:lstStyle>
            <a:lvl1pPr marL="0" algn="ctr">
              <a:buNone/>
              <a:defRPr sz="5800" b="1" i="0" cap="all" baseline="0">
                <a:solidFill>
                  <a:schemeClr val="bg1"/>
                </a:solidFill>
                <a:latin typeface="Arial" panose="020B0604020202020204" pitchFamily="34" charset="0"/>
              </a:defRPr>
            </a:lvl1pPr>
          </a:lstStyle>
          <a:p>
            <a:pPr lvl="0"/>
            <a:r>
              <a:rPr lang="fr-FR" dirty="0"/>
              <a:t>35 495</a:t>
            </a:r>
          </a:p>
        </p:txBody>
      </p:sp>
      <p:sp>
        <p:nvSpPr>
          <p:cNvPr id="11" name="Espace réservé du texte 25">
            <a:extLst>
              <a:ext uri="{FF2B5EF4-FFF2-40B4-BE49-F238E27FC236}">
                <a16:creationId xmlns:a16="http://schemas.microsoft.com/office/drawing/2014/main" id="{1ADF8718-6202-C0B6-CE47-03D47B7F5DBC}"/>
              </a:ext>
            </a:extLst>
          </p:cNvPr>
          <p:cNvSpPr>
            <a:spLocks noGrp="1"/>
          </p:cNvSpPr>
          <p:nvPr>
            <p:ph type="body" sz="quarter" idx="23" hasCustomPrompt="1"/>
          </p:nvPr>
        </p:nvSpPr>
        <p:spPr>
          <a:xfrm>
            <a:off x="5406739" y="2459584"/>
            <a:ext cx="2392553" cy="850246"/>
          </a:xfrm>
          <a:prstGeom prst="rect">
            <a:avLst/>
          </a:prstGeom>
        </p:spPr>
        <p:txBody>
          <a:bodyPr>
            <a:normAutofit/>
          </a:bodyPr>
          <a:lstStyle>
            <a:lvl1pPr marL="0" indent="0" algn="ctr">
              <a:buNone/>
              <a:defRPr sz="1400" cap="none" baseline="0">
                <a:solidFill>
                  <a:schemeClr val="bg1"/>
                </a:solidFill>
                <a:latin typeface="Arial" panose="020B0604020202020204" pitchFamily="34" charset="0"/>
              </a:defRPr>
            </a:lvl1pPr>
          </a:lstStyle>
          <a:p>
            <a:pPr lvl="0"/>
            <a:r>
              <a:rPr lang="fr-FR" dirty="0"/>
              <a:t>Texte à modifier</a:t>
            </a:r>
          </a:p>
        </p:txBody>
      </p:sp>
      <p:sp>
        <p:nvSpPr>
          <p:cNvPr id="12" name="Ellipse 11">
            <a:extLst>
              <a:ext uri="{FF2B5EF4-FFF2-40B4-BE49-F238E27FC236}">
                <a16:creationId xmlns:a16="http://schemas.microsoft.com/office/drawing/2014/main" id="{B6F166A5-162B-805B-AC8B-27B02E5982D6}"/>
              </a:ext>
            </a:extLst>
          </p:cNvPr>
          <p:cNvSpPr/>
          <p:nvPr userDrawn="1"/>
        </p:nvSpPr>
        <p:spPr>
          <a:xfrm>
            <a:off x="4183058" y="3543908"/>
            <a:ext cx="2392553" cy="2392553"/>
          </a:xfrm>
          <a:prstGeom prst="ellipse">
            <a:avLst/>
          </a:prstGeom>
          <a:solidFill>
            <a:srgbClr val="726F6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texte 21">
            <a:extLst>
              <a:ext uri="{FF2B5EF4-FFF2-40B4-BE49-F238E27FC236}">
                <a16:creationId xmlns:a16="http://schemas.microsoft.com/office/drawing/2014/main" id="{625B3774-5C4B-EEC9-1FEC-010C8A5865FD}"/>
              </a:ext>
            </a:extLst>
          </p:cNvPr>
          <p:cNvSpPr>
            <a:spLocks noGrp="1"/>
          </p:cNvSpPr>
          <p:nvPr>
            <p:ph type="body" sz="quarter" idx="25" hasCustomPrompt="1"/>
          </p:nvPr>
        </p:nvSpPr>
        <p:spPr>
          <a:xfrm>
            <a:off x="4276431" y="4386738"/>
            <a:ext cx="2151630" cy="672569"/>
          </a:xfrm>
          <a:prstGeom prst="rect">
            <a:avLst/>
          </a:prstGeom>
        </p:spPr>
        <p:txBody>
          <a:bodyPr>
            <a:noAutofit/>
          </a:bodyPr>
          <a:lstStyle>
            <a:lvl1pPr marL="0" algn="ctr">
              <a:buNone/>
              <a:defRPr sz="3600" b="1" i="0" cap="all" baseline="0">
                <a:solidFill>
                  <a:schemeClr val="bg1"/>
                </a:solidFill>
                <a:latin typeface="Arial" panose="020B0604020202020204" pitchFamily="34" charset="0"/>
              </a:defRPr>
            </a:lvl1pPr>
          </a:lstStyle>
          <a:p>
            <a:pPr lvl="0"/>
            <a:r>
              <a:rPr lang="fr-FR" dirty="0"/>
              <a:t>301 936</a:t>
            </a:r>
          </a:p>
        </p:txBody>
      </p:sp>
      <p:sp>
        <p:nvSpPr>
          <p:cNvPr id="14" name="Espace réservé du texte 25">
            <a:extLst>
              <a:ext uri="{FF2B5EF4-FFF2-40B4-BE49-F238E27FC236}">
                <a16:creationId xmlns:a16="http://schemas.microsoft.com/office/drawing/2014/main" id="{0306DB41-DCE2-E634-3F3D-5981A1DECC6B}"/>
              </a:ext>
            </a:extLst>
          </p:cNvPr>
          <p:cNvSpPr>
            <a:spLocks noGrp="1"/>
          </p:cNvSpPr>
          <p:nvPr>
            <p:ph type="body" sz="quarter" idx="26" hasCustomPrompt="1"/>
          </p:nvPr>
        </p:nvSpPr>
        <p:spPr>
          <a:xfrm>
            <a:off x="4364225" y="5075629"/>
            <a:ext cx="1941964" cy="690119"/>
          </a:xfrm>
          <a:prstGeom prst="rect">
            <a:avLst/>
          </a:prstGeom>
        </p:spPr>
        <p:txBody>
          <a:bodyPr>
            <a:normAutofit/>
          </a:bodyPr>
          <a:lstStyle>
            <a:lvl1pPr marL="0" indent="0" algn="ctr">
              <a:buNone/>
              <a:defRPr sz="1400" cap="none" baseline="0">
                <a:solidFill>
                  <a:schemeClr val="bg1"/>
                </a:solidFill>
                <a:latin typeface="Arial" panose="020B0604020202020204" pitchFamily="34" charset="0"/>
              </a:defRPr>
            </a:lvl1pPr>
          </a:lstStyle>
          <a:p>
            <a:pPr lvl="0"/>
            <a:r>
              <a:rPr lang="fr-FR" dirty="0"/>
              <a:t>Texte à modifier</a:t>
            </a:r>
          </a:p>
        </p:txBody>
      </p:sp>
      <p:sp>
        <p:nvSpPr>
          <p:cNvPr id="15" name="Ellipse 14">
            <a:extLst>
              <a:ext uri="{FF2B5EF4-FFF2-40B4-BE49-F238E27FC236}">
                <a16:creationId xmlns:a16="http://schemas.microsoft.com/office/drawing/2014/main" id="{7D176EED-0662-4297-0062-89708A5AC929}"/>
              </a:ext>
            </a:extLst>
          </p:cNvPr>
          <p:cNvSpPr/>
          <p:nvPr userDrawn="1"/>
        </p:nvSpPr>
        <p:spPr>
          <a:xfrm>
            <a:off x="6638936" y="4188935"/>
            <a:ext cx="1941964" cy="1941964"/>
          </a:xfrm>
          <a:prstGeom prst="ellipse">
            <a:avLst/>
          </a:prstGeom>
          <a:solidFill>
            <a:srgbClr val="E06F1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space réservé du texte 21">
            <a:extLst>
              <a:ext uri="{FF2B5EF4-FFF2-40B4-BE49-F238E27FC236}">
                <a16:creationId xmlns:a16="http://schemas.microsoft.com/office/drawing/2014/main" id="{0CF04675-071B-6A31-1951-A7BB4EE53991}"/>
              </a:ext>
            </a:extLst>
          </p:cNvPr>
          <p:cNvSpPr>
            <a:spLocks noGrp="1"/>
          </p:cNvSpPr>
          <p:nvPr>
            <p:ph type="body" sz="quarter" idx="27" hasCustomPrompt="1"/>
          </p:nvPr>
        </p:nvSpPr>
        <p:spPr>
          <a:xfrm>
            <a:off x="6705414" y="4707841"/>
            <a:ext cx="1746414" cy="484227"/>
          </a:xfrm>
          <a:prstGeom prst="rect">
            <a:avLst/>
          </a:prstGeom>
        </p:spPr>
        <p:txBody>
          <a:bodyPr>
            <a:noAutofit/>
          </a:bodyPr>
          <a:lstStyle>
            <a:lvl1pPr marL="0" algn="ctr">
              <a:buNone/>
              <a:defRPr sz="3000" b="0" i="0" cap="all" baseline="0">
                <a:solidFill>
                  <a:schemeClr val="bg1"/>
                </a:solidFill>
                <a:latin typeface="Arial" panose="020B0604020202020204" pitchFamily="34" charset="0"/>
              </a:defRPr>
            </a:lvl1pPr>
          </a:lstStyle>
          <a:p>
            <a:pPr lvl="0"/>
            <a:r>
              <a:rPr lang="fr-FR" dirty="0"/>
              <a:t>205 765</a:t>
            </a:r>
          </a:p>
        </p:txBody>
      </p:sp>
      <p:sp>
        <p:nvSpPr>
          <p:cNvPr id="17" name="Espace réservé du texte 25">
            <a:extLst>
              <a:ext uri="{FF2B5EF4-FFF2-40B4-BE49-F238E27FC236}">
                <a16:creationId xmlns:a16="http://schemas.microsoft.com/office/drawing/2014/main" id="{481C235F-7291-512D-CDC9-5C5473664092}"/>
              </a:ext>
            </a:extLst>
          </p:cNvPr>
          <p:cNvSpPr>
            <a:spLocks noGrp="1"/>
          </p:cNvSpPr>
          <p:nvPr>
            <p:ph type="body" sz="quarter" idx="28" hasCustomPrompt="1"/>
          </p:nvPr>
        </p:nvSpPr>
        <p:spPr>
          <a:xfrm>
            <a:off x="6783672" y="5201544"/>
            <a:ext cx="1576234" cy="560149"/>
          </a:xfrm>
          <a:prstGeom prst="rect">
            <a:avLst/>
          </a:prstGeom>
        </p:spPr>
        <p:txBody>
          <a:bodyPr>
            <a:normAutofit/>
          </a:bodyPr>
          <a:lstStyle>
            <a:lvl1pPr marL="0" indent="0" algn="ctr">
              <a:buNone/>
              <a:defRPr sz="1400" cap="none" baseline="0">
                <a:solidFill>
                  <a:schemeClr val="bg1"/>
                </a:solidFill>
                <a:latin typeface="Arial" panose="020B0604020202020204" pitchFamily="34" charset="0"/>
              </a:defRPr>
            </a:lvl1pPr>
          </a:lstStyle>
          <a:p>
            <a:pPr lvl="0"/>
            <a:r>
              <a:rPr lang="fr-FR" dirty="0"/>
              <a:t>Texte à modifier</a:t>
            </a:r>
          </a:p>
        </p:txBody>
      </p:sp>
      <p:sp>
        <p:nvSpPr>
          <p:cNvPr id="41" name="Titre 1"/>
          <p:cNvSpPr>
            <a:spLocks noGrp="1"/>
          </p:cNvSpPr>
          <p:nvPr>
            <p:ph type="title"/>
          </p:nvPr>
        </p:nvSpPr>
        <p:spPr>
          <a:xfrm>
            <a:off x="1058293" y="380634"/>
            <a:ext cx="10739535"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a:t>Modifiez le style du titre</a:t>
            </a:r>
          </a:p>
        </p:txBody>
      </p:sp>
      <p:sp>
        <p:nvSpPr>
          <p:cNvPr id="4" name="Triangle 3">
            <a:extLst>
              <a:ext uri="{FF2B5EF4-FFF2-40B4-BE49-F238E27FC236}">
                <a16:creationId xmlns:a16="http://schemas.microsoft.com/office/drawing/2014/main" id="{91DEA39B-2567-F251-86F6-D8B31AB2F5A2}"/>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texte 19">
            <a:extLst>
              <a:ext uri="{FF2B5EF4-FFF2-40B4-BE49-F238E27FC236}">
                <a16:creationId xmlns:a16="http://schemas.microsoft.com/office/drawing/2014/main" id="{4593DF0B-893E-15B0-5136-D5F7B05BE104}"/>
              </a:ext>
            </a:extLst>
          </p:cNvPr>
          <p:cNvSpPr>
            <a:spLocks noGrp="1"/>
          </p:cNvSpPr>
          <p:nvPr>
            <p:ph type="body" sz="quarter" idx="29" hasCustomPrompt="1"/>
          </p:nvPr>
        </p:nvSpPr>
        <p:spPr>
          <a:xfrm>
            <a:off x="421088" y="1171606"/>
            <a:ext cx="3585921"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51620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IFFRES_CLESbis">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63F009C4-0B2B-80BE-D5E9-38443B15A057}"/>
              </a:ext>
            </a:extLst>
          </p:cNvPr>
          <p:cNvSpPr/>
          <p:nvPr userDrawn="1"/>
        </p:nvSpPr>
        <p:spPr>
          <a:xfrm>
            <a:off x="697353" y="1625600"/>
            <a:ext cx="3472312" cy="3472312"/>
          </a:xfrm>
          <a:prstGeom prst="ellipse">
            <a:avLst/>
          </a:prstGeom>
          <a:solidFill>
            <a:srgbClr val="213B7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texte 21">
            <a:extLst>
              <a:ext uri="{FF2B5EF4-FFF2-40B4-BE49-F238E27FC236}">
                <a16:creationId xmlns:a16="http://schemas.microsoft.com/office/drawing/2014/main" id="{12017D13-0C89-3243-E1FD-AEAC17A4BA8E}"/>
              </a:ext>
            </a:extLst>
          </p:cNvPr>
          <p:cNvSpPr>
            <a:spLocks noGrp="1"/>
          </p:cNvSpPr>
          <p:nvPr>
            <p:ph type="body" sz="quarter" idx="24" hasCustomPrompt="1"/>
          </p:nvPr>
        </p:nvSpPr>
        <p:spPr>
          <a:xfrm>
            <a:off x="495486" y="2549892"/>
            <a:ext cx="3887079" cy="1477831"/>
          </a:xfrm>
          <a:prstGeom prst="rect">
            <a:avLst/>
          </a:prstGeom>
        </p:spPr>
        <p:txBody>
          <a:bodyPr>
            <a:noAutofit/>
          </a:bodyPr>
          <a:lstStyle>
            <a:lvl1pPr marL="0" algn="ctr">
              <a:buNone/>
              <a:defRPr sz="10000" b="1" i="0" cap="all" baseline="0">
                <a:solidFill>
                  <a:schemeClr val="bg1"/>
                </a:solidFill>
                <a:latin typeface="Arial" panose="020B0604020202020204" pitchFamily="34" charset="0"/>
              </a:defRPr>
            </a:lvl1pPr>
          </a:lstStyle>
          <a:p>
            <a:pPr lvl="0"/>
            <a:r>
              <a:rPr lang="fr-FR" dirty="0"/>
              <a:t>33%</a:t>
            </a:r>
          </a:p>
        </p:txBody>
      </p:sp>
      <p:sp>
        <p:nvSpPr>
          <p:cNvPr id="11" name="Espace réservé du texte 25">
            <a:extLst>
              <a:ext uri="{FF2B5EF4-FFF2-40B4-BE49-F238E27FC236}">
                <a16:creationId xmlns:a16="http://schemas.microsoft.com/office/drawing/2014/main" id="{1ADF8718-6202-C0B6-CE47-03D47B7F5DBC}"/>
              </a:ext>
            </a:extLst>
          </p:cNvPr>
          <p:cNvSpPr>
            <a:spLocks noGrp="1"/>
          </p:cNvSpPr>
          <p:nvPr>
            <p:ph type="body" sz="quarter" idx="23" hasCustomPrompt="1"/>
          </p:nvPr>
        </p:nvSpPr>
        <p:spPr>
          <a:xfrm>
            <a:off x="5326632" y="3880500"/>
            <a:ext cx="2229467" cy="792290"/>
          </a:xfrm>
          <a:prstGeom prst="rect">
            <a:avLst/>
          </a:prstGeom>
        </p:spPr>
        <p:txBody>
          <a:bodyPr>
            <a:normAutofit/>
          </a:bodyPr>
          <a:lstStyle>
            <a:lvl1pPr marL="0" indent="0" algn="ctr">
              <a:buNone/>
              <a:defRPr sz="1400" cap="none" baseline="0">
                <a:solidFill>
                  <a:srgbClr val="31429B"/>
                </a:solidFill>
                <a:latin typeface="Arial" panose="020B0604020202020204" pitchFamily="34" charset="0"/>
              </a:defRPr>
            </a:lvl1pPr>
          </a:lstStyle>
          <a:p>
            <a:pPr lvl="0"/>
            <a:r>
              <a:rPr lang="fr-FR" dirty="0"/>
              <a:t>Texte à modifier</a:t>
            </a:r>
          </a:p>
        </p:txBody>
      </p:sp>
      <p:sp>
        <p:nvSpPr>
          <p:cNvPr id="6" name="Ellipse 5">
            <a:extLst>
              <a:ext uri="{FF2B5EF4-FFF2-40B4-BE49-F238E27FC236}">
                <a16:creationId xmlns:a16="http://schemas.microsoft.com/office/drawing/2014/main" id="{D854378F-64F4-0931-84B4-C493ED06751E}"/>
              </a:ext>
            </a:extLst>
          </p:cNvPr>
          <p:cNvSpPr/>
          <p:nvPr userDrawn="1"/>
        </p:nvSpPr>
        <p:spPr>
          <a:xfrm>
            <a:off x="4651268" y="1625600"/>
            <a:ext cx="3472312" cy="3472312"/>
          </a:xfrm>
          <a:prstGeom prst="ellipse">
            <a:avLst/>
          </a:prstGeom>
          <a:solidFill>
            <a:srgbClr val="C9236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21">
            <a:extLst>
              <a:ext uri="{FF2B5EF4-FFF2-40B4-BE49-F238E27FC236}">
                <a16:creationId xmlns:a16="http://schemas.microsoft.com/office/drawing/2014/main" id="{B6E7B1DC-88FE-941C-7CF6-BA8EE9C71540}"/>
              </a:ext>
            </a:extLst>
          </p:cNvPr>
          <p:cNvSpPr>
            <a:spLocks noGrp="1"/>
          </p:cNvSpPr>
          <p:nvPr>
            <p:ph type="body" sz="quarter" idx="25" hasCustomPrompt="1"/>
          </p:nvPr>
        </p:nvSpPr>
        <p:spPr>
          <a:xfrm>
            <a:off x="4423666" y="2534114"/>
            <a:ext cx="3887080" cy="1493610"/>
          </a:xfrm>
          <a:prstGeom prst="rect">
            <a:avLst/>
          </a:prstGeom>
        </p:spPr>
        <p:txBody>
          <a:bodyPr>
            <a:noAutofit/>
          </a:bodyPr>
          <a:lstStyle>
            <a:lvl1pPr marL="0" indent="0" algn="ctr">
              <a:buNone/>
              <a:defRPr lang="fr-FR" sz="10000" b="1" i="0" kern="1200" cap="all" baseline="0" dirty="0">
                <a:solidFill>
                  <a:schemeClr val="bg1"/>
                </a:solidFill>
                <a:latin typeface="Arial" panose="020B0604020202020204" pitchFamily="34" charset="0"/>
                <a:ea typeface="+mn-ea"/>
                <a:cs typeface="+mn-cs"/>
              </a:defRPr>
            </a:lvl1pPr>
          </a:lstStyle>
          <a:p>
            <a:pPr marL="0" lvl="0" indent="-228600" algn="ctr" defTabSz="914400" rtl="0" eaLnBrk="1" latinLnBrk="0" hangingPunct="1">
              <a:lnSpc>
                <a:spcPct val="90000"/>
              </a:lnSpc>
              <a:spcBef>
                <a:spcPts val="1000"/>
              </a:spcBef>
              <a:buFont typeface="Arial" panose="020B0604020202020204" pitchFamily="34" charset="0"/>
              <a:buNone/>
            </a:pPr>
            <a:r>
              <a:rPr lang="fr-FR" dirty="0"/>
              <a:t>33%</a:t>
            </a:r>
          </a:p>
        </p:txBody>
      </p:sp>
      <p:sp>
        <p:nvSpPr>
          <p:cNvPr id="10" name="Espace réservé du texte 25">
            <a:extLst>
              <a:ext uri="{FF2B5EF4-FFF2-40B4-BE49-F238E27FC236}">
                <a16:creationId xmlns:a16="http://schemas.microsoft.com/office/drawing/2014/main" id="{EEA074AD-6436-794F-E5CD-68751F0AA9CF}"/>
              </a:ext>
            </a:extLst>
          </p:cNvPr>
          <p:cNvSpPr>
            <a:spLocks noGrp="1"/>
          </p:cNvSpPr>
          <p:nvPr>
            <p:ph type="body" sz="quarter" idx="27" hasCustomPrompt="1"/>
          </p:nvPr>
        </p:nvSpPr>
        <p:spPr>
          <a:xfrm>
            <a:off x="9289032" y="3880500"/>
            <a:ext cx="2229467" cy="792290"/>
          </a:xfrm>
          <a:prstGeom prst="rect">
            <a:avLst/>
          </a:prstGeom>
        </p:spPr>
        <p:txBody>
          <a:bodyPr>
            <a:normAutofit/>
          </a:bodyPr>
          <a:lstStyle>
            <a:lvl1pPr marL="0" indent="0" algn="ctr">
              <a:buNone/>
              <a:defRPr sz="1400" cap="none" baseline="0">
                <a:solidFill>
                  <a:srgbClr val="31429B"/>
                </a:solidFill>
                <a:latin typeface="Arial" panose="020B0604020202020204" pitchFamily="34" charset="0"/>
              </a:defRPr>
            </a:lvl1pPr>
          </a:lstStyle>
          <a:p>
            <a:pPr lvl="0"/>
            <a:r>
              <a:rPr lang="fr-FR" dirty="0"/>
              <a:t>Texte à modifier</a:t>
            </a:r>
          </a:p>
        </p:txBody>
      </p:sp>
      <p:sp>
        <p:nvSpPr>
          <p:cNvPr id="12" name="Ellipse 11">
            <a:extLst>
              <a:ext uri="{FF2B5EF4-FFF2-40B4-BE49-F238E27FC236}">
                <a16:creationId xmlns:a16="http://schemas.microsoft.com/office/drawing/2014/main" id="{6EF84162-140F-6CCB-5A99-53E45500E889}"/>
              </a:ext>
            </a:extLst>
          </p:cNvPr>
          <p:cNvSpPr/>
          <p:nvPr userDrawn="1"/>
        </p:nvSpPr>
        <p:spPr>
          <a:xfrm>
            <a:off x="8613668" y="1625600"/>
            <a:ext cx="3472312" cy="3472312"/>
          </a:xfrm>
          <a:prstGeom prst="ellipse">
            <a:avLst/>
          </a:prstGeom>
          <a:solidFill>
            <a:srgbClr val="E06F1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space réservé du texte 21">
            <a:extLst>
              <a:ext uri="{FF2B5EF4-FFF2-40B4-BE49-F238E27FC236}">
                <a16:creationId xmlns:a16="http://schemas.microsoft.com/office/drawing/2014/main" id="{882B0998-39E7-3E37-698E-156B0509CD0E}"/>
              </a:ext>
            </a:extLst>
          </p:cNvPr>
          <p:cNvSpPr>
            <a:spLocks noGrp="1"/>
          </p:cNvSpPr>
          <p:nvPr>
            <p:ph type="body" sz="quarter" idx="28" hasCustomPrompt="1"/>
          </p:nvPr>
        </p:nvSpPr>
        <p:spPr>
          <a:xfrm>
            <a:off x="8386066" y="2534114"/>
            <a:ext cx="3887080" cy="1493610"/>
          </a:xfrm>
          <a:prstGeom prst="rect">
            <a:avLst/>
          </a:prstGeom>
        </p:spPr>
        <p:txBody>
          <a:bodyPr>
            <a:noAutofit/>
          </a:bodyPr>
          <a:lstStyle>
            <a:lvl1pPr marL="0" indent="0" algn="ctr">
              <a:buNone/>
              <a:defRPr lang="fr-FR" sz="10000" b="1" i="0" kern="1200" cap="all" baseline="0" dirty="0">
                <a:solidFill>
                  <a:schemeClr val="bg1"/>
                </a:solidFill>
                <a:latin typeface="Arial" panose="020B0604020202020204" pitchFamily="34" charset="0"/>
                <a:ea typeface="+mn-ea"/>
                <a:cs typeface="+mn-cs"/>
              </a:defRPr>
            </a:lvl1pPr>
          </a:lstStyle>
          <a:p>
            <a:pPr marL="0" lvl="0" indent="-228600" algn="ctr" defTabSz="914400" rtl="0" eaLnBrk="1" latinLnBrk="0" hangingPunct="1">
              <a:lnSpc>
                <a:spcPct val="90000"/>
              </a:lnSpc>
              <a:spcBef>
                <a:spcPts val="1000"/>
              </a:spcBef>
              <a:buFont typeface="Arial" panose="020B0604020202020204" pitchFamily="34" charset="0"/>
              <a:buNone/>
            </a:pPr>
            <a:r>
              <a:rPr lang="fr-FR" dirty="0"/>
              <a:t>33%</a:t>
            </a:r>
          </a:p>
        </p:txBody>
      </p:sp>
      <p:sp>
        <p:nvSpPr>
          <p:cNvPr id="14" name="Espace réservé du texte 25">
            <a:extLst>
              <a:ext uri="{FF2B5EF4-FFF2-40B4-BE49-F238E27FC236}">
                <a16:creationId xmlns:a16="http://schemas.microsoft.com/office/drawing/2014/main" id="{68A99B21-C2FA-C611-D4DE-73C3750BF7C3}"/>
              </a:ext>
            </a:extLst>
          </p:cNvPr>
          <p:cNvSpPr>
            <a:spLocks noGrp="1"/>
          </p:cNvSpPr>
          <p:nvPr>
            <p:ph type="body" sz="quarter" idx="29" hasCustomPrompt="1"/>
          </p:nvPr>
        </p:nvSpPr>
        <p:spPr>
          <a:xfrm>
            <a:off x="1269408" y="3880500"/>
            <a:ext cx="2229467" cy="792290"/>
          </a:xfrm>
          <a:prstGeom prst="rect">
            <a:avLst/>
          </a:prstGeom>
        </p:spPr>
        <p:txBody>
          <a:bodyPr>
            <a:normAutofit/>
          </a:bodyPr>
          <a:lstStyle>
            <a:lvl1pPr marL="0" indent="0" algn="ctr">
              <a:buNone/>
              <a:defRPr sz="1200" b="0" cap="none" baseline="0">
                <a:solidFill>
                  <a:schemeClr val="bg1"/>
                </a:solidFill>
                <a:latin typeface="Arial" panose="020B0604020202020204" pitchFamily="34" charset="0"/>
              </a:defRPr>
            </a:lvl1pPr>
          </a:lstStyle>
          <a:p>
            <a:pPr lvl="0"/>
            <a:r>
              <a:rPr lang="fr-FR" dirty="0"/>
              <a:t>TEXTE À MODIFIER</a:t>
            </a:r>
          </a:p>
        </p:txBody>
      </p:sp>
      <p:sp>
        <p:nvSpPr>
          <p:cNvPr id="4" name="Espace réservé du texte 25">
            <a:extLst>
              <a:ext uri="{FF2B5EF4-FFF2-40B4-BE49-F238E27FC236}">
                <a16:creationId xmlns:a16="http://schemas.microsoft.com/office/drawing/2014/main" id="{5D6EC310-F5B3-16A2-81BC-E728234E06FA}"/>
              </a:ext>
            </a:extLst>
          </p:cNvPr>
          <p:cNvSpPr>
            <a:spLocks noGrp="1"/>
          </p:cNvSpPr>
          <p:nvPr>
            <p:ph type="body" sz="quarter" idx="30" hasCustomPrompt="1"/>
          </p:nvPr>
        </p:nvSpPr>
        <p:spPr>
          <a:xfrm>
            <a:off x="5272690" y="3880500"/>
            <a:ext cx="2229467" cy="792290"/>
          </a:xfrm>
          <a:prstGeom prst="rect">
            <a:avLst/>
          </a:prstGeom>
        </p:spPr>
        <p:txBody>
          <a:bodyPr>
            <a:normAutofit/>
          </a:bodyPr>
          <a:lstStyle>
            <a:lvl1pPr marL="0" indent="0" algn="ctr">
              <a:buNone/>
              <a:defRPr sz="1200" b="0" cap="none" baseline="0">
                <a:solidFill>
                  <a:schemeClr val="bg1"/>
                </a:solidFill>
                <a:latin typeface="Arial" panose="020B0604020202020204" pitchFamily="34" charset="0"/>
              </a:defRPr>
            </a:lvl1pPr>
          </a:lstStyle>
          <a:p>
            <a:pPr lvl="0"/>
            <a:r>
              <a:rPr lang="fr-FR" dirty="0"/>
              <a:t>TEXTE À MODIFIER</a:t>
            </a:r>
          </a:p>
        </p:txBody>
      </p:sp>
      <p:sp>
        <p:nvSpPr>
          <p:cNvPr id="8" name="Espace réservé du texte 25">
            <a:extLst>
              <a:ext uri="{FF2B5EF4-FFF2-40B4-BE49-F238E27FC236}">
                <a16:creationId xmlns:a16="http://schemas.microsoft.com/office/drawing/2014/main" id="{41642F75-9B8F-8EA6-680D-760C69C4447A}"/>
              </a:ext>
            </a:extLst>
          </p:cNvPr>
          <p:cNvSpPr>
            <a:spLocks noGrp="1"/>
          </p:cNvSpPr>
          <p:nvPr>
            <p:ph type="body" sz="quarter" idx="31" hasCustomPrompt="1"/>
          </p:nvPr>
        </p:nvSpPr>
        <p:spPr>
          <a:xfrm>
            <a:off x="9235090" y="3863566"/>
            <a:ext cx="2229467" cy="792290"/>
          </a:xfrm>
          <a:prstGeom prst="rect">
            <a:avLst/>
          </a:prstGeom>
        </p:spPr>
        <p:txBody>
          <a:bodyPr>
            <a:normAutofit/>
          </a:bodyPr>
          <a:lstStyle>
            <a:lvl1pPr marL="0" indent="0" algn="ctr">
              <a:buNone/>
              <a:defRPr sz="1200" b="0" cap="none" baseline="0">
                <a:solidFill>
                  <a:schemeClr val="bg1"/>
                </a:solidFill>
                <a:latin typeface="Arial" panose="020B0604020202020204" pitchFamily="34" charset="0"/>
              </a:defRPr>
            </a:lvl1pPr>
          </a:lstStyle>
          <a:p>
            <a:pPr lvl="0"/>
            <a:r>
              <a:rPr lang="fr-FR" dirty="0"/>
              <a:t>TEXTE À MODIFIER</a:t>
            </a:r>
          </a:p>
        </p:txBody>
      </p:sp>
      <p:sp>
        <p:nvSpPr>
          <p:cNvPr id="2" name="Triangle 1">
            <a:extLst>
              <a:ext uri="{FF2B5EF4-FFF2-40B4-BE49-F238E27FC236}">
                <a16:creationId xmlns:a16="http://schemas.microsoft.com/office/drawing/2014/main" id="{83551074-0035-BD99-99C9-14D8FE2560EC}"/>
              </a:ext>
            </a:extLst>
          </p:cNvPr>
          <p:cNvSpPr/>
          <p:nvPr userDrawn="1"/>
        </p:nvSpPr>
        <p:spPr>
          <a:xfrm rot="10800000">
            <a:off x="5655168" y="15568"/>
            <a:ext cx="881664" cy="692617"/>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re 1">
            <a:extLst>
              <a:ext uri="{FF2B5EF4-FFF2-40B4-BE49-F238E27FC236}">
                <a16:creationId xmlns:a16="http://schemas.microsoft.com/office/drawing/2014/main" id="{A7D174F9-DBAC-3EE4-1B20-40F3FA3E9B9F}"/>
              </a:ext>
            </a:extLst>
          </p:cNvPr>
          <p:cNvSpPr>
            <a:spLocks noGrp="1"/>
          </p:cNvSpPr>
          <p:nvPr>
            <p:ph type="title"/>
          </p:nvPr>
        </p:nvSpPr>
        <p:spPr>
          <a:xfrm>
            <a:off x="412654" y="215429"/>
            <a:ext cx="5102776" cy="985049"/>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Tree>
    <p:extLst>
      <p:ext uri="{BB962C8B-B14F-4D97-AF65-F5344CB8AC3E}">
        <p14:creationId xmlns:p14="http://schemas.microsoft.com/office/powerpoint/2010/main" val="4018055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6" name="Espace réservé du texte 5"/>
          <p:cNvSpPr>
            <a:spLocks noGrp="1"/>
          </p:cNvSpPr>
          <p:nvPr>
            <p:ph type="body" sz="quarter" idx="17" hasCustomPrompt="1"/>
          </p:nvPr>
        </p:nvSpPr>
        <p:spPr>
          <a:xfrm>
            <a:off x="649195" y="1800225"/>
            <a:ext cx="5148263" cy="3773488"/>
          </a:xfrm>
          <a:prstGeom prst="rect">
            <a:avLst/>
          </a:prstGeom>
          <a:solidFill>
            <a:srgbClr val="E06F17"/>
          </a:solidFill>
          <a:ln w="28575">
            <a:noFill/>
          </a:ln>
        </p:spPr>
        <p:txBody>
          <a:bodyPr/>
          <a:lstStyle>
            <a:lvl1pPr marL="108000">
              <a:spcBef>
                <a:spcPts val="1400"/>
              </a:spcBef>
              <a:defRPr sz="1600" b="0">
                <a:solidFill>
                  <a:schemeClr val="bg1"/>
                </a:solidFill>
              </a:defRPr>
            </a:lvl1pPr>
          </a:lstStyle>
          <a:p>
            <a:pPr lvl="0"/>
            <a:r>
              <a:rPr lang="fr-FR" dirty="0"/>
              <a:t>TEXTE</a:t>
            </a:r>
          </a:p>
        </p:txBody>
      </p:sp>
      <p:sp>
        <p:nvSpPr>
          <p:cNvPr id="15" name="Espace réservé du texte 5"/>
          <p:cNvSpPr>
            <a:spLocks noGrp="1"/>
          </p:cNvSpPr>
          <p:nvPr>
            <p:ph type="body" sz="quarter" idx="18" hasCustomPrompt="1"/>
          </p:nvPr>
        </p:nvSpPr>
        <p:spPr>
          <a:xfrm>
            <a:off x="6061751" y="1800225"/>
            <a:ext cx="5148263" cy="3773488"/>
          </a:xfrm>
          <a:prstGeom prst="rect">
            <a:avLst/>
          </a:prstGeom>
          <a:ln w="28575">
            <a:solidFill>
              <a:srgbClr val="726F6D"/>
            </a:solidFill>
          </a:ln>
        </p:spPr>
        <p:txBody>
          <a:bodyPr/>
          <a:lstStyle>
            <a:lvl1pPr marL="108000">
              <a:spcBef>
                <a:spcPts val="1400"/>
              </a:spcBef>
              <a:defRPr lang="fr-FR" sz="1600" b="0" kern="1200" dirty="0">
                <a:solidFill>
                  <a:srgbClr val="213B76"/>
                </a:solidFill>
                <a:latin typeface="+mn-lt"/>
                <a:ea typeface="+mn-ea"/>
                <a:cs typeface="+mn-cs"/>
              </a:defRPr>
            </a:lvl1pPr>
          </a:lstStyle>
          <a:p>
            <a:pPr lvl="0"/>
            <a:r>
              <a:rPr lang="fr-FR" dirty="0"/>
              <a:t>TEXTE</a:t>
            </a:r>
          </a:p>
        </p:txBody>
      </p:sp>
      <p:sp>
        <p:nvSpPr>
          <p:cNvPr id="2" name="Triangle 1">
            <a:extLst>
              <a:ext uri="{FF2B5EF4-FFF2-40B4-BE49-F238E27FC236}">
                <a16:creationId xmlns:a16="http://schemas.microsoft.com/office/drawing/2014/main" id="{DBF12719-1C22-7790-E539-4C6C0F6DE5CC}"/>
              </a:ext>
            </a:extLst>
          </p:cNvPr>
          <p:cNvSpPr/>
          <p:nvPr userDrawn="1"/>
        </p:nvSpPr>
        <p:spPr>
          <a:xfrm rot="10800000">
            <a:off x="5655168" y="15568"/>
            <a:ext cx="881664" cy="692617"/>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C61B13A4-9B07-E971-C3C0-3F3D6CBCEAFB}"/>
              </a:ext>
            </a:extLst>
          </p:cNvPr>
          <p:cNvSpPr>
            <a:spLocks noGrp="1"/>
          </p:cNvSpPr>
          <p:nvPr>
            <p:ph type="title"/>
          </p:nvPr>
        </p:nvSpPr>
        <p:spPr>
          <a:xfrm>
            <a:off x="412654" y="215429"/>
            <a:ext cx="5102776" cy="985049"/>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Tree>
    <p:extLst>
      <p:ext uri="{BB962C8B-B14F-4D97-AF65-F5344CB8AC3E}">
        <p14:creationId xmlns:p14="http://schemas.microsoft.com/office/powerpoint/2010/main" val="1640365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TSCLES">
    <p:spTree>
      <p:nvGrpSpPr>
        <p:cNvPr id="1" name=""/>
        <p:cNvGrpSpPr/>
        <p:nvPr/>
      </p:nvGrpSpPr>
      <p:grpSpPr>
        <a:xfrm>
          <a:off x="0" y="0"/>
          <a:ext cx="0" cy="0"/>
          <a:chOff x="0" y="0"/>
          <a:chExt cx="0" cy="0"/>
        </a:xfrm>
      </p:grpSpPr>
      <p:sp>
        <p:nvSpPr>
          <p:cNvPr id="2" name="Triangle 1">
            <a:extLst>
              <a:ext uri="{FF2B5EF4-FFF2-40B4-BE49-F238E27FC236}">
                <a16:creationId xmlns:a16="http://schemas.microsoft.com/office/drawing/2014/main" id="{DBF12719-1C22-7790-E539-4C6C0F6DE5CC}"/>
              </a:ext>
            </a:extLst>
          </p:cNvPr>
          <p:cNvSpPr/>
          <p:nvPr userDrawn="1"/>
        </p:nvSpPr>
        <p:spPr>
          <a:xfrm rot="10800000">
            <a:off x="5655168" y="15568"/>
            <a:ext cx="881664" cy="692617"/>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Titre 1">
            <a:extLst>
              <a:ext uri="{FF2B5EF4-FFF2-40B4-BE49-F238E27FC236}">
                <a16:creationId xmlns:a16="http://schemas.microsoft.com/office/drawing/2014/main" id="{C61B13A4-9B07-E971-C3C0-3F3D6CBCEAFB}"/>
              </a:ext>
            </a:extLst>
          </p:cNvPr>
          <p:cNvSpPr>
            <a:spLocks noGrp="1"/>
          </p:cNvSpPr>
          <p:nvPr>
            <p:ph type="title"/>
          </p:nvPr>
        </p:nvSpPr>
        <p:spPr>
          <a:xfrm>
            <a:off x="412654" y="215429"/>
            <a:ext cx="5102776" cy="985049"/>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4" name="Espace réservé du texte 21">
            <a:extLst>
              <a:ext uri="{FF2B5EF4-FFF2-40B4-BE49-F238E27FC236}">
                <a16:creationId xmlns:a16="http://schemas.microsoft.com/office/drawing/2014/main" id="{A59F6758-0FA2-098B-BC33-B73630754467}"/>
              </a:ext>
            </a:extLst>
          </p:cNvPr>
          <p:cNvSpPr>
            <a:spLocks noGrp="1"/>
          </p:cNvSpPr>
          <p:nvPr>
            <p:ph type="body" sz="quarter" idx="17" hasCustomPrompt="1"/>
          </p:nvPr>
        </p:nvSpPr>
        <p:spPr>
          <a:xfrm>
            <a:off x="3535250" y="2154746"/>
            <a:ext cx="4302177" cy="828623"/>
          </a:xfrm>
          <a:prstGeom prst="rect">
            <a:avLst/>
          </a:prstGeom>
        </p:spPr>
        <p:txBody>
          <a:bodyPr>
            <a:noAutofit/>
          </a:bodyPr>
          <a:lstStyle>
            <a:lvl1pPr marL="0" algn="ctr">
              <a:buNone/>
              <a:defRPr sz="3600" b="0" i="0" cap="all" baseline="0">
                <a:solidFill>
                  <a:srgbClr val="213B76"/>
                </a:solidFill>
                <a:latin typeface="Arial" panose="020B0604020202020204" pitchFamily="34" charset="0"/>
              </a:defRPr>
            </a:lvl1pPr>
          </a:lstStyle>
          <a:p>
            <a:pPr lvl="0"/>
            <a:r>
              <a:rPr lang="fr-FR" dirty="0"/>
              <a:t>Mot clé un</a:t>
            </a:r>
          </a:p>
        </p:txBody>
      </p:sp>
      <p:cxnSp>
        <p:nvCxnSpPr>
          <p:cNvPr id="5" name="Connecteur droit 4">
            <a:extLst>
              <a:ext uri="{FF2B5EF4-FFF2-40B4-BE49-F238E27FC236}">
                <a16:creationId xmlns:a16="http://schemas.microsoft.com/office/drawing/2014/main" id="{9451C733-0C5A-85F8-7453-A6770E84B9C3}"/>
              </a:ext>
            </a:extLst>
          </p:cNvPr>
          <p:cNvCxnSpPr/>
          <p:nvPr userDrawn="1"/>
        </p:nvCxnSpPr>
        <p:spPr>
          <a:xfrm>
            <a:off x="0" y="2640169"/>
            <a:ext cx="7070501" cy="0"/>
          </a:xfrm>
          <a:prstGeom prst="line">
            <a:avLst/>
          </a:prstGeom>
          <a:ln w="25400">
            <a:solidFill>
              <a:srgbClr val="E06F17"/>
            </a:solidFill>
          </a:ln>
        </p:spPr>
        <p:style>
          <a:lnRef idx="1">
            <a:schemeClr val="accent1"/>
          </a:lnRef>
          <a:fillRef idx="0">
            <a:schemeClr val="accent1"/>
          </a:fillRef>
          <a:effectRef idx="0">
            <a:schemeClr val="accent1"/>
          </a:effectRef>
          <a:fontRef idx="minor">
            <a:schemeClr val="tx1"/>
          </a:fontRef>
        </p:style>
      </p:cxnSp>
      <p:sp>
        <p:nvSpPr>
          <p:cNvPr id="7" name="Espace réservé du texte 21">
            <a:extLst>
              <a:ext uri="{FF2B5EF4-FFF2-40B4-BE49-F238E27FC236}">
                <a16:creationId xmlns:a16="http://schemas.microsoft.com/office/drawing/2014/main" id="{3058FDFF-8245-8463-2D66-6325D7BE3D1B}"/>
              </a:ext>
            </a:extLst>
          </p:cNvPr>
          <p:cNvSpPr>
            <a:spLocks noGrp="1"/>
          </p:cNvSpPr>
          <p:nvPr>
            <p:ph type="body" sz="quarter" idx="18" hasCustomPrompt="1"/>
          </p:nvPr>
        </p:nvSpPr>
        <p:spPr>
          <a:xfrm>
            <a:off x="5813752" y="2953389"/>
            <a:ext cx="4302177" cy="828623"/>
          </a:xfrm>
          <a:prstGeom prst="rect">
            <a:avLst/>
          </a:prstGeom>
        </p:spPr>
        <p:txBody>
          <a:bodyPr>
            <a:noAutofit/>
          </a:bodyPr>
          <a:lstStyle>
            <a:lvl1pPr marL="0" algn="ctr">
              <a:buNone/>
              <a:defRPr sz="3600" b="0" i="0" cap="all" baseline="0">
                <a:solidFill>
                  <a:srgbClr val="213B76"/>
                </a:solidFill>
                <a:latin typeface="Arial" panose="020B0604020202020204" pitchFamily="34" charset="0"/>
              </a:defRPr>
            </a:lvl1pPr>
          </a:lstStyle>
          <a:p>
            <a:pPr lvl="0"/>
            <a:r>
              <a:rPr lang="fr-FR" dirty="0"/>
              <a:t>Mot clé deux</a:t>
            </a:r>
          </a:p>
        </p:txBody>
      </p:sp>
      <p:cxnSp>
        <p:nvCxnSpPr>
          <p:cNvPr id="8" name="Connecteur droit 7">
            <a:extLst>
              <a:ext uri="{FF2B5EF4-FFF2-40B4-BE49-F238E27FC236}">
                <a16:creationId xmlns:a16="http://schemas.microsoft.com/office/drawing/2014/main" id="{1323EA3D-95AB-C9EC-A5AD-256435093855}"/>
              </a:ext>
            </a:extLst>
          </p:cNvPr>
          <p:cNvCxnSpPr>
            <a:cxnSpLocks/>
          </p:cNvCxnSpPr>
          <p:nvPr userDrawn="1"/>
        </p:nvCxnSpPr>
        <p:spPr>
          <a:xfrm>
            <a:off x="6296376" y="3429000"/>
            <a:ext cx="5895624" cy="3308"/>
          </a:xfrm>
          <a:prstGeom prst="line">
            <a:avLst/>
          </a:prstGeom>
          <a:ln w="25400">
            <a:solidFill>
              <a:srgbClr val="E06F17"/>
            </a:solidFill>
          </a:ln>
        </p:spPr>
        <p:style>
          <a:lnRef idx="1">
            <a:schemeClr val="accent1"/>
          </a:lnRef>
          <a:fillRef idx="0">
            <a:schemeClr val="accent1"/>
          </a:fillRef>
          <a:effectRef idx="0">
            <a:schemeClr val="accent1"/>
          </a:effectRef>
          <a:fontRef idx="minor">
            <a:schemeClr val="tx1"/>
          </a:fontRef>
        </p:style>
      </p:cxnSp>
      <p:sp>
        <p:nvSpPr>
          <p:cNvPr id="9" name="Espace réservé du texte 21">
            <a:extLst>
              <a:ext uri="{FF2B5EF4-FFF2-40B4-BE49-F238E27FC236}">
                <a16:creationId xmlns:a16="http://schemas.microsoft.com/office/drawing/2014/main" id="{708668E2-DA51-8085-CCCA-DCEABE58FD09}"/>
              </a:ext>
            </a:extLst>
          </p:cNvPr>
          <p:cNvSpPr>
            <a:spLocks noGrp="1"/>
          </p:cNvSpPr>
          <p:nvPr>
            <p:ph type="body" sz="quarter" idx="19" hasCustomPrompt="1"/>
          </p:nvPr>
        </p:nvSpPr>
        <p:spPr>
          <a:xfrm>
            <a:off x="4374696" y="3813331"/>
            <a:ext cx="4302177" cy="828623"/>
          </a:xfrm>
          <a:prstGeom prst="rect">
            <a:avLst/>
          </a:prstGeom>
        </p:spPr>
        <p:txBody>
          <a:bodyPr>
            <a:noAutofit/>
          </a:bodyPr>
          <a:lstStyle>
            <a:lvl1pPr marL="0" algn="ctr">
              <a:buNone/>
              <a:defRPr sz="3600" b="0" i="0" cap="all" baseline="0">
                <a:solidFill>
                  <a:srgbClr val="213B76"/>
                </a:solidFill>
                <a:latin typeface="Arial" panose="020B0604020202020204" pitchFamily="34" charset="0"/>
              </a:defRPr>
            </a:lvl1pPr>
          </a:lstStyle>
          <a:p>
            <a:pPr lvl="0"/>
            <a:r>
              <a:rPr lang="fr-FR" dirty="0"/>
              <a:t>Mot clé trois</a:t>
            </a:r>
          </a:p>
        </p:txBody>
      </p:sp>
      <p:cxnSp>
        <p:nvCxnSpPr>
          <p:cNvPr id="10" name="Connecteur droit 9">
            <a:extLst>
              <a:ext uri="{FF2B5EF4-FFF2-40B4-BE49-F238E27FC236}">
                <a16:creationId xmlns:a16="http://schemas.microsoft.com/office/drawing/2014/main" id="{7652EBFC-17F4-A091-DD7F-9B83BAB06384}"/>
              </a:ext>
            </a:extLst>
          </p:cNvPr>
          <p:cNvCxnSpPr>
            <a:cxnSpLocks/>
          </p:cNvCxnSpPr>
          <p:nvPr userDrawn="1"/>
        </p:nvCxnSpPr>
        <p:spPr>
          <a:xfrm>
            <a:off x="4781862" y="4286747"/>
            <a:ext cx="7425128" cy="0"/>
          </a:xfrm>
          <a:prstGeom prst="line">
            <a:avLst/>
          </a:prstGeom>
          <a:ln w="25400">
            <a:solidFill>
              <a:srgbClr val="E06F1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283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5" name="Triangle 4">
            <a:extLst>
              <a:ext uri="{FF2B5EF4-FFF2-40B4-BE49-F238E27FC236}">
                <a16:creationId xmlns:a16="http://schemas.microsoft.com/office/drawing/2014/main" id="{EB5430A1-3E28-4B23-C4D1-FA2B642E7AE9}"/>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pour une image  2">
            <a:extLst>
              <a:ext uri="{FF2B5EF4-FFF2-40B4-BE49-F238E27FC236}">
                <a16:creationId xmlns:a16="http://schemas.microsoft.com/office/drawing/2014/main" id="{53C8FFF2-4BA9-2B93-B33E-37E60BF0016C}"/>
              </a:ext>
            </a:extLst>
          </p:cNvPr>
          <p:cNvSpPr>
            <a:spLocks noGrp="1"/>
          </p:cNvSpPr>
          <p:nvPr>
            <p:ph type="pic" sz="quarter" idx="10"/>
          </p:nvPr>
        </p:nvSpPr>
        <p:spPr>
          <a:xfrm>
            <a:off x="927100" y="1292225"/>
            <a:ext cx="10542588" cy="4770438"/>
          </a:xfrm>
          <a:prstGeom prst="rect">
            <a:avLst/>
          </a:prstGeom>
        </p:spPr>
        <p:txBody>
          <a:bodyPr/>
          <a:lstStyle/>
          <a:p>
            <a:endParaRPr lang="fr-FR"/>
          </a:p>
        </p:txBody>
      </p:sp>
    </p:spTree>
    <p:extLst>
      <p:ext uri="{BB962C8B-B14F-4D97-AF65-F5344CB8AC3E}">
        <p14:creationId xmlns:p14="http://schemas.microsoft.com/office/powerpoint/2010/main" val="1020117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CD5856F9-F44E-A791-4404-5C159F0AD53A}"/>
              </a:ext>
            </a:extLst>
          </p:cNvPr>
          <p:cNvCxnSpPr>
            <a:cxnSpLocks/>
          </p:cNvCxnSpPr>
          <p:nvPr userDrawn="1"/>
        </p:nvCxnSpPr>
        <p:spPr>
          <a:xfrm>
            <a:off x="0" y="3012584"/>
            <a:ext cx="12206990" cy="0"/>
          </a:xfrm>
          <a:prstGeom prst="line">
            <a:avLst/>
          </a:prstGeom>
          <a:ln w="25400">
            <a:solidFill>
              <a:srgbClr val="726F6D"/>
            </a:solidFill>
          </a:ln>
        </p:spPr>
        <p:style>
          <a:lnRef idx="1">
            <a:schemeClr val="accent1"/>
          </a:lnRef>
          <a:fillRef idx="0">
            <a:schemeClr val="accent1"/>
          </a:fillRef>
          <a:effectRef idx="0">
            <a:schemeClr val="accent1"/>
          </a:effectRef>
          <a:fontRef idx="minor">
            <a:schemeClr val="tx1"/>
          </a:fontRef>
        </p:style>
      </p:cxnSp>
      <p:sp>
        <p:nvSpPr>
          <p:cNvPr id="5" name="Espace réservé du texte 9">
            <a:extLst>
              <a:ext uri="{FF2B5EF4-FFF2-40B4-BE49-F238E27FC236}">
                <a16:creationId xmlns:a16="http://schemas.microsoft.com/office/drawing/2014/main" id="{BC75DFC1-6749-C2B5-C49B-7A9C2C217CDC}"/>
              </a:ext>
            </a:extLst>
          </p:cNvPr>
          <p:cNvSpPr>
            <a:spLocks noGrp="1"/>
          </p:cNvSpPr>
          <p:nvPr>
            <p:ph type="body" sz="quarter" idx="16" hasCustomPrompt="1"/>
          </p:nvPr>
        </p:nvSpPr>
        <p:spPr>
          <a:xfrm>
            <a:off x="689548" y="1371600"/>
            <a:ext cx="11112487" cy="703272"/>
          </a:xfrm>
          <a:prstGeom prst="rect">
            <a:avLst/>
          </a:prstGeom>
        </p:spPr>
        <p:txBody>
          <a:bodyPr/>
          <a:lstStyle>
            <a:lvl1pPr marL="0" indent="0">
              <a:buFontTx/>
              <a:buNone/>
              <a:defRPr sz="2400" b="1" cap="all" baseline="0">
                <a:solidFill>
                  <a:srgbClr val="4A82FA"/>
                </a:solidFill>
              </a:defRPr>
            </a:lvl1pPr>
            <a:lvl2pPr marL="0" indent="0">
              <a:buFontTx/>
              <a:buNone/>
              <a:defRPr sz="2100" b="1">
                <a:solidFill>
                  <a:srgbClr val="009983"/>
                </a:solidFill>
              </a:defRPr>
            </a:lvl2pPr>
            <a:lvl3pPr marL="0" indent="0">
              <a:buFontTx/>
              <a:buNone/>
              <a:defRPr sz="1600" b="1">
                <a:solidFill>
                  <a:srgbClr val="004AED"/>
                </a:solidFill>
              </a:defRPr>
            </a:lvl3pPr>
            <a:lvl4pPr marL="0" indent="0">
              <a:buFontTx/>
              <a:buNone/>
              <a:defRPr sz="1600">
                <a:solidFill>
                  <a:srgbClr val="31429B"/>
                </a:solidFill>
              </a:defRPr>
            </a:lvl4pPr>
            <a:lvl5pPr marL="0" indent="0">
              <a:buFontTx/>
              <a:buNone/>
              <a:defRPr sz="1600">
                <a:solidFill>
                  <a:srgbClr val="213B76"/>
                </a:solidFill>
              </a:defRPr>
            </a:lvl5pPr>
          </a:lstStyle>
          <a:p>
            <a:pPr lvl="4"/>
            <a:r>
              <a:rPr lang="fr-FR" dirty="0"/>
              <a:t>Texte</a:t>
            </a:r>
          </a:p>
        </p:txBody>
      </p:sp>
      <p:sp>
        <p:nvSpPr>
          <p:cNvPr id="9" name="Ellipse 8">
            <a:extLst>
              <a:ext uri="{FF2B5EF4-FFF2-40B4-BE49-F238E27FC236}">
                <a16:creationId xmlns:a16="http://schemas.microsoft.com/office/drawing/2014/main" id="{8622D9A9-30C7-D0AE-1589-B9411A7BD2EE}"/>
              </a:ext>
            </a:extLst>
          </p:cNvPr>
          <p:cNvSpPr/>
          <p:nvPr userDrawn="1"/>
        </p:nvSpPr>
        <p:spPr>
          <a:xfrm>
            <a:off x="11332564" y="2758190"/>
            <a:ext cx="584616" cy="584616"/>
          </a:xfrm>
          <a:prstGeom prst="ellipse">
            <a:avLst/>
          </a:prstGeom>
          <a:solidFill>
            <a:srgbClr val="314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943BA6A3-3106-3535-DF0E-2D804301F733}"/>
              </a:ext>
            </a:extLst>
          </p:cNvPr>
          <p:cNvSpPr/>
          <p:nvPr userDrawn="1"/>
        </p:nvSpPr>
        <p:spPr>
          <a:xfrm>
            <a:off x="2623279" y="2728210"/>
            <a:ext cx="584616" cy="584616"/>
          </a:xfrm>
          <a:prstGeom prst="ellipse">
            <a:avLst/>
          </a:prstGeom>
          <a:solidFill>
            <a:schemeClr val="bg1"/>
          </a:solidFill>
          <a:ln w="25400">
            <a:solidFill>
              <a:srgbClr val="E06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C5C81F72-237E-6268-D220-ACDC3728B601}"/>
              </a:ext>
            </a:extLst>
          </p:cNvPr>
          <p:cNvSpPr/>
          <p:nvPr userDrawn="1"/>
        </p:nvSpPr>
        <p:spPr>
          <a:xfrm>
            <a:off x="5111646" y="2728210"/>
            <a:ext cx="584616" cy="584616"/>
          </a:xfrm>
          <a:prstGeom prst="ellipse">
            <a:avLst/>
          </a:prstGeom>
          <a:solidFill>
            <a:schemeClr val="bg1"/>
          </a:solidFill>
          <a:ln w="25400">
            <a:solidFill>
              <a:srgbClr val="E06F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20BB6010-9580-690C-30B7-FD9618131171}"/>
              </a:ext>
            </a:extLst>
          </p:cNvPr>
          <p:cNvSpPr/>
          <p:nvPr userDrawn="1"/>
        </p:nvSpPr>
        <p:spPr>
          <a:xfrm>
            <a:off x="6625652" y="2713220"/>
            <a:ext cx="584616" cy="584616"/>
          </a:xfrm>
          <a:prstGeom prst="ellipse">
            <a:avLst/>
          </a:prstGeom>
          <a:solidFill>
            <a:schemeClr val="bg1"/>
          </a:solidFill>
          <a:ln w="25400">
            <a:solidFill>
              <a:srgbClr val="C923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contenu 14">
            <a:extLst>
              <a:ext uri="{FF2B5EF4-FFF2-40B4-BE49-F238E27FC236}">
                <a16:creationId xmlns:a16="http://schemas.microsoft.com/office/drawing/2014/main" id="{C6154F1F-2096-17CA-C73C-04EA330DCB3A}"/>
              </a:ext>
            </a:extLst>
          </p:cNvPr>
          <p:cNvSpPr>
            <a:spLocks noGrp="1"/>
          </p:cNvSpPr>
          <p:nvPr>
            <p:ph sz="quarter" idx="17" hasCustomPrompt="1"/>
          </p:nvPr>
        </p:nvSpPr>
        <p:spPr>
          <a:xfrm>
            <a:off x="11343304" y="2451294"/>
            <a:ext cx="728663" cy="388938"/>
          </a:xfrm>
          <a:prstGeom prst="rect">
            <a:avLst/>
          </a:prstGeom>
        </p:spPr>
        <p:txBody>
          <a:bodyPr>
            <a:normAutofit/>
          </a:bodyPr>
          <a:lstStyle>
            <a:lvl1pPr marL="0" indent="0">
              <a:buNone/>
              <a:defRPr sz="1200" b="1" i="0" baseline="0">
                <a:solidFill>
                  <a:srgbClr val="213B76"/>
                </a:solidFill>
                <a:latin typeface="Arial" panose="020B0604020202020204" pitchFamily="34" charset="0"/>
              </a:defRPr>
            </a:lvl1pPr>
          </a:lstStyle>
          <a:p>
            <a:pPr lvl="0"/>
            <a:r>
              <a:rPr lang="fr-FR" dirty="0"/>
              <a:t>2024</a:t>
            </a:r>
          </a:p>
        </p:txBody>
      </p:sp>
      <p:sp>
        <p:nvSpPr>
          <p:cNvPr id="23" name="Espace réservé du contenu 14">
            <a:extLst>
              <a:ext uri="{FF2B5EF4-FFF2-40B4-BE49-F238E27FC236}">
                <a16:creationId xmlns:a16="http://schemas.microsoft.com/office/drawing/2014/main" id="{745EC982-136F-4956-427F-14E4B0F55324}"/>
              </a:ext>
            </a:extLst>
          </p:cNvPr>
          <p:cNvSpPr>
            <a:spLocks noGrp="1"/>
          </p:cNvSpPr>
          <p:nvPr>
            <p:ph sz="quarter" idx="18" hasCustomPrompt="1"/>
          </p:nvPr>
        </p:nvSpPr>
        <p:spPr>
          <a:xfrm>
            <a:off x="313691" y="2451294"/>
            <a:ext cx="1761852" cy="388938"/>
          </a:xfrm>
          <a:prstGeom prst="rect">
            <a:avLst/>
          </a:prstGeom>
        </p:spPr>
        <p:txBody>
          <a:bodyPr>
            <a:normAutofit/>
          </a:bodyPr>
          <a:lstStyle>
            <a:lvl1pPr marL="0" indent="0">
              <a:buNone/>
              <a:defRPr sz="1200" b="1" i="0" baseline="0">
                <a:solidFill>
                  <a:srgbClr val="213B76"/>
                </a:solidFill>
                <a:latin typeface="Arial" panose="020B0604020202020204" pitchFamily="34" charset="0"/>
              </a:defRPr>
            </a:lvl1pPr>
          </a:lstStyle>
          <a:p>
            <a:pPr lvl="0"/>
            <a:r>
              <a:rPr lang="fr-FR" dirty="0"/>
              <a:t>2019</a:t>
            </a:r>
          </a:p>
        </p:txBody>
      </p:sp>
      <p:sp>
        <p:nvSpPr>
          <p:cNvPr id="27" name="Espace réservé du contenu 14">
            <a:extLst>
              <a:ext uri="{FF2B5EF4-FFF2-40B4-BE49-F238E27FC236}">
                <a16:creationId xmlns:a16="http://schemas.microsoft.com/office/drawing/2014/main" id="{EF13A122-0C90-9BBB-44DE-83BE50606205}"/>
              </a:ext>
            </a:extLst>
          </p:cNvPr>
          <p:cNvSpPr>
            <a:spLocks noGrp="1"/>
          </p:cNvSpPr>
          <p:nvPr>
            <p:ph sz="quarter" idx="19" hasCustomPrompt="1"/>
          </p:nvPr>
        </p:nvSpPr>
        <p:spPr>
          <a:xfrm>
            <a:off x="306733" y="3456477"/>
            <a:ext cx="1768808" cy="1183367"/>
          </a:xfrm>
          <a:prstGeom prst="rect">
            <a:avLst/>
          </a:prstGeom>
        </p:spPr>
        <p:txBody>
          <a:bodyPr>
            <a:normAutofit/>
          </a:bodyPr>
          <a:lstStyle>
            <a:lvl1pPr marL="0" indent="0">
              <a:buNone/>
              <a:defRPr sz="1200" b="0" i="0" baseline="0">
                <a:solidFill>
                  <a:srgbClr val="213B76"/>
                </a:solidFill>
                <a:latin typeface="Arial" panose="020B0604020202020204" pitchFamily="34" charset="0"/>
              </a:defRPr>
            </a:lvl1pPr>
          </a:lstStyle>
          <a:p>
            <a:pPr lvl="0"/>
            <a:r>
              <a:rPr lang="fr-FR" dirty="0"/>
              <a:t>Lorem ipsum</a:t>
            </a:r>
          </a:p>
        </p:txBody>
      </p:sp>
      <p:cxnSp>
        <p:nvCxnSpPr>
          <p:cNvPr id="30" name="Connecteur droit 29">
            <a:extLst>
              <a:ext uri="{FF2B5EF4-FFF2-40B4-BE49-F238E27FC236}">
                <a16:creationId xmlns:a16="http://schemas.microsoft.com/office/drawing/2014/main" id="{54C2B632-5A85-A401-52E1-9619C2C72ABE}"/>
              </a:ext>
            </a:extLst>
          </p:cNvPr>
          <p:cNvCxnSpPr>
            <a:cxnSpLocks/>
            <a:stCxn id="14" idx="4"/>
          </p:cNvCxnSpPr>
          <p:nvPr userDrawn="1"/>
        </p:nvCxnSpPr>
        <p:spPr>
          <a:xfrm>
            <a:off x="2915587" y="3312826"/>
            <a:ext cx="0" cy="754752"/>
          </a:xfrm>
          <a:prstGeom prst="line">
            <a:avLst/>
          </a:prstGeom>
          <a:ln w="12700">
            <a:solidFill>
              <a:srgbClr val="4171D9"/>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6FD89C5-5870-D050-FC78-28B3AE12C497}"/>
              </a:ext>
            </a:extLst>
          </p:cNvPr>
          <p:cNvCxnSpPr>
            <a:cxnSpLocks/>
          </p:cNvCxnSpPr>
          <p:nvPr userDrawn="1"/>
        </p:nvCxnSpPr>
        <p:spPr>
          <a:xfrm>
            <a:off x="5403954" y="3312826"/>
            <a:ext cx="0" cy="377376"/>
          </a:xfrm>
          <a:prstGeom prst="line">
            <a:avLst/>
          </a:prstGeom>
          <a:ln w="12700">
            <a:solidFill>
              <a:srgbClr val="4171D9"/>
            </a:solidFill>
          </a:ln>
        </p:spPr>
        <p:style>
          <a:lnRef idx="1">
            <a:schemeClr val="accent1"/>
          </a:lnRef>
          <a:fillRef idx="0">
            <a:schemeClr val="accent1"/>
          </a:fillRef>
          <a:effectRef idx="0">
            <a:schemeClr val="accent1"/>
          </a:effectRef>
          <a:fontRef idx="minor">
            <a:schemeClr val="tx1"/>
          </a:fontRef>
        </p:style>
      </p:cxnSp>
      <p:sp>
        <p:nvSpPr>
          <p:cNvPr id="40" name="Espace réservé du contenu 14">
            <a:extLst>
              <a:ext uri="{FF2B5EF4-FFF2-40B4-BE49-F238E27FC236}">
                <a16:creationId xmlns:a16="http://schemas.microsoft.com/office/drawing/2014/main" id="{CC384D21-F5B2-7BDA-BAE1-30F86AE311A4}"/>
              </a:ext>
            </a:extLst>
          </p:cNvPr>
          <p:cNvSpPr>
            <a:spLocks noGrp="1"/>
          </p:cNvSpPr>
          <p:nvPr>
            <p:ph sz="quarter" idx="20" hasCustomPrompt="1"/>
          </p:nvPr>
        </p:nvSpPr>
        <p:spPr>
          <a:xfrm>
            <a:off x="2622175" y="4115202"/>
            <a:ext cx="2009219" cy="388938"/>
          </a:xfrm>
          <a:prstGeom prst="rect">
            <a:avLst/>
          </a:prstGeom>
        </p:spPr>
        <p:txBody>
          <a:bodyPr>
            <a:normAutofit/>
          </a:bodyPr>
          <a:lstStyle>
            <a:lvl1pPr marL="0" indent="0">
              <a:buNone/>
              <a:defRPr sz="1200" b="1" i="0" baseline="0">
                <a:solidFill>
                  <a:srgbClr val="E06F17"/>
                </a:solidFill>
                <a:latin typeface="Arial" panose="020B0604020202020204" pitchFamily="34" charset="0"/>
              </a:defRPr>
            </a:lvl1pPr>
          </a:lstStyle>
          <a:p>
            <a:pPr lvl="0"/>
            <a:r>
              <a:rPr lang="fr-FR" dirty="0"/>
              <a:t>Mai 2019</a:t>
            </a:r>
          </a:p>
        </p:txBody>
      </p:sp>
      <p:sp>
        <p:nvSpPr>
          <p:cNvPr id="41" name="Espace réservé du contenu 14">
            <a:extLst>
              <a:ext uri="{FF2B5EF4-FFF2-40B4-BE49-F238E27FC236}">
                <a16:creationId xmlns:a16="http://schemas.microsoft.com/office/drawing/2014/main" id="{8821E060-CEA7-3ADA-C90E-1EE01147762B}"/>
              </a:ext>
            </a:extLst>
          </p:cNvPr>
          <p:cNvSpPr>
            <a:spLocks noGrp="1"/>
          </p:cNvSpPr>
          <p:nvPr>
            <p:ph sz="quarter" idx="21" hasCustomPrompt="1"/>
          </p:nvPr>
        </p:nvSpPr>
        <p:spPr>
          <a:xfrm>
            <a:off x="2615218" y="4385867"/>
            <a:ext cx="2023125" cy="1332761"/>
          </a:xfrm>
          <a:prstGeom prst="rect">
            <a:avLst/>
          </a:prstGeom>
        </p:spPr>
        <p:txBody>
          <a:bodyPr>
            <a:normAutofit/>
          </a:bodyPr>
          <a:lstStyle>
            <a:lvl1pPr marL="0" indent="0">
              <a:buNone/>
              <a:defRPr sz="1200" b="0" i="0" baseline="0">
                <a:solidFill>
                  <a:srgbClr val="E06F17"/>
                </a:solidFill>
                <a:latin typeface="Arial" panose="020B0604020202020204" pitchFamily="34" charset="0"/>
              </a:defRPr>
            </a:lvl1pPr>
          </a:lstStyle>
          <a:p>
            <a:pPr lvl="0"/>
            <a:r>
              <a:rPr lang="fr-FR" dirty="0"/>
              <a:t>Lorem ipsum</a:t>
            </a:r>
          </a:p>
        </p:txBody>
      </p:sp>
      <p:sp>
        <p:nvSpPr>
          <p:cNvPr id="42" name="Espace réservé du contenu 14">
            <a:extLst>
              <a:ext uri="{FF2B5EF4-FFF2-40B4-BE49-F238E27FC236}">
                <a16:creationId xmlns:a16="http://schemas.microsoft.com/office/drawing/2014/main" id="{DE8F956A-238F-9F30-F9D0-8A1B57ADE06F}"/>
              </a:ext>
            </a:extLst>
          </p:cNvPr>
          <p:cNvSpPr>
            <a:spLocks noGrp="1"/>
          </p:cNvSpPr>
          <p:nvPr>
            <p:ph sz="quarter" idx="22" hasCustomPrompt="1"/>
          </p:nvPr>
        </p:nvSpPr>
        <p:spPr>
          <a:xfrm>
            <a:off x="5110542" y="3740448"/>
            <a:ext cx="1657512" cy="388938"/>
          </a:xfrm>
          <a:prstGeom prst="rect">
            <a:avLst/>
          </a:prstGeom>
        </p:spPr>
        <p:txBody>
          <a:bodyPr>
            <a:normAutofit/>
          </a:bodyPr>
          <a:lstStyle>
            <a:lvl1pPr marL="0" indent="0">
              <a:buNone/>
              <a:defRPr sz="1200" b="1" i="0" baseline="0">
                <a:solidFill>
                  <a:srgbClr val="E06F17"/>
                </a:solidFill>
                <a:latin typeface="Arial" panose="020B0604020202020204" pitchFamily="34" charset="0"/>
              </a:defRPr>
            </a:lvl1pPr>
          </a:lstStyle>
          <a:p>
            <a:pPr lvl="0"/>
            <a:r>
              <a:rPr lang="fr-FR" dirty="0"/>
              <a:t>Mai 2019</a:t>
            </a:r>
          </a:p>
        </p:txBody>
      </p:sp>
      <p:sp>
        <p:nvSpPr>
          <p:cNvPr id="43" name="Espace réservé du contenu 14">
            <a:extLst>
              <a:ext uri="{FF2B5EF4-FFF2-40B4-BE49-F238E27FC236}">
                <a16:creationId xmlns:a16="http://schemas.microsoft.com/office/drawing/2014/main" id="{36638FF7-1FB3-8A80-A76B-EBB4794628BF}"/>
              </a:ext>
            </a:extLst>
          </p:cNvPr>
          <p:cNvSpPr>
            <a:spLocks noGrp="1"/>
          </p:cNvSpPr>
          <p:nvPr>
            <p:ph sz="quarter" idx="23" hasCustomPrompt="1"/>
          </p:nvPr>
        </p:nvSpPr>
        <p:spPr>
          <a:xfrm>
            <a:off x="5103585" y="4011113"/>
            <a:ext cx="1836313" cy="1183373"/>
          </a:xfrm>
          <a:prstGeom prst="rect">
            <a:avLst/>
          </a:prstGeom>
        </p:spPr>
        <p:txBody>
          <a:bodyPr>
            <a:normAutofit/>
          </a:bodyPr>
          <a:lstStyle>
            <a:lvl1pPr marL="0" indent="0">
              <a:buNone/>
              <a:defRPr sz="1200" b="0" i="0" baseline="0">
                <a:solidFill>
                  <a:srgbClr val="E06F17"/>
                </a:solidFill>
                <a:latin typeface="Arial" panose="020B0604020202020204" pitchFamily="34" charset="0"/>
              </a:defRPr>
            </a:lvl1pPr>
          </a:lstStyle>
          <a:p>
            <a:pPr lvl="0"/>
            <a:r>
              <a:rPr lang="fr-FR" dirty="0"/>
              <a:t>Lorem ipsum</a:t>
            </a:r>
          </a:p>
        </p:txBody>
      </p:sp>
      <p:sp>
        <p:nvSpPr>
          <p:cNvPr id="44" name="Espace réservé du contenu 14">
            <a:extLst>
              <a:ext uri="{FF2B5EF4-FFF2-40B4-BE49-F238E27FC236}">
                <a16:creationId xmlns:a16="http://schemas.microsoft.com/office/drawing/2014/main" id="{315EDE11-7E33-854D-6AF3-FFE9D7E54D46}"/>
              </a:ext>
            </a:extLst>
          </p:cNvPr>
          <p:cNvSpPr>
            <a:spLocks noGrp="1"/>
          </p:cNvSpPr>
          <p:nvPr>
            <p:ph sz="quarter" idx="24" hasCustomPrompt="1"/>
          </p:nvPr>
        </p:nvSpPr>
        <p:spPr>
          <a:xfrm>
            <a:off x="6624549" y="4639858"/>
            <a:ext cx="1953394" cy="388938"/>
          </a:xfrm>
          <a:prstGeom prst="rect">
            <a:avLst/>
          </a:prstGeom>
        </p:spPr>
        <p:txBody>
          <a:bodyPr>
            <a:normAutofit/>
          </a:bodyPr>
          <a:lstStyle>
            <a:lvl1pPr marL="0" indent="0">
              <a:buNone/>
              <a:defRPr sz="1200" b="1" i="0" baseline="0">
                <a:solidFill>
                  <a:srgbClr val="C92360"/>
                </a:solidFill>
                <a:latin typeface="Arial" panose="020B0604020202020204" pitchFamily="34" charset="0"/>
              </a:defRPr>
            </a:lvl1pPr>
          </a:lstStyle>
          <a:p>
            <a:pPr lvl="0"/>
            <a:r>
              <a:rPr lang="fr-FR" dirty="0"/>
              <a:t>Mai 2019</a:t>
            </a:r>
          </a:p>
        </p:txBody>
      </p:sp>
      <p:sp>
        <p:nvSpPr>
          <p:cNvPr id="45" name="Espace réservé du contenu 14">
            <a:extLst>
              <a:ext uri="{FF2B5EF4-FFF2-40B4-BE49-F238E27FC236}">
                <a16:creationId xmlns:a16="http://schemas.microsoft.com/office/drawing/2014/main" id="{15808F74-2BF1-1699-B4E3-90A096F9FD1C}"/>
              </a:ext>
            </a:extLst>
          </p:cNvPr>
          <p:cNvSpPr>
            <a:spLocks noGrp="1"/>
          </p:cNvSpPr>
          <p:nvPr>
            <p:ph sz="quarter" idx="25" hasCustomPrompt="1"/>
          </p:nvPr>
        </p:nvSpPr>
        <p:spPr>
          <a:xfrm>
            <a:off x="6617592" y="4910523"/>
            <a:ext cx="1960347" cy="1126447"/>
          </a:xfrm>
          <a:prstGeom prst="rect">
            <a:avLst/>
          </a:prstGeom>
        </p:spPr>
        <p:txBody>
          <a:bodyPr>
            <a:normAutofit/>
          </a:bodyPr>
          <a:lstStyle>
            <a:lvl1pPr marL="0" indent="0">
              <a:buNone/>
              <a:defRPr sz="1200" b="0" i="0" baseline="0">
                <a:solidFill>
                  <a:srgbClr val="C92360"/>
                </a:solidFill>
                <a:latin typeface="Arial" panose="020B0604020202020204" pitchFamily="34" charset="0"/>
              </a:defRPr>
            </a:lvl1pPr>
          </a:lstStyle>
          <a:p>
            <a:pPr lvl="0"/>
            <a:r>
              <a:rPr lang="fr-FR" dirty="0"/>
              <a:t>Lorem ipsum</a:t>
            </a:r>
          </a:p>
        </p:txBody>
      </p:sp>
      <p:cxnSp>
        <p:nvCxnSpPr>
          <p:cNvPr id="46" name="Connecteur droit 45">
            <a:extLst>
              <a:ext uri="{FF2B5EF4-FFF2-40B4-BE49-F238E27FC236}">
                <a16:creationId xmlns:a16="http://schemas.microsoft.com/office/drawing/2014/main" id="{B8FED21A-A0F3-9776-A246-BC54B70814C0}"/>
              </a:ext>
            </a:extLst>
          </p:cNvPr>
          <p:cNvCxnSpPr>
            <a:cxnSpLocks/>
          </p:cNvCxnSpPr>
          <p:nvPr userDrawn="1"/>
        </p:nvCxnSpPr>
        <p:spPr>
          <a:xfrm>
            <a:off x="6932951" y="3282846"/>
            <a:ext cx="0" cy="1357012"/>
          </a:xfrm>
          <a:prstGeom prst="line">
            <a:avLst/>
          </a:prstGeom>
          <a:ln w="12700">
            <a:solidFill>
              <a:srgbClr val="4171D9"/>
            </a:solidFill>
          </a:ln>
        </p:spPr>
        <p:style>
          <a:lnRef idx="1">
            <a:schemeClr val="accent1"/>
          </a:lnRef>
          <a:fillRef idx="0">
            <a:schemeClr val="accent1"/>
          </a:fillRef>
          <a:effectRef idx="0">
            <a:schemeClr val="accent1"/>
          </a:effectRef>
          <a:fontRef idx="minor">
            <a:schemeClr val="tx1"/>
          </a:fontRef>
        </p:style>
      </p:cxnSp>
      <p:sp>
        <p:nvSpPr>
          <p:cNvPr id="47" name="Espace réservé du contenu 14">
            <a:extLst>
              <a:ext uri="{FF2B5EF4-FFF2-40B4-BE49-F238E27FC236}">
                <a16:creationId xmlns:a16="http://schemas.microsoft.com/office/drawing/2014/main" id="{58B16756-0430-5554-E1A1-A09418CEBF5B}"/>
              </a:ext>
            </a:extLst>
          </p:cNvPr>
          <p:cNvSpPr>
            <a:spLocks noGrp="1"/>
          </p:cNvSpPr>
          <p:nvPr>
            <p:ph sz="quarter" idx="26" hasCustomPrompt="1"/>
          </p:nvPr>
        </p:nvSpPr>
        <p:spPr>
          <a:xfrm>
            <a:off x="10336105" y="3456477"/>
            <a:ext cx="1768808" cy="1183377"/>
          </a:xfrm>
          <a:prstGeom prst="rect">
            <a:avLst/>
          </a:prstGeom>
        </p:spPr>
        <p:txBody>
          <a:bodyPr>
            <a:normAutofit/>
          </a:bodyPr>
          <a:lstStyle>
            <a:lvl1pPr marL="0" indent="0">
              <a:buNone/>
              <a:defRPr sz="1200" b="0" i="0" baseline="0">
                <a:solidFill>
                  <a:srgbClr val="213B76"/>
                </a:solidFill>
                <a:latin typeface="Arial" panose="020B0604020202020204" pitchFamily="34" charset="0"/>
              </a:defRPr>
            </a:lvl1pPr>
          </a:lstStyle>
          <a:p>
            <a:pPr lvl="0"/>
            <a:r>
              <a:rPr lang="fr-FR" dirty="0"/>
              <a:t>Lorem ipsum</a:t>
            </a:r>
          </a:p>
        </p:txBody>
      </p:sp>
      <p:sp>
        <p:nvSpPr>
          <p:cNvPr id="48" name="Titre 1">
            <a:extLst>
              <a:ext uri="{FF2B5EF4-FFF2-40B4-BE49-F238E27FC236}">
                <a16:creationId xmlns:a16="http://schemas.microsoft.com/office/drawing/2014/main" id="{27B38DFC-3259-B8EA-C12D-EF7155CE20CF}"/>
              </a:ext>
            </a:extLst>
          </p:cNvPr>
          <p:cNvSpPr>
            <a:spLocks noGrp="1"/>
          </p:cNvSpPr>
          <p:nvPr>
            <p:ph type="title" hasCustomPrompt="1"/>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TIMELINE</a:t>
            </a:r>
          </a:p>
        </p:txBody>
      </p:sp>
      <p:sp>
        <p:nvSpPr>
          <p:cNvPr id="49" name="Triangle 48">
            <a:extLst>
              <a:ext uri="{FF2B5EF4-FFF2-40B4-BE49-F238E27FC236}">
                <a16:creationId xmlns:a16="http://schemas.microsoft.com/office/drawing/2014/main" id="{A9C598AC-E0D6-EAD8-B9F5-EE0118C432FD}"/>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riangle 1">
            <a:extLst>
              <a:ext uri="{FF2B5EF4-FFF2-40B4-BE49-F238E27FC236}">
                <a16:creationId xmlns:a16="http://schemas.microsoft.com/office/drawing/2014/main" id="{DB770E75-C466-B8EB-9A30-5CDD70DD2505}"/>
              </a:ext>
            </a:extLst>
          </p:cNvPr>
          <p:cNvSpPr/>
          <p:nvPr userDrawn="1"/>
        </p:nvSpPr>
        <p:spPr>
          <a:xfrm rot="5400000">
            <a:off x="387912" y="2708865"/>
            <a:ext cx="585720" cy="561290"/>
          </a:xfrm>
          <a:prstGeom prst="triangle">
            <a:avLst/>
          </a:prstGeom>
          <a:solidFill>
            <a:srgbClr val="C92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contenu 14">
            <a:extLst>
              <a:ext uri="{FF2B5EF4-FFF2-40B4-BE49-F238E27FC236}">
                <a16:creationId xmlns:a16="http://schemas.microsoft.com/office/drawing/2014/main" id="{A9C5F6FC-0402-2F0E-8A5B-589C319359FD}"/>
              </a:ext>
            </a:extLst>
          </p:cNvPr>
          <p:cNvSpPr>
            <a:spLocks noGrp="1"/>
          </p:cNvSpPr>
          <p:nvPr>
            <p:ph sz="quarter" idx="27" hasCustomPrompt="1"/>
          </p:nvPr>
        </p:nvSpPr>
        <p:spPr>
          <a:xfrm>
            <a:off x="8402183" y="2474368"/>
            <a:ext cx="1761852" cy="388938"/>
          </a:xfrm>
          <a:prstGeom prst="rect">
            <a:avLst/>
          </a:prstGeom>
        </p:spPr>
        <p:txBody>
          <a:bodyPr>
            <a:normAutofit/>
          </a:bodyPr>
          <a:lstStyle>
            <a:lvl1pPr marL="0" indent="0">
              <a:buNone/>
              <a:defRPr sz="1200" b="1" i="0" baseline="0">
                <a:solidFill>
                  <a:srgbClr val="C92360"/>
                </a:solidFill>
                <a:latin typeface="Arial" panose="020B0604020202020204" pitchFamily="34" charset="0"/>
              </a:defRPr>
            </a:lvl1pPr>
          </a:lstStyle>
          <a:p>
            <a:pPr lvl="0"/>
            <a:r>
              <a:rPr lang="fr-FR" dirty="0"/>
              <a:t>2019</a:t>
            </a:r>
          </a:p>
        </p:txBody>
      </p:sp>
      <p:sp>
        <p:nvSpPr>
          <p:cNvPr id="7" name="Espace réservé du contenu 14">
            <a:extLst>
              <a:ext uri="{FF2B5EF4-FFF2-40B4-BE49-F238E27FC236}">
                <a16:creationId xmlns:a16="http://schemas.microsoft.com/office/drawing/2014/main" id="{0E1291DD-09D5-A934-111B-A5A570A87D8E}"/>
              </a:ext>
            </a:extLst>
          </p:cNvPr>
          <p:cNvSpPr>
            <a:spLocks noGrp="1"/>
          </p:cNvSpPr>
          <p:nvPr>
            <p:ph sz="quarter" idx="28" hasCustomPrompt="1"/>
          </p:nvPr>
        </p:nvSpPr>
        <p:spPr>
          <a:xfrm>
            <a:off x="8395225" y="3479551"/>
            <a:ext cx="1768808" cy="1183367"/>
          </a:xfrm>
          <a:prstGeom prst="rect">
            <a:avLst/>
          </a:prstGeom>
        </p:spPr>
        <p:txBody>
          <a:bodyPr>
            <a:normAutofit/>
          </a:bodyPr>
          <a:lstStyle>
            <a:lvl1pPr marL="0" indent="0">
              <a:buNone/>
              <a:defRPr sz="1200" b="0" i="0" baseline="0">
                <a:solidFill>
                  <a:srgbClr val="C92360"/>
                </a:solidFill>
                <a:latin typeface="Arial" panose="020B0604020202020204" pitchFamily="34" charset="0"/>
              </a:defRPr>
            </a:lvl1pPr>
          </a:lstStyle>
          <a:p>
            <a:pPr lvl="0"/>
            <a:r>
              <a:rPr lang="fr-FR" dirty="0"/>
              <a:t>Lorem ipsum</a:t>
            </a:r>
          </a:p>
        </p:txBody>
      </p:sp>
      <p:sp>
        <p:nvSpPr>
          <p:cNvPr id="8" name="Triangle 7">
            <a:extLst>
              <a:ext uri="{FF2B5EF4-FFF2-40B4-BE49-F238E27FC236}">
                <a16:creationId xmlns:a16="http://schemas.microsoft.com/office/drawing/2014/main" id="{F65E98B6-AC92-0D60-CA58-F8C5333DE41C}"/>
              </a:ext>
            </a:extLst>
          </p:cNvPr>
          <p:cNvSpPr/>
          <p:nvPr userDrawn="1"/>
        </p:nvSpPr>
        <p:spPr>
          <a:xfrm rot="5400000">
            <a:off x="8476404" y="2731939"/>
            <a:ext cx="585720" cy="561290"/>
          </a:xfrm>
          <a:prstGeom prst="triangle">
            <a:avLst/>
          </a:prstGeom>
          <a:solidFill>
            <a:srgbClr val="C92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27640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QUIPE">
    <p:spTree>
      <p:nvGrpSpPr>
        <p:cNvPr id="1" name=""/>
        <p:cNvGrpSpPr/>
        <p:nvPr/>
      </p:nvGrpSpPr>
      <p:grpSpPr>
        <a:xfrm>
          <a:off x="0" y="0"/>
          <a:ext cx="0" cy="0"/>
          <a:chOff x="0" y="0"/>
          <a:chExt cx="0" cy="0"/>
        </a:xfrm>
      </p:grpSpPr>
      <p:sp>
        <p:nvSpPr>
          <p:cNvPr id="30" name="Titre 1"/>
          <p:cNvSpPr>
            <a:spLocks noGrp="1"/>
          </p:cNvSpPr>
          <p:nvPr>
            <p:ph type="title" hasCustomPrompt="1"/>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L’ÉQUIPE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pour une image  4">
            <a:extLst>
              <a:ext uri="{FF2B5EF4-FFF2-40B4-BE49-F238E27FC236}">
                <a16:creationId xmlns:a16="http://schemas.microsoft.com/office/drawing/2014/main" id="{E49A257E-AB27-466A-D995-B41A2364E2C7}"/>
              </a:ext>
            </a:extLst>
          </p:cNvPr>
          <p:cNvSpPr>
            <a:spLocks noGrp="1"/>
          </p:cNvSpPr>
          <p:nvPr>
            <p:ph type="pic" sz="quarter" idx="17"/>
          </p:nvPr>
        </p:nvSpPr>
        <p:spPr>
          <a:xfrm>
            <a:off x="5153574" y="1386114"/>
            <a:ext cx="1938338" cy="2241550"/>
          </a:xfrm>
          <a:prstGeom prst="rect">
            <a:avLst/>
          </a:prstGeom>
        </p:spPr>
        <p:txBody>
          <a:bodyPr>
            <a:normAutofit/>
          </a:bodyPr>
          <a:lstStyle>
            <a:lvl1pPr marL="0" indent="0">
              <a:buFontTx/>
              <a:buNone/>
              <a:defRPr sz="1200" b="1" i="0" cap="all" baseline="0">
                <a:solidFill>
                  <a:srgbClr val="4171D9"/>
                </a:solidFill>
              </a:defRPr>
            </a:lvl1pPr>
          </a:lstStyle>
          <a:p>
            <a:endParaRPr lang="fr-FR" dirty="0"/>
          </a:p>
        </p:txBody>
      </p:sp>
      <p:sp>
        <p:nvSpPr>
          <p:cNvPr id="3" name="Espace réservé pour une image  4">
            <a:extLst>
              <a:ext uri="{FF2B5EF4-FFF2-40B4-BE49-F238E27FC236}">
                <a16:creationId xmlns:a16="http://schemas.microsoft.com/office/drawing/2014/main" id="{C7F190D8-7296-C8FB-4767-53EFC9594309}"/>
              </a:ext>
            </a:extLst>
          </p:cNvPr>
          <p:cNvSpPr>
            <a:spLocks noGrp="1"/>
          </p:cNvSpPr>
          <p:nvPr>
            <p:ph type="pic" sz="quarter" idx="18"/>
          </p:nvPr>
        </p:nvSpPr>
        <p:spPr>
          <a:xfrm>
            <a:off x="7533917" y="1386114"/>
            <a:ext cx="1938338" cy="2241550"/>
          </a:xfrm>
          <a:prstGeom prst="rect">
            <a:avLst/>
          </a:prstGeom>
        </p:spPr>
        <p:txBody>
          <a:bodyPr>
            <a:normAutofit/>
          </a:bodyPr>
          <a:lstStyle>
            <a:lvl1pPr marL="0" indent="0">
              <a:buFontTx/>
              <a:buNone/>
              <a:defRPr sz="1200" b="1" i="0" cap="all" baseline="0">
                <a:solidFill>
                  <a:srgbClr val="4171D9"/>
                </a:solidFill>
              </a:defRPr>
            </a:lvl1pPr>
          </a:lstStyle>
          <a:p>
            <a:endParaRPr lang="fr-FR" dirty="0"/>
          </a:p>
        </p:txBody>
      </p:sp>
      <p:sp>
        <p:nvSpPr>
          <p:cNvPr id="4" name="Espace réservé pour une image  4">
            <a:extLst>
              <a:ext uri="{FF2B5EF4-FFF2-40B4-BE49-F238E27FC236}">
                <a16:creationId xmlns:a16="http://schemas.microsoft.com/office/drawing/2014/main" id="{3442E3AB-CDFF-4DFC-8C57-B204EC1B667A}"/>
              </a:ext>
            </a:extLst>
          </p:cNvPr>
          <p:cNvSpPr>
            <a:spLocks noGrp="1"/>
          </p:cNvSpPr>
          <p:nvPr>
            <p:ph type="pic" sz="quarter" idx="19"/>
          </p:nvPr>
        </p:nvSpPr>
        <p:spPr>
          <a:xfrm>
            <a:off x="9905092" y="1386114"/>
            <a:ext cx="1938338" cy="2241550"/>
          </a:xfrm>
          <a:prstGeom prst="rect">
            <a:avLst/>
          </a:prstGeom>
        </p:spPr>
        <p:txBody>
          <a:bodyPr>
            <a:normAutofit/>
          </a:bodyPr>
          <a:lstStyle>
            <a:lvl1pPr marL="0" indent="0">
              <a:buFontTx/>
              <a:buNone/>
              <a:defRPr sz="1200" b="1" i="0" cap="all" baseline="0">
                <a:solidFill>
                  <a:srgbClr val="4171D9"/>
                </a:solidFill>
              </a:defRPr>
            </a:lvl1pPr>
          </a:lstStyle>
          <a:p>
            <a:endParaRPr lang="fr-FR" dirty="0"/>
          </a:p>
        </p:txBody>
      </p:sp>
      <p:sp>
        <p:nvSpPr>
          <p:cNvPr id="5" name="Espace réservé du texte 12">
            <a:extLst>
              <a:ext uri="{FF2B5EF4-FFF2-40B4-BE49-F238E27FC236}">
                <a16:creationId xmlns:a16="http://schemas.microsoft.com/office/drawing/2014/main" id="{A04E282C-2D23-9A3E-7633-97B3E5AEB977}"/>
              </a:ext>
            </a:extLst>
          </p:cNvPr>
          <p:cNvSpPr>
            <a:spLocks noGrp="1"/>
          </p:cNvSpPr>
          <p:nvPr>
            <p:ph type="body" sz="quarter" idx="20" hasCustomPrompt="1"/>
          </p:nvPr>
        </p:nvSpPr>
        <p:spPr>
          <a:xfrm>
            <a:off x="412750" y="3744914"/>
            <a:ext cx="1938338" cy="275544"/>
          </a:xfrm>
          <a:prstGeom prst="rect">
            <a:avLst/>
          </a:prstGeom>
        </p:spPr>
        <p:txBody>
          <a:bodyPr>
            <a:normAutofit/>
          </a:bodyPr>
          <a:lstStyle>
            <a:lvl1pPr marL="0" indent="0">
              <a:buNone/>
              <a:defRPr sz="900" b="1" i="0" cap="all" baseline="0">
                <a:solidFill>
                  <a:srgbClr val="213B76"/>
                </a:solidFill>
              </a:defRPr>
            </a:lvl1pPr>
          </a:lstStyle>
          <a:p>
            <a:pPr lvl="0"/>
            <a:r>
              <a:rPr lang="fr-FR" dirty="0"/>
              <a:t>Nom prénom</a:t>
            </a:r>
          </a:p>
        </p:txBody>
      </p:sp>
      <p:sp>
        <p:nvSpPr>
          <p:cNvPr id="6" name="Espace réservé pour une image  4">
            <a:extLst>
              <a:ext uri="{FF2B5EF4-FFF2-40B4-BE49-F238E27FC236}">
                <a16:creationId xmlns:a16="http://schemas.microsoft.com/office/drawing/2014/main" id="{DA7D0090-D5A7-0CE8-D13B-16ECC813DC84}"/>
              </a:ext>
            </a:extLst>
          </p:cNvPr>
          <p:cNvSpPr>
            <a:spLocks noGrp="1"/>
          </p:cNvSpPr>
          <p:nvPr>
            <p:ph type="pic" sz="quarter" idx="21"/>
          </p:nvPr>
        </p:nvSpPr>
        <p:spPr>
          <a:xfrm>
            <a:off x="412750" y="1393366"/>
            <a:ext cx="1938338" cy="2241550"/>
          </a:xfrm>
          <a:prstGeom prst="rect">
            <a:avLst/>
          </a:prstGeom>
        </p:spPr>
        <p:txBody>
          <a:bodyPr>
            <a:normAutofit/>
          </a:bodyPr>
          <a:lstStyle>
            <a:lvl1pPr marL="0" indent="0">
              <a:buFontTx/>
              <a:buNone/>
              <a:defRPr sz="1200" b="1" i="0" cap="all" baseline="0">
                <a:solidFill>
                  <a:srgbClr val="4171D9"/>
                </a:solidFill>
              </a:defRPr>
            </a:lvl1pPr>
          </a:lstStyle>
          <a:p>
            <a:endParaRPr lang="fr-FR" dirty="0"/>
          </a:p>
        </p:txBody>
      </p:sp>
      <p:sp>
        <p:nvSpPr>
          <p:cNvPr id="7" name="Espace réservé pour une image  4">
            <a:extLst>
              <a:ext uri="{FF2B5EF4-FFF2-40B4-BE49-F238E27FC236}">
                <a16:creationId xmlns:a16="http://schemas.microsoft.com/office/drawing/2014/main" id="{6D621F15-B676-241F-FCFF-A1F16AF28BD2}"/>
              </a:ext>
            </a:extLst>
          </p:cNvPr>
          <p:cNvSpPr>
            <a:spLocks noGrp="1"/>
          </p:cNvSpPr>
          <p:nvPr>
            <p:ph type="pic" sz="quarter" idx="22"/>
          </p:nvPr>
        </p:nvSpPr>
        <p:spPr>
          <a:xfrm>
            <a:off x="2793093" y="1393366"/>
            <a:ext cx="1938338" cy="2241550"/>
          </a:xfrm>
          <a:prstGeom prst="rect">
            <a:avLst/>
          </a:prstGeom>
        </p:spPr>
        <p:txBody>
          <a:bodyPr>
            <a:normAutofit/>
          </a:bodyPr>
          <a:lstStyle>
            <a:lvl1pPr marL="0" indent="0">
              <a:buFontTx/>
              <a:buNone/>
              <a:defRPr sz="1200" b="1" i="0" cap="all" baseline="0">
                <a:solidFill>
                  <a:srgbClr val="4171D9"/>
                </a:solidFill>
              </a:defRPr>
            </a:lvl1pPr>
          </a:lstStyle>
          <a:p>
            <a:endParaRPr lang="fr-FR" dirty="0"/>
          </a:p>
        </p:txBody>
      </p:sp>
      <p:sp>
        <p:nvSpPr>
          <p:cNvPr id="8" name="Espace réservé du texte 12">
            <a:extLst>
              <a:ext uri="{FF2B5EF4-FFF2-40B4-BE49-F238E27FC236}">
                <a16:creationId xmlns:a16="http://schemas.microsoft.com/office/drawing/2014/main" id="{9290B46B-35A6-EDB3-4FFA-1E9DA304D20C}"/>
              </a:ext>
            </a:extLst>
          </p:cNvPr>
          <p:cNvSpPr>
            <a:spLocks noGrp="1"/>
          </p:cNvSpPr>
          <p:nvPr>
            <p:ph type="body" sz="quarter" idx="23" hasCustomPrompt="1"/>
          </p:nvPr>
        </p:nvSpPr>
        <p:spPr>
          <a:xfrm>
            <a:off x="412749" y="3904572"/>
            <a:ext cx="1938338" cy="275544"/>
          </a:xfrm>
          <a:prstGeom prst="rect">
            <a:avLst/>
          </a:prstGeom>
        </p:spPr>
        <p:txBody>
          <a:bodyPr>
            <a:normAutofit/>
          </a:bodyPr>
          <a:lstStyle>
            <a:lvl1pPr marL="0" indent="0">
              <a:buNone/>
              <a:defRPr sz="900" b="0" i="0" baseline="0">
                <a:solidFill>
                  <a:srgbClr val="213B76"/>
                </a:solidFill>
              </a:defRPr>
            </a:lvl1pPr>
          </a:lstStyle>
          <a:p>
            <a:pPr lvl="0"/>
            <a:r>
              <a:rPr lang="fr-FR" dirty="0"/>
              <a:t>Fonction</a:t>
            </a:r>
          </a:p>
        </p:txBody>
      </p:sp>
      <p:sp>
        <p:nvSpPr>
          <p:cNvPr id="9" name="Espace réservé du texte 12">
            <a:extLst>
              <a:ext uri="{FF2B5EF4-FFF2-40B4-BE49-F238E27FC236}">
                <a16:creationId xmlns:a16="http://schemas.microsoft.com/office/drawing/2014/main" id="{3CA4E5A9-9EF0-F857-92F0-A154748825EA}"/>
              </a:ext>
            </a:extLst>
          </p:cNvPr>
          <p:cNvSpPr>
            <a:spLocks noGrp="1"/>
          </p:cNvSpPr>
          <p:nvPr>
            <p:ph type="body" sz="quarter" idx="24" hasCustomPrompt="1"/>
          </p:nvPr>
        </p:nvSpPr>
        <p:spPr>
          <a:xfrm>
            <a:off x="412749" y="4339998"/>
            <a:ext cx="1938338" cy="1124635"/>
          </a:xfrm>
          <a:prstGeom prst="rect">
            <a:avLst/>
          </a:prstGeom>
        </p:spPr>
        <p:txBody>
          <a:bodyPr>
            <a:normAutofit/>
          </a:bodyPr>
          <a:lstStyle>
            <a:lvl1pPr marL="0" indent="0">
              <a:buNone/>
              <a:defRPr sz="900" b="0" i="0" baseline="0">
                <a:solidFill>
                  <a:srgbClr val="213B76"/>
                </a:solidFill>
              </a:defRPr>
            </a:lvl1pPr>
          </a:lstStyle>
          <a:p>
            <a:pPr lvl="0"/>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a:t>
            </a:r>
          </a:p>
        </p:txBody>
      </p:sp>
      <p:sp>
        <p:nvSpPr>
          <p:cNvPr id="12" name="Espace réservé du texte 12">
            <a:extLst>
              <a:ext uri="{FF2B5EF4-FFF2-40B4-BE49-F238E27FC236}">
                <a16:creationId xmlns:a16="http://schemas.microsoft.com/office/drawing/2014/main" id="{92B16F20-A797-6750-6527-9C2FBDDB2B22}"/>
              </a:ext>
            </a:extLst>
          </p:cNvPr>
          <p:cNvSpPr>
            <a:spLocks noGrp="1"/>
          </p:cNvSpPr>
          <p:nvPr>
            <p:ph type="body" sz="quarter" idx="25" hasCustomPrompt="1"/>
          </p:nvPr>
        </p:nvSpPr>
        <p:spPr>
          <a:xfrm>
            <a:off x="2800122" y="3744914"/>
            <a:ext cx="1938338" cy="275544"/>
          </a:xfrm>
          <a:prstGeom prst="rect">
            <a:avLst/>
          </a:prstGeom>
        </p:spPr>
        <p:txBody>
          <a:bodyPr>
            <a:normAutofit/>
          </a:bodyPr>
          <a:lstStyle>
            <a:lvl1pPr marL="0" indent="0">
              <a:buNone/>
              <a:defRPr sz="900" b="1" i="0" cap="all" baseline="0">
                <a:solidFill>
                  <a:srgbClr val="213B76"/>
                </a:solidFill>
              </a:defRPr>
            </a:lvl1pPr>
          </a:lstStyle>
          <a:p>
            <a:pPr lvl="0"/>
            <a:r>
              <a:rPr lang="fr-FR" dirty="0"/>
              <a:t>NOM PRENOM</a:t>
            </a:r>
          </a:p>
        </p:txBody>
      </p:sp>
      <p:sp>
        <p:nvSpPr>
          <p:cNvPr id="13" name="Espace réservé du texte 12">
            <a:extLst>
              <a:ext uri="{FF2B5EF4-FFF2-40B4-BE49-F238E27FC236}">
                <a16:creationId xmlns:a16="http://schemas.microsoft.com/office/drawing/2014/main" id="{49C79644-B092-C103-EBD6-8A0FEEC1AD86}"/>
              </a:ext>
            </a:extLst>
          </p:cNvPr>
          <p:cNvSpPr>
            <a:spLocks noGrp="1"/>
          </p:cNvSpPr>
          <p:nvPr>
            <p:ph type="body" sz="quarter" idx="26" hasCustomPrompt="1"/>
          </p:nvPr>
        </p:nvSpPr>
        <p:spPr>
          <a:xfrm>
            <a:off x="2800121" y="3904572"/>
            <a:ext cx="1938338" cy="275544"/>
          </a:xfrm>
          <a:prstGeom prst="rect">
            <a:avLst/>
          </a:prstGeom>
        </p:spPr>
        <p:txBody>
          <a:bodyPr>
            <a:normAutofit/>
          </a:bodyPr>
          <a:lstStyle>
            <a:lvl1pPr marL="0" indent="0">
              <a:buNone/>
              <a:defRPr sz="900" b="0" i="0" baseline="0">
                <a:solidFill>
                  <a:srgbClr val="213B76"/>
                </a:solidFill>
              </a:defRPr>
            </a:lvl1pPr>
          </a:lstStyle>
          <a:p>
            <a:pPr lvl="0"/>
            <a:r>
              <a:rPr lang="fr-FR" dirty="0"/>
              <a:t>Fonction</a:t>
            </a:r>
          </a:p>
        </p:txBody>
      </p:sp>
      <p:sp>
        <p:nvSpPr>
          <p:cNvPr id="14" name="Espace réservé du texte 12">
            <a:extLst>
              <a:ext uri="{FF2B5EF4-FFF2-40B4-BE49-F238E27FC236}">
                <a16:creationId xmlns:a16="http://schemas.microsoft.com/office/drawing/2014/main" id="{6FF60FF1-AE14-326A-438F-42C3B9613AFA}"/>
              </a:ext>
            </a:extLst>
          </p:cNvPr>
          <p:cNvSpPr>
            <a:spLocks noGrp="1"/>
          </p:cNvSpPr>
          <p:nvPr>
            <p:ph type="body" sz="quarter" idx="27" hasCustomPrompt="1"/>
          </p:nvPr>
        </p:nvSpPr>
        <p:spPr>
          <a:xfrm>
            <a:off x="2800121" y="4339998"/>
            <a:ext cx="1938338" cy="1124635"/>
          </a:xfrm>
          <a:prstGeom prst="rect">
            <a:avLst/>
          </a:prstGeom>
        </p:spPr>
        <p:txBody>
          <a:bodyPr>
            <a:normAutofit/>
          </a:bodyPr>
          <a:lstStyle>
            <a:lvl1pPr marL="0" indent="0">
              <a:buNone/>
              <a:defRPr sz="900" b="0" i="0" baseline="0">
                <a:solidFill>
                  <a:srgbClr val="213B76"/>
                </a:solidFill>
              </a:defRPr>
            </a:lvl1pPr>
          </a:lstStyle>
          <a:p>
            <a:pPr lvl="0"/>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a:t>
            </a:r>
          </a:p>
        </p:txBody>
      </p:sp>
      <p:sp>
        <p:nvSpPr>
          <p:cNvPr id="15" name="Espace réservé du texte 12">
            <a:extLst>
              <a:ext uri="{FF2B5EF4-FFF2-40B4-BE49-F238E27FC236}">
                <a16:creationId xmlns:a16="http://schemas.microsoft.com/office/drawing/2014/main" id="{E699BAAC-ACEA-28AF-B783-1414EF8D504F}"/>
              </a:ext>
            </a:extLst>
          </p:cNvPr>
          <p:cNvSpPr>
            <a:spLocks noGrp="1"/>
          </p:cNvSpPr>
          <p:nvPr>
            <p:ph type="body" sz="quarter" idx="28" hasCustomPrompt="1"/>
          </p:nvPr>
        </p:nvSpPr>
        <p:spPr>
          <a:xfrm>
            <a:off x="5153575" y="3752167"/>
            <a:ext cx="1938338" cy="275544"/>
          </a:xfrm>
          <a:prstGeom prst="rect">
            <a:avLst/>
          </a:prstGeom>
        </p:spPr>
        <p:txBody>
          <a:bodyPr>
            <a:normAutofit/>
          </a:bodyPr>
          <a:lstStyle>
            <a:lvl1pPr marL="0" indent="0">
              <a:buNone/>
              <a:defRPr sz="900" b="1" i="0" cap="all" baseline="0">
                <a:solidFill>
                  <a:srgbClr val="213B76"/>
                </a:solidFill>
              </a:defRPr>
            </a:lvl1pPr>
          </a:lstStyle>
          <a:p>
            <a:pPr lvl="0"/>
            <a:r>
              <a:rPr lang="fr-FR" dirty="0"/>
              <a:t>NOM PRENOM</a:t>
            </a:r>
          </a:p>
        </p:txBody>
      </p:sp>
      <p:sp>
        <p:nvSpPr>
          <p:cNvPr id="16" name="Espace réservé du texte 12">
            <a:extLst>
              <a:ext uri="{FF2B5EF4-FFF2-40B4-BE49-F238E27FC236}">
                <a16:creationId xmlns:a16="http://schemas.microsoft.com/office/drawing/2014/main" id="{CEE8FB2A-1E92-C604-5E34-E1D4E3CBA101}"/>
              </a:ext>
            </a:extLst>
          </p:cNvPr>
          <p:cNvSpPr>
            <a:spLocks noGrp="1"/>
          </p:cNvSpPr>
          <p:nvPr>
            <p:ph type="body" sz="quarter" idx="29" hasCustomPrompt="1"/>
          </p:nvPr>
        </p:nvSpPr>
        <p:spPr>
          <a:xfrm>
            <a:off x="5153574" y="3911825"/>
            <a:ext cx="1938338" cy="275544"/>
          </a:xfrm>
          <a:prstGeom prst="rect">
            <a:avLst/>
          </a:prstGeom>
        </p:spPr>
        <p:txBody>
          <a:bodyPr>
            <a:normAutofit/>
          </a:bodyPr>
          <a:lstStyle>
            <a:lvl1pPr marL="0" indent="0">
              <a:buNone/>
              <a:defRPr sz="900" b="0" i="0" baseline="0">
                <a:solidFill>
                  <a:srgbClr val="213B76"/>
                </a:solidFill>
              </a:defRPr>
            </a:lvl1pPr>
          </a:lstStyle>
          <a:p>
            <a:pPr lvl="0"/>
            <a:r>
              <a:rPr lang="fr-FR" dirty="0"/>
              <a:t>Fonction</a:t>
            </a:r>
          </a:p>
        </p:txBody>
      </p:sp>
      <p:sp>
        <p:nvSpPr>
          <p:cNvPr id="17" name="Espace réservé du texte 12">
            <a:extLst>
              <a:ext uri="{FF2B5EF4-FFF2-40B4-BE49-F238E27FC236}">
                <a16:creationId xmlns:a16="http://schemas.microsoft.com/office/drawing/2014/main" id="{46C882F0-7EA0-BE21-2095-7A8C8C136669}"/>
              </a:ext>
            </a:extLst>
          </p:cNvPr>
          <p:cNvSpPr>
            <a:spLocks noGrp="1"/>
          </p:cNvSpPr>
          <p:nvPr>
            <p:ph type="body" sz="quarter" idx="30" hasCustomPrompt="1"/>
          </p:nvPr>
        </p:nvSpPr>
        <p:spPr>
          <a:xfrm>
            <a:off x="5153574" y="4347251"/>
            <a:ext cx="1938338" cy="1124635"/>
          </a:xfrm>
          <a:prstGeom prst="rect">
            <a:avLst/>
          </a:prstGeom>
        </p:spPr>
        <p:txBody>
          <a:bodyPr>
            <a:normAutofit/>
          </a:bodyPr>
          <a:lstStyle>
            <a:lvl1pPr marL="0" indent="0">
              <a:buNone/>
              <a:defRPr sz="900" b="0" i="0" baseline="0">
                <a:solidFill>
                  <a:srgbClr val="213B76"/>
                </a:solidFill>
              </a:defRPr>
            </a:lvl1pPr>
          </a:lstStyle>
          <a:p>
            <a:pPr lvl="0"/>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a:t>
            </a:r>
          </a:p>
        </p:txBody>
      </p:sp>
      <p:sp>
        <p:nvSpPr>
          <p:cNvPr id="18" name="Espace réservé du texte 12">
            <a:extLst>
              <a:ext uri="{FF2B5EF4-FFF2-40B4-BE49-F238E27FC236}">
                <a16:creationId xmlns:a16="http://schemas.microsoft.com/office/drawing/2014/main" id="{D69308E4-9948-F289-1C00-84EADF23AB31}"/>
              </a:ext>
            </a:extLst>
          </p:cNvPr>
          <p:cNvSpPr>
            <a:spLocks noGrp="1"/>
          </p:cNvSpPr>
          <p:nvPr>
            <p:ph type="body" sz="quarter" idx="31" hasCustomPrompt="1"/>
          </p:nvPr>
        </p:nvSpPr>
        <p:spPr>
          <a:xfrm>
            <a:off x="7540947" y="3752167"/>
            <a:ext cx="1938338" cy="275544"/>
          </a:xfrm>
          <a:prstGeom prst="rect">
            <a:avLst/>
          </a:prstGeom>
        </p:spPr>
        <p:txBody>
          <a:bodyPr>
            <a:normAutofit/>
          </a:bodyPr>
          <a:lstStyle>
            <a:lvl1pPr marL="0" indent="0">
              <a:buNone/>
              <a:defRPr sz="900" b="1" i="0" cap="all" baseline="0">
                <a:solidFill>
                  <a:srgbClr val="213B76"/>
                </a:solidFill>
              </a:defRPr>
            </a:lvl1pPr>
          </a:lstStyle>
          <a:p>
            <a:pPr lvl="0"/>
            <a:r>
              <a:rPr lang="fr-FR" dirty="0"/>
              <a:t>NOM PRENOM</a:t>
            </a:r>
          </a:p>
        </p:txBody>
      </p:sp>
      <p:sp>
        <p:nvSpPr>
          <p:cNvPr id="19" name="Espace réservé du texte 12">
            <a:extLst>
              <a:ext uri="{FF2B5EF4-FFF2-40B4-BE49-F238E27FC236}">
                <a16:creationId xmlns:a16="http://schemas.microsoft.com/office/drawing/2014/main" id="{4BDEC5EB-9F67-80DC-2A7C-85F98D4ADF5F}"/>
              </a:ext>
            </a:extLst>
          </p:cNvPr>
          <p:cNvSpPr>
            <a:spLocks noGrp="1"/>
          </p:cNvSpPr>
          <p:nvPr>
            <p:ph type="body" sz="quarter" idx="32" hasCustomPrompt="1"/>
          </p:nvPr>
        </p:nvSpPr>
        <p:spPr>
          <a:xfrm>
            <a:off x="7540946" y="3911825"/>
            <a:ext cx="1938338" cy="275544"/>
          </a:xfrm>
          <a:prstGeom prst="rect">
            <a:avLst/>
          </a:prstGeom>
        </p:spPr>
        <p:txBody>
          <a:bodyPr>
            <a:normAutofit/>
          </a:bodyPr>
          <a:lstStyle>
            <a:lvl1pPr marL="0" indent="0">
              <a:buNone/>
              <a:defRPr sz="900" b="0" i="0" baseline="0">
                <a:solidFill>
                  <a:srgbClr val="213B76"/>
                </a:solidFill>
              </a:defRPr>
            </a:lvl1pPr>
          </a:lstStyle>
          <a:p>
            <a:pPr lvl="0"/>
            <a:r>
              <a:rPr lang="fr-FR" dirty="0"/>
              <a:t>Fonction</a:t>
            </a:r>
          </a:p>
        </p:txBody>
      </p:sp>
      <p:sp>
        <p:nvSpPr>
          <p:cNvPr id="20" name="Espace réservé du texte 12">
            <a:extLst>
              <a:ext uri="{FF2B5EF4-FFF2-40B4-BE49-F238E27FC236}">
                <a16:creationId xmlns:a16="http://schemas.microsoft.com/office/drawing/2014/main" id="{60359580-6CC8-9A3A-82E6-284D389EC781}"/>
              </a:ext>
            </a:extLst>
          </p:cNvPr>
          <p:cNvSpPr>
            <a:spLocks noGrp="1"/>
          </p:cNvSpPr>
          <p:nvPr>
            <p:ph type="body" sz="quarter" idx="33" hasCustomPrompt="1"/>
          </p:nvPr>
        </p:nvSpPr>
        <p:spPr>
          <a:xfrm>
            <a:off x="7540946" y="4347251"/>
            <a:ext cx="1938338" cy="1124635"/>
          </a:xfrm>
          <a:prstGeom prst="rect">
            <a:avLst/>
          </a:prstGeom>
        </p:spPr>
        <p:txBody>
          <a:bodyPr>
            <a:normAutofit/>
          </a:bodyPr>
          <a:lstStyle>
            <a:lvl1pPr marL="0" indent="0">
              <a:buNone/>
              <a:defRPr sz="900" b="0" i="0" baseline="0">
                <a:solidFill>
                  <a:srgbClr val="213B76"/>
                </a:solidFill>
              </a:defRPr>
            </a:lvl1pPr>
          </a:lstStyle>
          <a:p>
            <a:pPr lvl="0"/>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a:t>
            </a:r>
          </a:p>
        </p:txBody>
      </p:sp>
      <p:sp>
        <p:nvSpPr>
          <p:cNvPr id="21" name="Espace réservé du texte 12">
            <a:extLst>
              <a:ext uri="{FF2B5EF4-FFF2-40B4-BE49-F238E27FC236}">
                <a16:creationId xmlns:a16="http://schemas.microsoft.com/office/drawing/2014/main" id="{7DBA284C-FE69-29EF-B0F3-5BB4DDDEA5B4}"/>
              </a:ext>
            </a:extLst>
          </p:cNvPr>
          <p:cNvSpPr>
            <a:spLocks noGrp="1"/>
          </p:cNvSpPr>
          <p:nvPr>
            <p:ph type="body" sz="quarter" idx="34" hasCustomPrompt="1"/>
          </p:nvPr>
        </p:nvSpPr>
        <p:spPr>
          <a:xfrm>
            <a:off x="9905093" y="3744914"/>
            <a:ext cx="1938338" cy="275544"/>
          </a:xfrm>
          <a:prstGeom prst="rect">
            <a:avLst/>
          </a:prstGeom>
        </p:spPr>
        <p:txBody>
          <a:bodyPr>
            <a:normAutofit/>
          </a:bodyPr>
          <a:lstStyle>
            <a:lvl1pPr marL="0" indent="0">
              <a:buNone/>
              <a:defRPr sz="900" b="1" i="0" cap="all" baseline="0">
                <a:solidFill>
                  <a:srgbClr val="213B76"/>
                </a:solidFill>
              </a:defRPr>
            </a:lvl1pPr>
          </a:lstStyle>
          <a:p>
            <a:pPr lvl="0"/>
            <a:r>
              <a:rPr lang="fr-FR" dirty="0"/>
              <a:t>NOM PRENOM</a:t>
            </a:r>
          </a:p>
        </p:txBody>
      </p:sp>
      <p:sp>
        <p:nvSpPr>
          <p:cNvPr id="22" name="Espace réservé du texte 12">
            <a:extLst>
              <a:ext uri="{FF2B5EF4-FFF2-40B4-BE49-F238E27FC236}">
                <a16:creationId xmlns:a16="http://schemas.microsoft.com/office/drawing/2014/main" id="{A297ED35-B3F1-0D8A-8FE1-6B18EA2B774E}"/>
              </a:ext>
            </a:extLst>
          </p:cNvPr>
          <p:cNvSpPr>
            <a:spLocks noGrp="1"/>
          </p:cNvSpPr>
          <p:nvPr>
            <p:ph type="body" sz="quarter" idx="35" hasCustomPrompt="1"/>
          </p:nvPr>
        </p:nvSpPr>
        <p:spPr>
          <a:xfrm>
            <a:off x="9905092" y="3904572"/>
            <a:ext cx="1938338" cy="275544"/>
          </a:xfrm>
          <a:prstGeom prst="rect">
            <a:avLst/>
          </a:prstGeom>
        </p:spPr>
        <p:txBody>
          <a:bodyPr>
            <a:normAutofit/>
          </a:bodyPr>
          <a:lstStyle>
            <a:lvl1pPr marL="0" indent="0">
              <a:buNone/>
              <a:defRPr sz="900" b="0" i="0" baseline="0">
                <a:solidFill>
                  <a:srgbClr val="213B76"/>
                </a:solidFill>
              </a:defRPr>
            </a:lvl1pPr>
          </a:lstStyle>
          <a:p>
            <a:pPr lvl="0"/>
            <a:r>
              <a:rPr lang="fr-FR" dirty="0"/>
              <a:t>Fonction</a:t>
            </a:r>
          </a:p>
        </p:txBody>
      </p:sp>
      <p:sp>
        <p:nvSpPr>
          <p:cNvPr id="23" name="Espace réservé du texte 12">
            <a:extLst>
              <a:ext uri="{FF2B5EF4-FFF2-40B4-BE49-F238E27FC236}">
                <a16:creationId xmlns:a16="http://schemas.microsoft.com/office/drawing/2014/main" id="{05A391B3-F8ED-06A4-4896-338721A2FB5C}"/>
              </a:ext>
            </a:extLst>
          </p:cNvPr>
          <p:cNvSpPr>
            <a:spLocks noGrp="1"/>
          </p:cNvSpPr>
          <p:nvPr>
            <p:ph type="body" sz="quarter" idx="36" hasCustomPrompt="1"/>
          </p:nvPr>
        </p:nvSpPr>
        <p:spPr>
          <a:xfrm>
            <a:off x="9905092" y="4339998"/>
            <a:ext cx="1938338" cy="1124635"/>
          </a:xfrm>
          <a:prstGeom prst="rect">
            <a:avLst/>
          </a:prstGeom>
        </p:spPr>
        <p:txBody>
          <a:bodyPr>
            <a:normAutofit/>
          </a:bodyPr>
          <a:lstStyle>
            <a:lvl1pPr marL="0" indent="0">
              <a:buNone/>
              <a:defRPr sz="900" b="0" i="0" baseline="0">
                <a:solidFill>
                  <a:srgbClr val="213B76"/>
                </a:solidFill>
              </a:defRPr>
            </a:lvl1pPr>
          </a:lstStyle>
          <a:p>
            <a:pPr lvl="0"/>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 </a:t>
            </a:r>
            <a:r>
              <a:rPr lang="fr-FR" dirty="0" err="1"/>
              <a:t>soluptiis</a:t>
            </a:r>
            <a:r>
              <a:rPr lang="fr-FR" dirty="0"/>
              <a:t> pro </a:t>
            </a:r>
            <a:r>
              <a:rPr lang="fr-FR" dirty="0" err="1"/>
              <a:t>ius</a:t>
            </a:r>
            <a:r>
              <a:rPr lang="fr-FR" dirty="0"/>
              <a:t> </a:t>
            </a:r>
            <a:r>
              <a:rPr lang="fr-FR" dirty="0" err="1"/>
              <a:t>apisquaerati</a:t>
            </a:r>
            <a:r>
              <a:rPr lang="fr-FR" dirty="0"/>
              <a:t> </a:t>
            </a:r>
            <a:r>
              <a:rPr lang="fr-FR" dirty="0" err="1"/>
              <a:t>berovit</a:t>
            </a:r>
            <a:r>
              <a:rPr lang="fr-FR" dirty="0"/>
              <a:t>.</a:t>
            </a:r>
          </a:p>
        </p:txBody>
      </p:sp>
    </p:spTree>
    <p:extLst>
      <p:ext uri="{BB962C8B-B14F-4D97-AF65-F5344CB8AC3E}">
        <p14:creationId xmlns:p14="http://schemas.microsoft.com/office/powerpoint/2010/main" val="2364793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INTERCALAIRE2_image_rose">
    <p:spTree>
      <p:nvGrpSpPr>
        <p:cNvPr id="1" name=""/>
        <p:cNvGrpSpPr/>
        <p:nvPr/>
      </p:nvGrpSpPr>
      <p:grpSpPr>
        <a:xfrm>
          <a:off x="0" y="0"/>
          <a:ext cx="0" cy="0"/>
          <a:chOff x="0" y="0"/>
          <a:chExt cx="0" cy="0"/>
        </a:xfrm>
      </p:grpSpPr>
      <p:sp>
        <p:nvSpPr>
          <p:cNvPr id="9" name="Triangle 8">
            <a:extLst>
              <a:ext uri="{FF2B5EF4-FFF2-40B4-BE49-F238E27FC236}">
                <a16:creationId xmlns:a16="http://schemas.microsoft.com/office/drawing/2014/main" id="{2C487493-6830-2CC4-EA88-516446A3E4BB}"/>
              </a:ext>
            </a:extLst>
          </p:cNvPr>
          <p:cNvSpPr/>
          <p:nvPr userDrawn="1"/>
        </p:nvSpPr>
        <p:spPr>
          <a:xfrm rot="5400000">
            <a:off x="-292696" y="2145809"/>
            <a:ext cx="3247037" cy="2550805"/>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Titre 1">
            <a:extLst>
              <a:ext uri="{FF2B5EF4-FFF2-40B4-BE49-F238E27FC236}">
                <a16:creationId xmlns:a16="http://schemas.microsoft.com/office/drawing/2014/main" id="{5B9271B3-2F4C-3D62-433C-BADB7271F435}"/>
              </a:ext>
            </a:extLst>
          </p:cNvPr>
          <p:cNvSpPr>
            <a:spLocks noGrp="1"/>
          </p:cNvSpPr>
          <p:nvPr>
            <p:ph type="title" hasCustomPrompt="1"/>
          </p:nvPr>
        </p:nvSpPr>
        <p:spPr>
          <a:xfrm>
            <a:off x="181064" y="2603768"/>
            <a:ext cx="1337591" cy="2008216"/>
          </a:xfrm>
          <a:prstGeom prst="rect">
            <a:avLst/>
          </a:prstGeom>
        </p:spPr>
        <p:txBody>
          <a:bodyPr>
            <a:noAutofit/>
          </a:bodyPr>
          <a:lstStyle>
            <a:lvl1pPr>
              <a:defRPr sz="12000" b="0" i="0" cap="none" baseline="0">
                <a:solidFill>
                  <a:schemeClr val="bg1"/>
                </a:solidFill>
              </a:defRPr>
            </a:lvl1pPr>
          </a:lstStyle>
          <a:p>
            <a:r>
              <a:rPr lang="fr-FR" dirty="0"/>
              <a:t>1</a:t>
            </a:r>
          </a:p>
        </p:txBody>
      </p:sp>
      <p:sp>
        <p:nvSpPr>
          <p:cNvPr id="15" name="Espace réservé du contenu 12">
            <a:extLst>
              <a:ext uri="{FF2B5EF4-FFF2-40B4-BE49-F238E27FC236}">
                <a16:creationId xmlns:a16="http://schemas.microsoft.com/office/drawing/2014/main" id="{A1EBDC60-719D-65B5-9C9A-004CDEFAC94A}"/>
              </a:ext>
            </a:extLst>
          </p:cNvPr>
          <p:cNvSpPr>
            <a:spLocks noGrp="1"/>
          </p:cNvSpPr>
          <p:nvPr>
            <p:ph sz="quarter" idx="13" hasCustomPrompt="1"/>
          </p:nvPr>
        </p:nvSpPr>
        <p:spPr>
          <a:xfrm>
            <a:off x="2907850" y="2477906"/>
            <a:ext cx="4786313" cy="1886610"/>
          </a:xfrm>
          <a:prstGeom prst="rect">
            <a:avLst/>
          </a:prstGeom>
        </p:spPr>
        <p:txBody>
          <a:bodyPr anchor="ctr" anchorCtr="0">
            <a:normAutofit/>
          </a:bodyPr>
          <a:lstStyle>
            <a:lvl1pPr marL="0" indent="0">
              <a:lnSpc>
                <a:spcPct val="100000"/>
              </a:lnSpc>
              <a:buNone/>
              <a:defRPr lang="fr-FR" sz="3000" b="1" i="0" kern="1200" cap="all" baseline="0" dirty="0">
                <a:solidFill>
                  <a:srgbClr val="203A76"/>
                </a:solidFill>
                <a:latin typeface="+mj-lt"/>
                <a:ea typeface="+mj-ea"/>
                <a:cs typeface="+mj-cs"/>
              </a:defRPr>
            </a:lvl1pPr>
          </a:lstStyle>
          <a:p>
            <a:r>
              <a:rPr lang="fr-FR" sz="2800" dirty="0"/>
              <a:t>TITRE DE LA PARTIE 1</a:t>
            </a:r>
            <a:endParaRPr lang="fr-FR" sz="3000" baseline="0" dirty="0"/>
          </a:p>
        </p:txBody>
      </p:sp>
      <p:sp>
        <p:nvSpPr>
          <p:cNvPr id="16" name="Espace réservé pour une image  9">
            <a:extLst>
              <a:ext uri="{FF2B5EF4-FFF2-40B4-BE49-F238E27FC236}">
                <a16:creationId xmlns:a16="http://schemas.microsoft.com/office/drawing/2014/main" id="{973AC7B6-9C85-1C16-0976-52A7F3063C3E}"/>
              </a:ext>
            </a:extLst>
          </p:cNvPr>
          <p:cNvSpPr>
            <a:spLocks noGrp="1"/>
          </p:cNvSpPr>
          <p:nvPr>
            <p:ph type="pic" sz="quarter" idx="17"/>
          </p:nvPr>
        </p:nvSpPr>
        <p:spPr>
          <a:xfrm>
            <a:off x="9686925" y="0"/>
            <a:ext cx="2505075" cy="6858000"/>
          </a:xfrm>
          <a:prstGeom prst="rect">
            <a:avLst/>
          </a:prstGeom>
        </p:spPr>
        <p:txBody>
          <a:bodyPr/>
          <a:lstStyle/>
          <a:p>
            <a:endParaRPr lang="fr-FR"/>
          </a:p>
        </p:txBody>
      </p:sp>
      <p:pic>
        <p:nvPicPr>
          <p:cNvPr id="5" name="Image 4">
            <a:extLst>
              <a:ext uri="{FF2B5EF4-FFF2-40B4-BE49-F238E27FC236}">
                <a16:creationId xmlns:a16="http://schemas.microsoft.com/office/drawing/2014/main" id="{18A37BE4-2185-BD7D-DD86-0955A3E4767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71162" y="6240176"/>
            <a:ext cx="2272937" cy="536034"/>
          </a:xfrm>
          <a:prstGeom prst="rect">
            <a:avLst/>
          </a:prstGeom>
        </p:spPr>
      </p:pic>
      <p:sp>
        <p:nvSpPr>
          <p:cNvPr id="7" name="Espace réservé du numéro de diapositive 5">
            <a:extLst>
              <a:ext uri="{FF2B5EF4-FFF2-40B4-BE49-F238E27FC236}">
                <a16:creationId xmlns:a16="http://schemas.microsoft.com/office/drawing/2014/main" id="{F236FD87-F46E-4775-C628-EA3D5D8C28D8}"/>
              </a:ext>
            </a:extLst>
          </p:cNvPr>
          <p:cNvSpPr txBox="1">
            <a:spLocks/>
          </p:cNvSpPr>
          <p:nvPr userDrawn="1"/>
        </p:nvSpPr>
        <p:spPr>
          <a:xfrm>
            <a:off x="5895624" y="6323780"/>
            <a:ext cx="400752" cy="365125"/>
          </a:xfrm>
          <a:prstGeom prst="rect">
            <a:avLst/>
          </a:prstGeom>
        </p:spPr>
        <p:txBody>
          <a:bodyPr lIns="0" anchor="ctr"/>
          <a:lstStyle>
            <a:defPPr>
              <a:defRPr lang="fr-FR"/>
            </a:defPPr>
            <a:lvl1pPr marL="0" algn="ctr" defTabSz="914400" rtl="0" eaLnBrk="1" latinLnBrk="0" hangingPunct="1">
              <a:defRPr sz="800" b="0" i="0" u="sng" kern="1200" baseline="0">
                <a:solidFill>
                  <a:srgbClr val="31429B"/>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FF3279-5B66-F94E-B69C-CCB6B1DE2EC0}" type="slidenum">
              <a:rPr lang="fr-FR" smtClean="0">
                <a:solidFill>
                  <a:srgbClr val="213B76"/>
                </a:solidFill>
              </a:rPr>
              <a:pPr/>
              <a:t>‹N°›</a:t>
            </a:fld>
            <a:endParaRPr lang="fr-FR" dirty="0">
              <a:solidFill>
                <a:srgbClr val="213B76"/>
              </a:solidFill>
            </a:endParaRPr>
          </a:p>
        </p:txBody>
      </p:sp>
    </p:spTree>
    <p:extLst>
      <p:ext uri="{BB962C8B-B14F-4D97-AF65-F5344CB8AC3E}">
        <p14:creationId xmlns:p14="http://schemas.microsoft.com/office/powerpoint/2010/main" val="3256340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70163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379336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358209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126047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130853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009144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65411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6544546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993934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407511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494853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TENU _TEXTE">
    <p:spTree>
      <p:nvGrpSpPr>
        <p:cNvPr id="1" name=""/>
        <p:cNvGrpSpPr/>
        <p:nvPr/>
      </p:nvGrpSpPr>
      <p:grpSpPr>
        <a:xfrm>
          <a:off x="0" y="0"/>
          <a:ext cx="0" cy="0"/>
          <a:chOff x="0" y="0"/>
          <a:chExt cx="0" cy="0"/>
        </a:xfrm>
      </p:grpSpPr>
      <p:sp>
        <p:nvSpPr>
          <p:cNvPr id="30" name="Titre 1"/>
          <p:cNvSpPr>
            <a:spLocks noGrp="1"/>
          </p:cNvSpPr>
          <p:nvPr>
            <p:ph type="title"/>
          </p:nvPr>
        </p:nvSpPr>
        <p:spPr>
          <a:xfrm>
            <a:off x="926416" y="360650"/>
            <a:ext cx="10234207" cy="365125"/>
          </a:xfrm>
          <a:prstGeom prst="rect">
            <a:avLst/>
          </a:prstGeom>
        </p:spPr>
        <p:txBody>
          <a:bodyPr>
            <a:normAutofit/>
          </a:bodyPr>
          <a:lstStyle>
            <a:lvl1pPr>
              <a:defRPr lang="fr-FR" sz="2400" b="1" i="0" cap="all" baseline="0">
                <a:solidFill>
                  <a:srgbClr val="203A76"/>
                </a:solidFill>
                <a:latin typeface="Arial" panose="020B0604020202020204" pitchFamily="34" charset="0"/>
                <a:ea typeface="+mn-ea"/>
                <a:cs typeface="+mn-cs"/>
              </a:defRPr>
            </a:lvl1pPr>
          </a:lstStyle>
          <a:p>
            <a:pPr marL="0" lvl="0" indent="0">
              <a:spcBef>
                <a:spcPts val="2000"/>
              </a:spcBef>
              <a:buFont typeface="Arial" panose="020B0604020202020204" pitchFamily="34" charset="0"/>
            </a:pPr>
            <a:r>
              <a:rPr lang="fr-FR" dirty="0"/>
              <a:t>Modifiez le style du titre</a:t>
            </a:r>
          </a:p>
        </p:txBody>
      </p:sp>
      <p:sp>
        <p:nvSpPr>
          <p:cNvPr id="10" name="Triangle 9">
            <a:extLst>
              <a:ext uri="{FF2B5EF4-FFF2-40B4-BE49-F238E27FC236}">
                <a16:creationId xmlns:a16="http://schemas.microsoft.com/office/drawing/2014/main" id="{FBBA0E9B-4C40-7D73-56E1-7EFE9020C78C}"/>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space réservé du texte 19">
            <a:extLst>
              <a:ext uri="{FF2B5EF4-FFF2-40B4-BE49-F238E27FC236}">
                <a16:creationId xmlns:a16="http://schemas.microsoft.com/office/drawing/2014/main" id="{15C3375C-FE2B-FC96-2C79-2C1130225149}"/>
              </a:ext>
            </a:extLst>
          </p:cNvPr>
          <p:cNvSpPr>
            <a:spLocks noGrp="1"/>
          </p:cNvSpPr>
          <p:nvPr>
            <p:ph type="body" sz="quarter" idx="29" hasCustomPrompt="1"/>
          </p:nvPr>
        </p:nvSpPr>
        <p:spPr>
          <a:xfrm>
            <a:off x="421088" y="1171606"/>
            <a:ext cx="10739535" cy="4543394"/>
          </a:xfrm>
          <a:prstGeom prst="rect">
            <a:avLst/>
          </a:prstGeom>
        </p:spPr>
        <p:txBody>
          <a:bodyPr/>
          <a:lstStyle>
            <a:lvl1pPr marL="285750" indent="-285750">
              <a:buClr>
                <a:srgbClr val="213B76"/>
              </a:buClr>
              <a:buSzPct val="120000"/>
              <a:buFont typeface="Wingdings" pitchFamily="2" charset="2"/>
              <a:buChar char="§"/>
              <a:defRPr sz="1600" b="1" i="0" baseline="0">
                <a:solidFill>
                  <a:srgbClr val="203A76"/>
                </a:solidFill>
              </a:defRPr>
            </a:lvl1pPr>
            <a:lvl2pPr marL="404100" indent="-180000">
              <a:buClr>
                <a:srgbClr val="C92360"/>
              </a:buClr>
              <a:buFont typeface="Wingdings" pitchFamily="2" charset="2"/>
              <a:buChar char="§"/>
              <a:defRPr sz="1600">
                <a:solidFill>
                  <a:srgbClr val="213B76"/>
                </a:solidFill>
              </a:defRPr>
            </a:lvl2pPr>
            <a:lvl3pPr marL="639000" indent="-180000">
              <a:buClr>
                <a:srgbClr val="E06F17"/>
              </a:buClr>
              <a:buFont typeface="Wingdings" pitchFamily="2" charset="2"/>
              <a:buChar char="§"/>
              <a:defRPr sz="1400">
                <a:solidFill>
                  <a:srgbClr val="213B76"/>
                </a:solidFill>
              </a:defRPr>
            </a:lvl3pPr>
            <a:lvl4pPr marL="880200" indent="-180000">
              <a:buClr>
                <a:srgbClr val="726F6D"/>
              </a:buClr>
              <a:buFont typeface="Wingdings" pitchFamily="2" charset="2"/>
              <a:buChar char="§"/>
              <a:defRPr sz="1400" b="0">
                <a:solidFill>
                  <a:srgbClr val="726F6D"/>
                </a:solidFill>
              </a:defRPr>
            </a:lvl4pPr>
            <a:lvl5pPr marL="1080000" indent="-180000">
              <a:buClr>
                <a:srgbClr val="213B76"/>
              </a:buClr>
              <a:buFont typeface="Wingdings" pitchFamily="2" charset="2"/>
              <a:buChar char="§"/>
              <a:defRPr sz="1200">
                <a:solidFill>
                  <a:srgbClr val="213B76"/>
                </a:solidFill>
              </a:defRPr>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496288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rai ou faux">
    <p:spTree>
      <p:nvGrpSpPr>
        <p:cNvPr id="1" name=""/>
        <p:cNvGrpSpPr/>
        <p:nvPr/>
      </p:nvGrpSpPr>
      <p:grpSpPr>
        <a:xfrm>
          <a:off x="0" y="0"/>
          <a:ext cx="0" cy="0"/>
          <a:chOff x="0" y="0"/>
          <a:chExt cx="0" cy="0"/>
        </a:xfrm>
      </p:grpSpPr>
      <p:sp>
        <p:nvSpPr>
          <p:cNvPr id="10" name="Rectangle 9"/>
          <p:cNvSpPr/>
          <p:nvPr userDrawn="1"/>
        </p:nvSpPr>
        <p:spPr>
          <a:xfrm>
            <a:off x="6085" y="3068960"/>
            <a:ext cx="12192000" cy="378904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3" name="Sous-titre 2"/>
          <p:cNvSpPr>
            <a:spLocks noGrp="1"/>
          </p:cNvSpPr>
          <p:nvPr>
            <p:ph type="subTitle" idx="1" hasCustomPrompt="1"/>
          </p:nvPr>
        </p:nvSpPr>
        <p:spPr>
          <a:xfrm>
            <a:off x="389451" y="3501008"/>
            <a:ext cx="11425269" cy="1752600"/>
          </a:xfrm>
        </p:spPr>
        <p:txBody>
          <a:bodyPr>
            <a:normAutofit/>
          </a:bodyPr>
          <a:lstStyle>
            <a:lvl1pPr marL="0" indent="0" algn="ctr">
              <a:buNone/>
              <a:defRPr sz="2800" b="1" baseline="0">
                <a:solidFill>
                  <a:srgbClr val="078EE9"/>
                </a:solidFill>
                <a:latin typeface="Myriad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Question</a:t>
            </a:r>
          </a:p>
        </p:txBody>
      </p:sp>
      <p:sp>
        <p:nvSpPr>
          <p:cNvPr id="7" name="Titre 1"/>
          <p:cNvSpPr txBox="1">
            <a:spLocks/>
          </p:cNvSpPr>
          <p:nvPr userDrawn="1"/>
        </p:nvSpPr>
        <p:spPr>
          <a:xfrm>
            <a:off x="6085" y="748654"/>
            <a:ext cx="1233732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fr-FR" sz="9600" b="1" dirty="0">
                <a:solidFill>
                  <a:srgbClr val="CA2260"/>
                </a:solidFill>
                <a:latin typeface="Myriad Pro" pitchFamily="34" charset="0"/>
              </a:rPr>
              <a:t>VRAI ou FAUX</a:t>
            </a:r>
          </a:p>
        </p:txBody>
      </p:sp>
      <p:sp>
        <p:nvSpPr>
          <p:cNvPr id="2" name="ZoneTexte 1"/>
          <p:cNvSpPr txBox="1"/>
          <p:nvPr userDrawn="1"/>
        </p:nvSpPr>
        <p:spPr>
          <a:xfrm>
            <a:off x="5399923" y="2021940"/>
            <a:ext cx="1392155" cy="830997"/>
          </a:xfrm>
          <a:prstGeom prst="rect">
            <a:avLst/>
          </a:prstGeom>
          <a:noFill/>
        </p:spPr>
        <p:txBody>
          <a:bodyPr wrap="square" lIns="36000" rIns="36000" rtlCol="0">
            <a:spAutoFit/>
          </a:bodyPr>
          <a:lstStyle/>
          <a:p>
            <a:r>
              <a:rPr kumimoji="0" lang="fr-FR" sz="4800" b="1" i="0" u="none" strike="noStrike" kern="1200" cap="none" spc="0" normalizeH="0" baseline="0" noProof="0" dirty="0">
                <a:ln>
                  <a:noFill/>
                </a:ln>
                <a:solidFill>
                  <a:prstClr val="white"/>
                </a:solidFill>
                <a:effectLst/>
                <a:uLnTx/>
                <a:uFillTx/>
                <a:latin typeface="Myriad Pro" pitchFamily="34" charset="0"/>
                <a:ea typeface="+mn-ea"/>
                <a:cs typeface="+mn-cs"/>
              </a:rPr>
              <a:t>OU</a:t>
            </a:r>
            <a:endParaRPr lang="fr-FR" sz="1800" dirty="0"/>
          </a:p>
        </p:txBody>
      </p:sp>
      <p:sp>
        <p:nvSpPr>
          <p:cNvPr id="14" name="ZoneTexte 13"/>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
        <p:nvSpPr>
          <p:cNvPr id="12"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Tree>
    <p:extLst>
      <p:ext uri="{BB962C8B-B14F-4D97-AF65-F5344CB8AC3E}">
        <p14:creationId xmlns:p14="http://schemas.microsoft.com/office/powerpoint/2010/main" val="32693468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377201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2.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4.jpeg"/><Relationship Id="rId2" Type="http://schemas.openxmlformats.org/officeDocument/2006/relationships/slideLayout" Target="../slideLayouts/slideLayout9.xml"/><Relationship Id="rId16"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9"/>
          <a:stretch>
            <a:fillRect/>
          </a:stretch>
        </p:blipFill>
        <p:spPr>
          <a:xfrm>
            <a:off x="0" y="-6691"/>
            <a:ext cx="45719" cy="6864691"/>
          </a:xfrm>
          <a:prstGeom prst="rect">
            <a:avLst/>
          </a:prstGeom>
        </p:spPr>
      </p:pic>
      <p:pic>
        <p:nvPicPr>
          <p:cNvPr id="6" name="Image 5">
            <a:extLst>
              <a:ext uri="{FF2B5EF4-FFF2-40B4-BE49-F238E27FC236}">
                <a16:creationId xmlns:a16="http://schemas.microsoft.com/office/drawing/2014/main" id="{E5C4BBAD-17ED-730D-A413-B122A8D8DDA1}"/>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498977" y="517354"/>
            <a:ext cx="292100" cy="5816600"/>
          </a:xfrm>
          <a:prstGeom prst="rect">
            <a:avLst/>
          </a:prstGeom>
        </p:spPr>
      </p:pic>
    </p:spTree>
    <p:extLst>
      <p:ext uri="{BB962C8B-B14F-4D97-AF65-F5344CB8AC3E}">
        <p14:creationId xmlns:p14="http://schemas.microsoft.com/office/powerpoint/2010/main" val="1205739404"/>
      </p:ext>
    </p:extLst>
  </p:cSld>
  <p:clrMap bg1="lt1" tx1="dk1" bg2="lt2" tx2="dk2" accent1="accent1" accent2="accent2" accent3="accent3" accent4="accent4" accent5="accent5" accent6="accent6" hlink="hlink" folHlink="folHlink"/>
  <p:sldLayoutIdLst>
    <p:sldLayoutId id="2147483797" r:id="rId1"/>
    <p:sldLayoutId id="2147483849" r:id="rId2"/>
    <p:sldLayoutId id="2147483802" r:id="rId3"/>
    <p:sldLayoutId id="2147483773" r:id="rId4"/>
    <p:sldLayoutId id="2147483772" r:id="rId5"/>
    <p:sldLayoutId id="2147483895" r:id="rId6"/>
    <p:sldLayoutId id="2147483896"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2000"/>
        </a:spcBef>
        <a:buFont typeface="Arial" panose="020B0604020202020204" pitchFamily="34" charset="0"/>
        <a:buNone/>
        <a:defRPr sz="2400" b="1" kern="1200">
          <a:solidFill>
            <a:srgbClr val="4171D9"/>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000" kern="1200">
          <a:solidFill>
            <a:srgbClr val="00856E"/>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b="1" kern="1200">
          <a:solidFill>
            <a:srgbClr val="0EA0BE"/>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Ø"/>
        <a:defRPr sz="1600" b="1" kern="1200">
          <a:solidFill>
            <a:srgbClr val="31429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16"/>
          <a:stretch>
            <a:fillRect/>
          </a:stretch>
        </p:blipFill>
        <p:spPr>
          <a:xfrm>
            <a:off x="0" y="-6691"/>
            <a:ext cx="45719" cy="6864691"/>
          </a:xfrm>
          <a:prstGeom prst="rect">
            <a:avLst/>
          </a:prstGeom>
        </p:spPr>
      </p:pic>
      <p:sp>
        <p:nvSpPr>
          <p:cNvPr id="2" name="Espace réservé du numéro de diapositive 5">
            <a:extLst>
              <a:ext uri="{FF2B5EF4-FFF2-40B4-BE49-F238E27FC236}">
                <a16:creationId xmlns:a16="http://schemas.microsoft.com/office/drawing/2014/main" id="{5A716133-F928-A06B-AFB0-5C80C9D8D85E}"/>
              </a:ext>
            </a:extLst>
          </p:cNvPr>
          <p:cNvSpPr txBox="1">
            <a:spLocks/>
          </p:cNvSpPr>
          <p:nvPr userDrawn="1"/>
        </p:nvSpPr>
        <p:spPr>
          <a:xfrm>
            <a:off x="5895624" y="6323780"/>
            <a:ext cx="400752" cy="365125"/>
          </a:xfrm>
          <a:prstGeom prst="rect">
            <a:avLst/>
          </a:prstGeom>
        </p:spPr>
        <p:txBody>
          <a:bodyPr lIns="0" anchor="ctr"/>
          <a:lstStyle>
            <a:defPPr>
              <a:defRPr lang="fr-FR"/>
            </a:defPPr>
            <a:lvl1pPr marL="0" algn="ctr" defTabSz="914400" rtl="0" eaLnBrk="1" latinLnBrk="0" hangingPunct="1">
              <a:defRPr sz="800" b="0" i="0" u="sng" kern="1200" baseline="0">
                <a:solidFill>
                  <a:srgbClr val="31429B"/>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FF3279-5B66-F94E-B69C-CCB6B1DE2EC0}" type="slidenum">
              <a:rPr lang="fr-FR" smtClean="0">
                <a:solidFill>
                  <a:srgbClr val="213B76"/>
                </a:solidFill>
              </a:rPr>
              <a:pPr/>
              <a:t>‹N°›</a:t>
            </a:fld>
            <a:endParaRPr lang="fr-FR" dirty="0">
              <a:solidFill>
                <a:srgbClr val="213B76"/>
              </a:solidFill>
            </a:endParaRPr>
          </a:p>
        </p:txBody>
      </p:sp>
      <p:sp>
        <p:nvSpPr>
          <p:cNvPr id="5" name="Espace réservé du texte 34">
            <a:extLst>
              <a:ext uri="{FF2B5EF4-FFF2-40B4-BE49-F238E27FC236}">
                <a16:creationId xmlns:a16="http://schemas.microsoft.com/office/drawing/2014/main" id="{D8751F41-CB49-B4B9-85BF-C30B96A9B346}"/>
              </a:ext>
            </a:extLst>
          </p:cNvPr>
          <p:cNvSpPr txBox="1">
            <a:spLocks/>
          </p:cNvSpPr>
          <p:nvPr userDrawn="1"/>
        </p:nvSpPr>
        <p:spPr>
          <a:xfrm>
            <a:off x="8429913" y="6323780"/>
            <a:ext cx="3590925" cy="400050"/>
          </a:xfrm>
          <a:prstGeom prst="rect">
            <a:avLst/>
          </a:prstGeom>
        </p:spPr>
        <p:txBody>
          <a:bodyPr anchor="ctr" anchorCtr="0">
            <a:normAutofit/>
          </a:bodyPr>
          <a:lstStyle>
            <a:lvl1pPr marL="0" indent="0" algn="r" defTabSz="914400" rtl="0" eaLnBrk="1" latinLnBrk="0" hangingPunct="1">
              <a:lnSpc>
                <a:spcPct val="90000"/>
              </a:lnSpc>
              <a:spcBef>
                <a:spcPts val="2000"/>
              </a:spcBef>
              <a:buFont typeface="Arial" panose="020B0604020202020204" pitchFamily="34" charset="0"/>
              <a:buNone/>
              <a:defRPr sz="800" b="1" i="0" kern="1200" cap="all" baseline="0">
                <a:solidFill>
                  <a:srgbClr val="213B76"/>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000" kern="1200">
                <a:solidFill>
                  <a:srgbClr val="00856E"/>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b="1" kern="1200">
                <a:solidFill>
                  <a:srgbClr val="0EA0BE"/>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Ø"/>
              <a:defRPr sz="1600" b="1" kern="1200">
                <a:solidFill>
                  <a:srgbClr val="31429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800" dirty="0"/>
              <a:t>COMITE</a:t>
            </a:r>
            <a:r>
              <a:rPr lang="fr-FR" sz="800" baseline="0" dirty="0"/>
              <a:t> OPERATIONNEL PLENIER – 22 JANVIER 2026</a:t>
            </a:r>
            <a:endParaRPr lang="fr-FR" dirty="0"/>
          </a:p>
        </p:txBody>
      </p:sp>
      <p:pic>
        <p:nvPicPr>
          <p:cNvPr id="4" name="Image 3">
            <a:extLst>
              <a:ext uri="{FF2B5EF4-FFF2-40B4-BE49-F238E27FC236}">
                <a16:creationId xmlns:a16="http://schemas.microsoft.com/office/drawing/2014/main" id="{824F06E5-F15D-B729-46EB-252E5B6CBBCD}"/>
              </a:ext>
            </a:extLst>
          </p:cNvPr>
          <p:cNvPicPr>
            <a:picLocks noChangeAspect="1"/>
          </p:cNvPicPr>
          <p:nvPr userDrawn="1"/>
        </p:nvPicPr>
        <p:blipFill>
          <a:blip r:embed="rId17" cstate="email">
            <a:extLst>
              <a:ext uri="{28A0092B-C50C-407E-A947-70E740481C1C}">
                <a14:useLocalDpi xmlns:a14="http://schemas.microsoft.com/office/drawing/2010/main" val="0"/>
              </a:ext>
            </a:extLst>
          </a:blip>
          <a:stretch>
            <a:fillRect/>
          </a:stretch>
        </p:blipFill>
        <p:spPr>
          <a:xfrm>
            <a:off x="171162" y="6240176"/>
            <a:ext cx="2272937" cy="536034"/>
          </a:xfrm>
          <a:prstGeom prst="rect">
            <a:avLst/>
          </a:prstGeom>
        </p:spPr>
      </p:pic>
      <p:pic>
        <p:nvPicPr>
          <p:cNvPr id="3" name="Image 2">
            <a:extLst>
              <a:ext uri="{FF2B5EF4-FFF2-40B4-BE49-F238E27FC236}">
                <a16:creationId xmlns:a16="http://schemas.microsoft.com/office/drawing/2014/main" id="{3D37ADBE-C33C-9E85-0CAB-F5F6F1E64A80}"/>
              </a:ext>
            </a:extLst>
          </p:cNvPr>
          <p:cNvPicPr>
            <a:picLocks noChangeAspect="1"/>
          </p:cNvPicPr>
          <p:nvPr userDrawn="1"/>
        </p:nvPicPr>
        <p:blipFill>
          <a:blip r:embed="rId18" cstate="email">
            <a:extLst>
              <a:ext uri="{28A0092B-C50C-407E-A947-70E740481C1C}">
                <a14:useLocalDpi xmlns:a14="http://schemas.microsoft.com/office/drawing/2010/main" val="0"/>
              </a:ext>
            </a:extLst>
          </a:blip>
          <a:stretch>
            <a:fillRect/>
          </a:stretch>
        </p:blipFill>
        <p:spPr>
          <a:xfrm>
            <a:off x="-498977" y="517354"/>
            <a:ext cx="292100" cy="5816600"/>
          </a:xfrm>
          <a:prstGeom prst="rect">
            <a:avLst/>
          </a:prstGeom>
        </p:spPr>
      </p:pic>
    </p:spTree>
    <p:extLst>
      <p:ext uri="{BB962C8B-B14F-4D97-AF65-F5344CB8AC3E}">
        <p14:creationId xmlns:p14="http://schemas.microsoft.com/office/powerpoint/2010/main" val="2618319397"/>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2000"/>
        </a:spcBef>
        <a:buFont typeface="Arial" panose="020B0604020202020204" pitchFamily="34" charset="0"/>
        <a:buNone/>
        <a:defRPr sz="2400" b="1" kern="1200">
          <a:solidFill>
            <a:srgbClr val="4171D9"/>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000" kern="1200">
          <a:solidFill>
            <a:srgbClr val="00856E"/>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b="1" kern="1200">
          <a:solidFill>
            <a:srgbClr val="0EA0BE"/>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Ø"/>
        <a:defRPr sz="1600" b="1" kern="1200">
          <a:solidFill>
            <a:srgbClr val="31429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11/3/2026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
        <p:nvSpPr>
          <p:cNvPr id="8" name="ZoneTexte 7">
            <a:extLst>
              <a:ext uri="{FF2B5EF4-FFF2-40B4-BE49-F238E27FC236}">
                <a16:creationId xmlns:a16="http://schemas.microsoft.com/office/drawing/2014/main" id="{7DF8017C-B198-466A-5B16-6A66DA181F4F}"/>
              </a:ext>
            </a:extLst>
          </p:cNvPr>
          <p:cNvSpPr txBox="1"/>
          <p:nvPr userDrawn="1">
            <p:extLst>
              <p:ext uri="{1162E1C5-73C7-4A58-AE30-91384D911F3F}">
                <p184:classification xmlns:p184="http://schemas.microsoft.com/office/powerpoint/2018/4/main" val="hdr"/>
              </p:ext>
            </p:extLst>
          </p:nvPr>
        </p:nvSpPr>
        <p:spPr>
          <a:xfrm>
            <a:off x="11093451" y="63500"/>
            <a:ext cx="1047749" cy="152400"/>
          </a:xfrm>
          <a:prstGeom prst="rect">
            <a:avLst/>
          </a:prstGeom>
        </p:spPr>
        <p:txBody>
          <a:bodyPr horzOverflow="overflow" lIns="0" tIns="0" rIns="0" bIns="0">
            <a:spAutoFit/>
          </a:bodyPr>
          <a:lstStyle/>
          <a:p>
            <a:pPr algn="l"/>
            <a:r>
              <a:rPr lang="fr-FR" sz="1000">
                <a:solidFill>
                  <a:srgbClr val="000000">
                    <a:alpha val="50000"/>
                  </a:srgbClr>
                </a:solidFill>
                <a:latin typeface="Aptos" panose="020B0004020202020204" pitchFamily="34" charset="0"/>
              </a:rPr>
              <a:t>BDF-INTERNE</a:t>
            </a:r>
          </a:p>
        </p:txBody>
      </p:sp>
      <p:sp>
        <p:nvSpPr>
          <p:cNvPr id="9" name="Triangle 9">
            <a:extLst>
              <a:ext uri="{FF2B5EF4-FFF2-40B4-BE49-F238E27FC236}">
                <a16:creationId xmlns:a16="http://schemas.microsoft.com/office/drawing/2014/main" id="{00B61427-04BE-63E0-E099-910E6B558AAA}"/>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66295623"/>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70046921"/>
      </p:ext>
    </p:extLst>
  </p:cSld>
  <p:clrMap bg1="lt1" tx1="dk1" bg2="lt2" tx2="dk2" accent1="accent1" accent2="accent2" accent3="accent3" accent4="accent4" accent5="accent5" accent6="accent6" hlink="hlink" folHlink="folHlink"/>
  <p:sldLayoutIdLst>
    <p:sldLayoutId id="2147483935" r:id="rId1"/>
    <p:sldLayoutId id="2147483933" r:id="rId2"/>
    <p:sldLayoutId id="2147483934"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sz="quarter" idx="14"/>
          </p:nvPr>
        </p:nvSpPr>
        <p:spPr>
          <a:xfrm>
            <a:off x="3585299" y="1261659"/>
            <a:ext cx="5297913" cy="1940587"/>
          </a:xfrm>
        </p:spPr>
        <p:txBody>
          <a:bodyPr>
            <a:normAutofit fontScale="40000" lnSpcReduction="20000"/>
          </a:bodyPr>
          <a:lstStyle/>
          <a:p>
            <a:pPr marL="0" marR="0" lvl="0" indent="0" algn="ctr" defTabSz="914400" rtl="0" eaLnBrk="1" fontAlgn="auto" latinLnBrk="0" hangingPunct="1">
              <a:lnSpc>
                <a:spcPct val="100000"/>
              </a:lnSpc>
              <a:spcBef>
                <a:spcPts val="2000"/>
              </a:spcBef>
              <a:spcAft>
                <a:spcPts val="0"/>
              </a:spcAft>
              <a:buClrTx/>
              <a:buSzTx/>
              <a:buFont typeface="Arial" panose="020B0604020202020204" pitchFamily="34" charset="0"/>
              <a:buNone/>
              <a:tabLst/>
              <a:defRPr/>
            </a:pPr>
            <a:r>
              <a:rPr kumimoji="0" lang="fr-FR" sz="6000" b="1" i="0" u="none" strike="noStrike" kern="1200" cap="all" spc="0" normalizeH="0" baseline="0" noProof="0" dirty="0">
                <a:ln>
                  <a:noFill/>
                </a:ln>
                <a:solidFill>
                  <a:srgbClr val="203A76"/>
                </a:solidFill>
                <a:effectLst/>
                <a:uLnTx/>
                <a:uFillTx/>
                <a:latin typeface="+mj-lt"/>
                <a:ea typeface="+mj-ea"/>
                <a:cs typeface="+mj-cs"/>
              </a:rPr>
              <a:t>LES MINI-CRÉDITS </a:t>
            </a:r>
          </a:p>
          <a:p>
            <a:pPr marL="0" marR="0" lvl="0" indent="0" algn="ctr" defTabSz="914400" rtl="0" eaLnBrk="1" fontAlgn="auto" latinLnBrk="0" hangingPunct="1">
              <a:lnSpc>
                <a:spcPct val="100000"/>
              </a:lnSpc>
              <a:spcBef>
                <a:spcPts val="2000"/>
              </a:spcBef>
              <a:spcAft>
                <a:spcPts val="0"/>
              </a:spcAft>
              <a:buClrTx/>
              <a:buSzTx/>
              <a:buFont typeface="Arial" panose="020B0604020202020204" pitchFamily="34" charset="0"/>
              <a:buNone/>
              <a:tabLst/>
              <a:defRPr/>
            </a:pPr>
            <a:r>
              <a:rPr kumimoji="0" lang="fr-FR" sz="6000" b="1" i="0" u="none" strike="noStrike" kern="1200" cap="all" spc="0" normalizeH="0" baseline="0" noProof="0" dirty="0">
                <a:ln>
                  <a:noFill/>
                </a:ln>
                <a:solidFill>
                  <a:srgbClr val="203A76"/>
                </a:solidFill>
                <a:effectLst/>
                <a:uLnTx/>
                <a:uFillTx/>
                <a:latin typeface="+mj-lt"/>
                <a:ea typeface="+mj-ea"/>
                <a:cs typeface="+mj-cs"/>
              </a:rPr>
              <a:t>ET </a:t>
            </a:r>
          </a:p>
          <a:p>
            <a:pPr marL="0" marR="0" lvl="0" indent="0" algn="ctr" defTabSz="914400" rtl="0" eaLnBrk="1" fontAlgn="auto" latinLnBrk="0" hangingPunct="1">
              <a:lnSpc>
                <a:spcPct val="100000"/>
              </a:lnSpc>
              <a:spcBef>
                <a:spcPts val="2000"/>
              </a:spcBef>
              <a:spcAft>
                <a:spcPts val="0"/>
              </a:spcAft>
              <a:buClrTx/>
              <a:buSzTx/>
              <a:buFont typeface="Arial" panose="020B0604020202020204" pitchFamily="34" charset="0"/>
              <a:buNone/>
              <a:tabLst/>
              <a:defRPr/>
            </a:pPr>
            <a:r>
              <a:rPr kumimoji="0" lang="fr-FR" sz="6000" b="1" i="0" u="none" strike="noStrike" kern="1200" cap="all" spc="0" normalizeH="0" baseline="0" noProof="0" dirty="0">
                <a:ln>
                  <a:noFill/>
                </a:ln>
                <a:solidFill>
                  <a:srgbClr val="203A76"/>
                </a:solidFill>
                <a:effectLst/>
                <a:uLnTx/>
                <a:uFillTx/>
                <a:latin typeface="+mj-lt"/>
                <a:ea typeface="+mj-ea"/>
                <a:cs typeface="+mj-cs"/>
              </a:rPr>
              <a:t>LES PAIEMENTS FRACTIONNÉS </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br>
              <a:rPr kumimoji="0" lang="fr-FR" sz="3600" b="1" i="0" u="none" strike="noStrike" kern="1200" cap="all" spc="0" normalizeH="0" baseline="0" noProof="0" dirty="0">
                <a:ln>
                  <a:noFill/>
                </a:ln>
                <a:solidFill>
                  <a:srgbClr val="203A76"/>
                </a:solidFill>
                <a:effectLst/>
                <a:uLnTx/>
                <a:uFillTx/>
                <a:latin typeface="+mj-lt"/>
                <a:ea typeface="+mj-ea"/>
                <a:cs typeface="+mj-cs"/>
              </a:rPr>
            </a:br>
            <a:endParaRPr kumimoji="0" lang="fr-FR" sz="3600" b="1" i="0" u="none" strike="noStrike" kern="1200" cap="all" spc="0" normalizeH="0" baseline="0" noProof="0" dirty="0">
              <a:ln>
                <a:noFill/>
              </a:ln>
              <a:solidFill>
                <a:srgbClr val="203A76"/>
              </a:solidFill>
              <a:effectLst/>
              <a:uLnTx/>
              <a:uFillTx/>
              <a:latin typeface="+mj-lt"/>
              <a:ea typeface="+mj-ea"/>
              <a:cs typeface="+mj-cs"/>
            </a:endParaRPr>
          </a:p>
        </p:txBody>
      </p:sp>
      <p:sp>
        <p:nvSpPr>
          <p:cNvPr id="6" name="Espace réservé du texte 1">
            <a:extLst>
              <a:ext uri="{FF2B5EF4-FFF2-40B4-BE49-F238E27FC236}">
                <a16:creationId xmlns:a16="http://schemas.microsoft.com/office/drawing/2014/main" id="{ADC1CE7E-BEC4-07E0-2525-74E59F61711C}"/>
              </a:ext>
            </a:extLst>
          </p:cNvPr>
          <p:cNvSpPr>
            <a:spLocks noGrp="1"/>
          </p:cNvSpPr>
          <p:nvPr>
            <p:ph type="body" sz="quarter" idx="14"/>
          </p:nvPr>
        </p:nvSpPr>
        <p:spPr>
          <a:xfrm>
            <a:off x="4050414" y="3648018"/>
            <a:ext cx="4832798" cy="232291"/>
          </a:xfrm>
        </p:spPr>
        <p:txBody>
          <a:bodyPr>
            <a:noAutofit/>
          </a:bodyPr>
          <a:lstStyle/>
          <a:p>
            <a:pPr algn="ctr"/>
            <a:r>
              <a:rPr lang="fr-FR" sz="1600" dirty="0"/>
              <a:t>DIRECTION DE L’ÉDUCATION FINANCIÈRE</a:t>
            </a:r>
          </a:p>
          <a:p>
            <a:endParaRPr lang="fr-FR" sz="1600" dirty="0"/>
          </a:p>
        </p:txBody>
      </p:sp>
    </p:spTree>
    <p:extLst>
      <p:ext uri="{BB962C8B-B14F-4D97-AF65-F5344CB8AC3E}">
        <p14:creationId xmlns:p14="http://schemas.microsoft.com/office/powerpoint/2010/main" val="2317182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title" idx="4294967295"/>
          </p:nvPr>
        </p:nvSpPr>
        <p:spPr>
          <a:xfrm>
            <a:off x="4917731" y="2924944"/>
            <a:ext cx="6089650" cy="2544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l">
              <a:spcBef>
                <a:spcPct val="20000"/>
              </a:spcBef>
              <a:defRPr/>
            </a:pPr>
            <a:r>
              <a:rPr lang="fr-FR" sz="2800" b="1" dirty="0">
                <a:solidFill>
                  <a:srgbClr val="203B73"/>
                </a:solidFill>
                <a:latin typeface="Myriad Pro" pitchFamily="34" charset="0"/>
                <a:ea typeface="+mn-ea"/>
                <a:cs typeface="Arial" panose="020B0604020202020204" pitchFamily="34" charset="0"/>
              </a:rPr>
              <a:t>Un paiement en 4 fois est-il toujours sans frais ?   </a:t>
            </a:r>
          </a:p>
        </p:txBody>
      </p:sp>
      <p:pic>
        <p:nvPicPr>
          <p:cNvPr id="4" name="Picture 2">
            <a:extLs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2047" y="2924944"/>
            <a:ext cx="3177976" cy="317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664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776B7-9561-842B-F57F-C007E40A8749}"/>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7A20ADCC-24AA-1725-DF92-0D01E6F74AF1}"/>
              </a:ext>
            </a:extLst>
          </p:cNvPr>
          <p:cNvSpPr>
            <a:spLocks noGrp="1"/>
          </p:cNvSpPr>
          <p:nvPr>
            <p:ph type="title" idx="4294967295"/>
          </p:nvPr>
        </p:nvSpPr>
        <p:spPr>
          <a:xfrm>
            <a:off x="5084977" y="2992906"/>
            <a:ext cx="6089650" cy="2544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l">
              <a:spcBef>
                <a:spcPct val="20000"/>
              </a:spcBef>
              <a:defRPr/>
            </a:pPr>
            <a:r>
              <a:rPr lang="fr-FR" sz="2800" b="1">
                <a:solidFill>
                  <a:srgbClr val="203B73"/>
                </a:solidFill>
                <a:latin typeface="Myriad Pro" pitchFamily="34" charset="0"/>
                <a:ea typeface="+mn-ea"/>
                <a:cs typeface="Arial" panose="020B0604020202020204" pitchFamily="34" charset="0"/>
              </a:rPr>
              <a:t>Un paiement fractionné n’est pas un crédit   </a:t>
            </a:r>
            <a:endParaRPr lang="fr-FR" sz="2800" b="1" dirty="0">
              <a:solidFill>
                <a:srgbClr val="203B73"/>
              </a:solidFill>
              <a:latin typeface="Myriad Pro" pitchFamily="34" charset="0"/>
              <a:ea typeface="+mn-ea"/>
              <a:cs typeface="Arial" panose="020B0604020202020204" pitchFamily="34" charset="0"/>
            </a:endParaRPr>
          </a:p>
        </p:txBody>
      </p:sp>
      <p:pic>
        <p:nvPicPr>
          <p:cNvPr id="4" name="Picture 2">
            <a:extLst>
              <a:ext uri="{FF2B5EF4-FFF2-40B4-BE49-F238E27FC236}">
                <a16:creationId xmlns:a16="http://schemas.microsoft.com/office/drawing/2014/main" id="{88813737-19E0-826A-85B2-771E25F49C52}"/>
              </a:ex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2047" y="2924944"/>
            <a:ext cx="3177976" cy="317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498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DE17D-9820-17E9-2FFD-9635BEC81618}"/>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BA8816EA-27A8-A6FF-57E8-4901084E4C79}"/>
              </a:ext>
            </a:extLst>
          </p:cNvPr>
          <p:cNvSpPr>
            <a:spLocks noGrp="1"/>
          </p:cNvSpPr>
          <p:nvPr>
            <p:ph type="title" idx="4294967295"/>
          </p:nvPr>
        </p:nvSpPr>
        <p:spPr>
          <a:xfrm>
            <a:off x="5084978" y="2924944"/>
            <a:ext cx="6089650" cy="2544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l">
              <a:spcBef>
                <a:spcPct val="20000"/>
              </a:spcBef>
              <a:defRPr/>
            </a:pPr>
            <a:r>
              <a:rPr lang="fr-FR" sz="2800" b="1">
                <a:solidFill>
                  <a:srgbClr val="203B73"/>
                </a:solidFill>
                <a:latin typeface="Myriad Pro" pitchFamily="34" charset="0"/>
                <a:ea typeface="+mn-ea"/>
                <a:cs typeface="Arial" panose="020B0604020202020204" pitchFamily="34" charset="0"/>
              </a:rPr>
              <a:t>Les mini-crédits sont réservés aux personnes en difficulté financière    </a:t>
            </a:r>
            <a:endParaRPr lang="fr-FR" sz="2800" b="1" dirty="0">
              <a:solidFill>
                <a:srgbClr val="203B73"/>
              </a:solidFill>
              <a:latin typeface="Myriad Pro" pitchFamily="34" charset="0"/>
              <a:ea typeface="+mn-ea"/>
              <a:cs typeface="Arial" panose="020B0604020202020204" pitchFamily="34" charset="0"/>
            </a:endParaRPr>
          </a:p>
        </p:txBody>
      </p:sp>
      <p:pic>
        <p:nvPicPr>
          <p:cNvPr id="4" name="Picture 2">
            <a:extLst>
              <a:ext uri="{FF2B5EF4-FFF2-40B4-BE49-F238E27FC236}">
                <a16:creationId xmlns:a16="http://schemas.microsoft.com/office/drawing/2014/main" id="{B073DF09-EE35-F77E-FD26-DCFCF428BAF9}"/>
              </a:ex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2047" y="2924944"/>
            <a:ext cx="3177976" cy="317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67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A816-3C49-FEBA-1258-9BFF983B959A}"/>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DBE427F1-FF6D-86FD-C9BC-3BCC9A35A963}"/>
              </a:ext>
            </a:extLst>
          </p:cNvPr>
          <p:cNvSpPr>
            <a:spLocks noGrp="1"/>
          </p:cNvSpPr>
          <p:nvPr>
            <p:ph type="title" idx="4294967295"/>
          </p:nvPr>
        </p:nvSpPr>
        <p:spPr>
          <a:xfrm>
            <a:off x="4924340" y="2924944"/>
            <a:ext cx="6089650" cy="2544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l">
              <a:spcBef>
                <a:spcPct val="20000"/>
              </a:spcBef>
              <a:defRPr/>
            </a:pPr>
            <a:r>
              <a:rPr lang="fr-FR" sz="2800" b="1">
                <a:solidFill>
                  <a:srgbClr val="203B73"/>
                </a:solidFill>
                <a:latin typeface="Myriad Pro" pitchFamily="34" charset="0"/>
                <a:ea typeface="+mn-ea"/>
                <a:cs typeface="Arial" panose="020B0604020202020204" pitchFamily="34" charset="0"/>
              </a:rPr>
              <a:t>Le mini-crédit et le paiement fractionné sont des produits financiers réglementés ?</a:t>
            </a:r>
            <a:endParaRPr lang="fr-FR" sz="2800" b="1" dirty="0">
              <a:solidFill>
                <a:srgbClr val="203B73"/>
              </a:solidFill>
              <a:latin typeface="Myriad Pro" pitchFamily="34" charset="0"/>
              <a:ea typeface="+mn-ea"/>
              <a:cs typeface="Arial" panose="020B0604020202020204" pitchFamily="34" charset="0"/>
            </a:endParaRPr>
          </a:p>
        </p:txBody>
      </p:sp>
      <p:pic>
        <p:nvPicPr>
          <p:cNvPr id="4" name="Picture 2">
            <a:extLst>
              <a:ext uri="{FF2B5EF4-FFF2-40B4-BE49-F238E27FC236}">
                <a16:creationId xmlns:a16="http://schemas.microsoft.com/office/drawing/2014/main" id="{86F6E812-F44A-984F-7E91-3F0568C377D6}"/>
              </a:ex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42047" y="2924944"/>
            <a:ext cx="3177976" cy="317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0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41465-BA89-2DF3-965A-16D6C783D0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86C7C4-72EF-96AC-F24E-BB0098B03BCA}"/>
              </a:ext>
            </a:extLst>
          </p:cNvPr>
          <p:cNvSpPr>
            <a:spLocks noGrp="1"/>
          </p:cNvSpPr>
          <p:nvPr>
            <p:ph type="title"/>
          </p:nvPr>
        </p:nvSpPr>
        <p:spPr/>
        <p:txBody>
          <a:bodyPr>
            <a:normAutofit fontScale="90000"/>
          </a:bodyPr>
          <a:lstStyle/>
          <a:p>
            <a:pPr algn="l"/>
            <a:r>
              <a:rPr lang="fr-FR" dirty="0"/>
              <a:t>Définition et Pourquoi EN PARLER </a:t>
            </a:r>
          </a:p>
        </p:txBody>
      </p:sp>
      <p:sp>
        <p:nvSpPr>
          <p:cNvPr id="5" name="Espace réservé du texte 4">
            <a:extLst>
              <a:ext uri="{FF2B5EF4-FFF2-40B4-BE49-F238E27FC236}">
                <a16:creationId xmlns:a16="http://schemas.microsoft.com/office/drawing/2014/main" id="{BB309F6A-9B77-9A88-B823-14A5A50092EF}"/>
              </a:ext>
              <a:ext uri="{C183D7F6-B498-43B3-948B-1728B52AA6E4}">
                <adec:decorative xmlns:adec="http://schemas.microsoft.com/office/drawing/2017/decorative" val="1"/>
              </a:ext>
            </a:extLst>
          </p:cNvPr>
          <p:cNvSpPr>
            <a:spLocks noGrp="1"/>
          </p:cNvSpPr>
          <p:nvPr>
            <p:ph type="body" sz="quarter" idx="29"/>
          </p:nvPr>
        </p:nvSpPr>
        <p:spPr>
          <a:xfrm>
            <a:off x="1291506" y="5592215"/>
            <a:ext cx="3997150" cy="921082"/>
          </a:xfrm>
        </p:spPr>
        <p:txBody>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sp>
        <p:nvSpPr>
          <p:cNvPr id="16" name="ZoneTexte 15">
            <a:extLst>
              <a:ext uri="{FF2B5EF4-FFF2-40B4-BE49-F238E27FC236}">
                <a16:creationId xmlns:a16="http://schemas.microsoft.com/office/drawing/2014/main" id="{6B4D28B5-304E-F4E5-7C71-C17B1CC3CB76}"/>
              </a:ext>
            </a:extLst>
          </p:cNvPr>
          <p:cNvSpPr txBox="1"/>
          <p:nvPr/>
        </p:nvSpPr>
        <p:spPr>
          <a:xfrm>
            <a:off x="2837412" y="4596900"/>
            <a:ext cx="8901507" cy="2100575"/>
          </a:xfrm>
          <a:prstGeom prst="rect">
            <a:avLst/>
          </a:prstGeom>
          <a:noFill/>
        </p:spPr>
        <p:txBody>
          <a:bodyPr wrap="square" rtlCol="0">
            <a:spAutoFit/>
          </a:bodyPr>
          <a:lstStyle/>
          <a:p>
            <a:r>
              <a:rPr lang="fr-FR" sz="2000" dirty="0">
                <a:solidFill>
                  <a:srgbClr val="203B73"/>
                </a:solidFill>
                <a:latin typeface="Myriad Pro" pitchFamily="34" charset="0"/>
                <a:cs typeface="Arial" panose="020B0604020202020204" pitchFamily="34" charset="0"/>
              </a:rPr>
              <a:t>• Forte progression depuis 2-3 ans</a:t>
            </a:r>
            <a:br>
              <a:rPr lang="fr-FR" sz="2000" dirty="0">
                <a:solidFill>
                  <a:srgbClr val="203B73"/>
                </a:solidFill>
                <a:latin typeface="Myriad Pro" pitchFamily="34" charset="0"/>
                <a:cs typeface="Arial" panose="020B0604020202020204" pitchFamily="34" charset="0"/>
              </a:rPr>
            </a:br>
            <a:r>
              <a:rPr lang="fr-FR" sz="2000" dirty="0">
                <a:solidFill>
                  <a:srgbClr val="203B73"/>
                </a:solidFill>
                <a:latin typeface="Myriad Pro" pitchFamily="34" charset="0"/>
                <a:cs typeface="Arial" panose="020B0604020202020204" pitchFamily="34" charset="0"/>
              </a:rPr>
              <a:t>• Nouveaux acteurs bancaire sur le marché (ALMA/FLOA/ONEY)</a:t>
            </a:r>
            <a:br>
              <a:rPr lang="fr-FR" sz="2000" dirty="0">
                <a:solidFill>
                  <a:srgbClr val="203B73"/>
                </a:solidFill>
                <a:latin typeface="Myriad Pro" pitchFamily="34" charset="0"/>
                <a:cs typeface="Arial" panose="020B0604020202020204" pitchFamily="34" charset="0"/>
              </a:rPr>
            </a:br>
            <a:r>
              <a:rPr lang="fr-FR" sz="2000" dirty="0">
                <a:solidFill>
                  <a:srgbClr val="203B73"/>
                </a:solidFill>
                <a:latin typeface="Myriad Pro" pitchFamily="34" charset="0"/>
                <a:cs typeface="Arial" panose="020B0604020202020204" pitchFamily="34" charset="0"/>
              </a:rPr>
              <a:t>• Le grand public est de plus en plus concerné</a:t>
            </a:r>
          </a:p>
          <a:p>
            <a:endParaRPr lang="fr-FR" sz="1050" dirty="0">
              <a:solidFill>
                <a:srgbClr val="203B73"/>
              </a:solidFill>
              <a:latin typeface="Myriad Pro" pitchFamily="34" charset="0"/>
              <a:cs typeface="Arial" panose="020B0604020202020204" pitchFamily="34" charset="0"/>
            </a:endParaRPr>
          </a:p>
          <a:p>
            <a:r>
              <a:rPr lang="fr-FR" sz="2000" dirty="0">
                <a:solidFill>
                  <a:srgbClr val="203B73"/>
                </a:solidFill>
                <a:latin typeface="Myriad Pro" pitchFamily="34" charset="0"/>
                <a:cs typeface="Arial" panose="020B0604020202020204" pitchFamily="34" charset="0"/>
              </a:rPr>
              <a:t>Problème : la facilité de souscription de ces produits bancaires (PF et MC), pour des petits achats, incite à la multiplication des souscriptions et le risque d'endettement</a:t>
            </a:r>
            <a:endParaRPr lang="fr-FR" sz="2000" b="1" dirty="0">
              <a:solidFill>
                <a:srgbClr val="203B73"/>
              </a:solidFill>
              <a:latin typeface="Myriad Pro" pitchFamily="34" charset="0"/>
              <a:cs typeface="Arial" panose="020B0604020202020204" pitchFamily="34" charset="0"/>
            </a:endParaRPr>
          </a:p>
        </p:txBody>
      </p:sp>
      <p:sp>
        <p:nvSpPr>
          <p:cNvPr id="18" name="ZoneTexte 17">
            <a:extLst>
              <a:ext uri="{FF2B5EF4-FFF2-40B4-BE49-F238E27FC236}">
                <a16:creationId xmlns:a16="http://schemas.microsoft.com/office/drawing/2014/main" id="{CEB16DE2-0B21-DCB8-349C-7A886FDBD423}"/>
              </a:ext>
            </a:extLst>
          </p:cNvPr>
          <p:cNvSpPr txBox="1"/>
          <p:nvPr/>
        </p:nvSpPr>
        <p:spPr>
          <a:xfrm>
            <a:off x="926415" y="908784"/>
            <a:ext cx="10519427" cy="3785652"/>
          </a:xfrm>
          <a:prstGeom prst="rect">
            <a:avLst/>
          </a:prstGeom>
          <a:noFill/>
        </p:spPr>
        <p:txBody>
          <a:bodyPr wrap="square">
            <a:spAutoFit/>
          </a:bodyPr>
          <a:lstStyle/>
          <a:p>
            <a:r>
              <a:rPr lang="fr-FR" sz="2000" b="1" dirty="0">
                <a:solidFill>
                  <a:srgbClr val="203B73"/>
                </a:solidFill>
                <a:latin typeface="Myriad Pro" pitchFamily="34" charset="0"/>
                <a:cs typeface="Arial" panose="020B0604020202020204" pitchFamily="34" charset="0"/>
              </a:rPr>
              <a:t>Contexte : </a:t>
            </a:r>
            <a:r>
              <a:rPr lang="fr-FR" sz="2000" dirty="0">
                <a:solidFill>
                  <a:srgbClr val="203B73"/>
                </a:solidFill>
                <a:latin typeface="Myriad Pro" pitchFamily="34" charset="0"/>
                <a:cs typeface="Arial" panose="020B0604020202020204" pitchFamily="34" charset="0"/>
              </a:rPr>
              <a:t>les paiements fractionnés font partie de notre vie quotidienne (sites internet et magasins) depuis la crise du COVID a qui accéléré le développement du e-commerce. Une solution de financement fluide et facile.</a:t>
            </a:r>
          </a:p>
          <a:p>
            <a:endParaRPr lang="fr-FR" sz="2000" u="sng" dirty="0">
              <a:solidFill>
                <a:srgbClr val="203B73"/>
              </a:solidFill>
              <a:latin typeface="Myriad Pro" pitchFamily="34" charset="0"/>
              <a:cs typeface="Arial" panose="020B0604020202020204" pitchFamily="34" charset="0"/>
            </a:endParaRPr>
          </a:p>
          <a:p>
            <a:r>
              <a:rPr lang="fr-FR" sz="2000" b="1" u="sng" dirty="0">
                <a:solidFill>
                  <a:srgbClr val="203B73"/>
                </a:solidFill>
                <a:latin typeface="Myriad Pro" pitchFamily="34" charset="0"/>
                <a:cs typeface="Arial" panose="020B0604020202020204" pitchFamily="34" charset="0"/>
              </a:rPr>
              <a:t>Mini-crédit :</a:t>
            </a:r>
            <a:r>
              <a:rPr lang="fr-FR" sz="2000" b="1" dirty="0">
                <a:solidFill>
                  <a:srgbClr val="203B73"/>
                </a:solidFill>
                <a:latin typeface="Myriad Pro" pitchFamily="34" charset="0"/>
                <a:cs typeface="Arial" panose="020B0604020202020204" pitchFamily="34" charset="0"/>
              </a:rPr>
              <a:t> </a:t>
            </a:r>
            <a:r>
              <a:rPr lang="fr-FR" sz="2000" dirty="0">
                <a:solidFill>
                  <a:srgbClr val="203B73"/>
                </a:solidFill>
                <a:latin typeface="Myriad Pro" pitchFamily="34" charset="0"/>
                <a:cs typeface="Arial" panose="020B0604020202020204" pitchFamily="34" charset="0"/>
              </a:rPr>
              <a:t>Un mini-crédit est un prêt de très faible montant, généralement accordé rapidement à un particulier pour faire face à un besoin ponctuel de trésorerie ou à une dépense imprévue.</a:t>
            </a:r>
          </a:p>
          <a:p>
            <a:br>
              <a:rPr lang="fr-FR" sz="2000" dirty="0">
                <a:solidFill>
                  <a:srgbClr val="203B73"/>
                </a:solidFill>
                <a:latin typeface="Myriad Pro" pitchFamily="34" charset="0"/>
                <a:cs typeface="Arial" panose="020B0604020202020204" pitchFamily="34" charset="0"/>
              </a:rPr>
            </a:br>
            <a:r>
              <a:rPr lang="fr-FR" sz="2000" b="1" u="sng" dirty="0">
                <a:solidFill>
                  <a:srgbClr val="203B73"/>
                </a:solidFill>
                <a:latin typeface="Myriad Pro" pitchFamily="34" charset="0"/>
                <a:cs typeface="Arial" panose="020B0604020202020204" pitchFamily="34" charset="0"/>
              </a:rPr>
              <a:t>Paiement fractionné :</a:t>
            </a:r>
            <a:r>
              <a:rPr lang="fr-FR" sz="2000" b="1" dirty="0">
                <a:solidFill>
                  <a:srgbClr val="203B73"/>
                </a:solidFill>
                <a:latin typeface="Myriad Pro" pitchFamily="34" charset="0"/>
                <a:cs typeface="Arial" panose="020B0604020202020204" pitchFamily="34" charset="0"/>
              </a:rPr>
              <a:t> </a:t>
            </a:r>
            <a:r>
              <a:rPr lang="fr-FR" sz="2000" dirty="0">
                <a:solidFill>
                  <a:srgbClr val="203B73"/>
                </a:solidFill>
                <a:latin typeface="Myriad Pro" pitchFamily="34" charset="0"/>
                <a:cs typeface="Arial" panose="020B0604020202020204" pitchFamily="34" charset="0"/>
              </a:rPr>
              <a:t>Le paiement fractionné est une modalité de paiement qui permet à un consommateur de régler un achat en plusieurs échéances (2, 3 ou 4 fois), selon un calendrier défini à l'avance, plutôt qu'en une seule fois</a:t>
            </a:r>
          </a:p>
          <a:p>
            <a:endParaRPr lang="fr-FR" sz="2000" b="1" dirty="0">
              <a:solidFill>
                <a:srgbClr val="203B73"/>
              </a:solidFill>
              <a:latin typeface="Myriad Pro" pitchFamily="34" charset="0"/>
              <a:cs typeface="Arial" panose="020B0604020202020204" pitchFamily="34" charset="0"/>
            </a:endParaRPr>
          </a:p>
        </p:txBody>
      </p:sp>
      <p:pic>
        <p:nvPicPr>
          <p:cNvPr id="4" name="Image 3">
            <a:extLst>
              <a:ext uri="{FF2B5EF4-FFF2-40B4-BE49-F238E27FC236}">
                <a16:creationId xmlns:a16="http://schemas.microsoft.com/office/drawing/2014/main" id="{7AE5716F-02DD-C334-16A0-3A138E3554C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0948" y="4694436"/>
            <a:ext cx="2438740" cy="1819529"/>
          </a:xfrm>
          <a:prstGeom prst="rect">
            <a:avLst/>
          </a:prstGeom>
        </p:spPr>
      </p:pic>
    </p:spTree>
    <p:extLst>
      <p:ext uri="{BB962C8B-B14F-4D97-AF65-F5344CB8AC3E}">
        <p14:creationId xmlns:p14="http://schemas.microsoft.com/office/powerpoint/2010/main" val="390691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660" y="0"/>
            <a:ext cx="10972800" cy="1143000"/>
          </a:xfrm>
        </p:spPr>
        <p:txBody>
          <a:bodyPr/>
          <a:lstStyle/>
          <a:p>
            <a:pPr algn="l" defTabSz="914400"/>
            <a:r>
              <a:rPr sz="2200" b="1" cap="all" dirty="0">
                <a:solidFill>
                  <a:srgbClr val="203A76"/>
                </a:solidFill>
                <a:latin typeface="Arial" panose="020B0604020202020204" pitchFamily="34" charset="0"/>
                <a:ea typeface="+mn-ea"/>
                <a:cs typeface="+mn-cs"/>
              </a:rPr>
              <a:t>Cadre </a:t>
            </a:r>
            <a:r>
              <a:rPr sz="2200" b="1" cap="all" dirty="0" err="1">
                <a:solidFill>
                  <a:srgbClr val="203A76"/>
                </a:solidFill>
                <a:latin typeface="Arial" panose="020B0604020202020204" pitchFamily="34" charset="0"/>
                <a:ea typeface="+mn-ea"/>
                <a:cs typeface="+mn-cs"/>
              </a:rPr>
              <a:t>juridique</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609600" y="2749379"/>
            <a:ext cx="10972800" cy="4525963"/>
          </a:xfrm>
        </p:spPr>
        <p:txBody>
          <a:bodyPr/>
          <a:lstStyle/>
          <a:p>
            <a:pPr>
              <a:buFont typeface="Arial" panose="020B0604020202020204" pitchFamily="34" charset="0"/>
              <a:buChar char="•"/>
              <a:defRPr sz="2200"/>
            </a:pPr>
            <a:r>
              <a:rPr sz="2000" b="1" dirty="0">
                <a:solidFill>
                  <a:srgbClr val="203B73"/>
                </a:solidFill>
                <a:latin typeface="Myriad Pro" pitchFamily="34" charset="0"/>
                <a:cs typeface="Arial" panose="020B0604020202020204" pitchFamily="34" charset="0"/>
              </a:rPr>
              <a:t>Le Code de la </a:t>
            </a:r>
            <a:r>
              <a:rPr sz="2000" b="1" dirty="0" err="1">
                <a:solidFill>
                  <a:srgbClr val="203B73"/>
                </a:solidFill>
                <a:latin typeface="Myriad Pro" pitchFamily="34" charset="0"/>
                <a:cs typeface="Arial" panose="020B0604020202020204" pitchFamily="34" charset="0"/>
              </a:rPr>
              <a:t>consommation</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encadre</a:t>
            </a:r>
            <a:r>
              <a:rPr lang="fr-FR" sz="2000" b="1" dirty="0">
                <a:solidFill>
                  <a:srgbClr val="203B73"/>
                </a:solidFill>
                <a:latin typeface="Myriad Pro" pitchFamily="34" charset="0"/>
                <a:cs typeface="Arial" panose="020B0604020202020204" pitchFamily="34" charset="0"/>
              </a:rPr>
              <a:t> désormais</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ces</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crédits</a:t>
            </a:r>
            <a:r>
              <a:rPr sz="2000" b="1" dirty="0">
                <a:solidFill>
                  <a:srgbClr val="203B73"/>
                </a:solidFill>
                <a:latin typeface="Myriad Pro" pitchFamily="34" charset="0"/>
                <a:cs typeface="Arial" panose="020B0604020202020204" pitchFamily="34" charset="0"/>
              </a:rPr>
              <a:t>.</a:t>
            </a:r>
            <a:br>
              <a:rPr sz="2000" b="1" dirty="0">
                <a:solidFill>
                  <a:srgbClr val="203B73"/>
                </a:solidFill>
                <a:latin typeface="Myriad Pro" pitchFamily="34" charset="0"/>
                <a:cs typeface="Arial" panose="020B0604020202020204" pitchFamily="34" charset="0"/>
              </a:rPr>
            </a:br>
            <a:br>
              <a:rPr sz="2000" b="1" dirty="0">
                <a:solidFill>
                  <a:srgbClr val="203B73"/>
                </a:solidFill>
                <a:latin typeface="Myriad Pro" pitchFamily="34" charset="0"/>
                <a:cs typeface="Arial" panose="020B0604020202020204" pitchFamily="34" charset="0"/>
              </a:rPr>
            </a:br>
            <a:r>
              <a:rPr sz="2000" b="1" dirty="0">
                <a:solidFill>
                  <a:srgbClr val="203B73"/>
                </a:solidFill>
                <a:latin typeface="Myriad Pro" pitchFamily="34" charset="0"/>
                <a:cs typeface="Arial" panose="020B0604020202020204" pitchFamily="34" charset="0"/>
              </a:rPr>
              <a:t>La </a:t>
            </a:r>
            <a:r>
              <a:rPr sz="2000" b="1" dirty="0" err="1">
                <a:solidFill>
                  <a:srgbClr val="203B73"/>
                </a:solidFill>
                <a:latin typeface="Myriad Pro" pitchFamily="34" charset="0"/>
                <a:cs typeface="Arial" panose="020B0604020202020204" pitchFamily="34" charset="0"/>
              </a:rPr>
              <a:t>réglementation</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européenne</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renforce</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progressivement</a:t>
            </a:r>
            <a:r>
              <a:rPr sz="2000" b="1" dirty="0">
                <a:solidFill>
                  <a:srgbClr val="203B73"/>
                </a:solidFill>
                <a:latin typeface="Myriad Pro" pitchFamily="34" charset="0"/>
                <a:cs typeface="Arial" panose="020B0604020202020204" pitchFamily="34" charset="0"/>
              </a:rPr>
              <a:t> la protection des </a:t>
            </a:r>
            <a:r>
              <a:rPr sz="2000" b="1" dirty="0" err="1">
                <a:solidFill>
                  <a:srgbClr val="203B73"/>
                </a:solidFill>
                <a:latin typeface="Myriad Pro" pitchFamily="34" charset="0"/>
                <a:cs typeface="Arial" panose="020B0604020202020204" pitchFamily="34" charset="0"/>
              </a:rPr>
              <a:t>consommateurs</a:t>
            </a:r>
            <a:r>
              <a:rPr b="1" dirty="0"/>
              <a:t>.</a:t>
            </a:r>
            <a:endParaRPr lang="fr-FR" b="1" dirty="0"/>
          </a:p>
          <a:p>
            <a:pPr>
              <a:buFont typeface="Arial" panose="020B0604020202020204" pitchFamily="34" charset="0"/>
              <a:buChar char="•"/>
              <a:defRPr sz="2200"/>
            </a:pPr>
            <a:endParaRPr lang="fr-FR" b="1" dirty="0"/>
          </a:p>
          <a:p>
            <a:pPr>
              <a:buFont typeface="Arial" panose="020B0604020202020204" pitchFamily="34" charset="0"/>
              <a:buChar char="•"/>
              <a:defRPr sz="2200"/>
            </a:pPr>
            <a:r>
              <a:rPr lang="fr-FR" sz="2000" b="1" dirty="0">
                <a:solidFill>
                  <a:srgbClr val="203B73"/>
                </a:solidFill>
                <a:latin typeface="Myriad Pro" pitchFamily="34" charset="0"/>
                <a:cs typeface="Arial" panose="020B0604020202020204" pitchFamily="34" charset="0"/>
              </a:rPr>
              <a:t>Les acteurs qui fournissent ces crédits ne seront pas obligés de consulter le FICP avant l'octroi.</a:t>
            </a:r>
          </a:p>
          <a:p>
            <a:pPr>
              <a:defRPr sz="2200"/>
            </a:pPr>
            <a:endParaRPr dirty="0"/>
          </a:p>
        </p:txBody>
      </p:sp>
      <p:pic>
        <p:nvPicPr>
          <p:cNvPr id="5" name="Image 4">
            <a:extLst>
              <a:ext uri="{FF2B5EF4-FFF2-40B4-BE49-F238E27FC236}">
                <a16:creationId xmlns:a16="http://schemas.microsoft.com/office/drawing/2014/main" id="{76758A4E-5ED5-6F5B-A8EE-4DCA4145DA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47181" y="450555"/>
            <a:ext cx="2229161" cy="14956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163" y="0"/>
            <a:ext cx="10972800" cy="1143000"/>
          </a:xfrm>
        </p:spPr>
        <p:txBody>
          <a:bodyPr/>
          <a:lstStyle/>
          <a:p>
            <a:pPr algn="l" defTabSz="914400"/>
            <a:r>
              <a:rPr lang="fr-FR" sz="2200" b="1" cap="all" dirty="0">
                <a:solidFill>
                  <a:srgbClr val="203A76"/>
                </a:solidFill>
                <a:latin typeface="Arial" panose="020B0604020202020204" pitchFamily="34" charset="0"/>
                <a:ea typeface="+mn-ea"/>
                <a:cs typeface="+mn-cs"/>
              </a:rPr>
              <a:t>Cas pratique : Quels sont les risques ?</a:t>
            </a:r>
          </a:p>
        </p:txBody>
      </p:sp>
      <p:sp>
        <p:nvSpPr>
          <p:cNvPr id="3" name="Content Placeholder 2"/>
          <p:cNvSpPr>
            <a:spLocks noGrp="1"/>
          </p:cNvSpPr>
          <p:nvPr>
            <p:ph idx="1"/>
          </p:nvPr>
        </p:nvSpPr>
        <p:spPr/>
        <p:txBody>
          <a:bodyPr>
            <a:normAutofit lnSpcReduction="10000"/>
          </a:bodyPr>
          <a:lstStyle/>
          <a:p>
            <a:pPr marL="0" indent="0">
              <a:buNone/>
              <a:defRPr sz="2200"/>
            </a:pPr>
            <a:r>
              <a:rPr lang="fr-FR" sz="2000" b="1" dirty="0">
                <a:solidFill>
                  <a:srgbClr val="203B73"/>
                </a:solidFill>
                <a:latin typeface="Myriad Pro" pitchFamily="34" charset="0"/>
                <a:cs typeface="Arial" panose="020B0604020202020204" pitchFamily="34" charset="0"/>
              </a:rPr>
              <a:t>Cas pratique et échange avec les participants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dirty="0">
                <a:solidFill>
                  <a:srgbClr val="203B73"/>
                </a:solidFill>
                <a:latin typeface="Myriad Pro" pitchFamily="34" charset="0"/>
                <a:cs typeface="Arial" panose="020B0604020202020204" pitchFamily="34" charset="0"/>
              </a:rPr>
              <a:t>Mme Martin s’achète un téléphone en 3 échéances, un produit électroménager en 4 fois sans frais et souscrit plusieurs mini-crédit pour un total de 600 € pour renflouer sa trésorerie.</a:t>
            </a:r>
            <a:br>
              <a:rPr lang="fr-FR" sz="2000" dirty="0">
                <a:solidFill>
                  <a:srgbClr val="203B73"/>
                </a:solidFill>
                <a:latin typeface="Myriad Pro" pitchFamily="34" charset="0"/>
                <a:cs typeface="Arial" panose="020B0604020202020204" pitchFamily="34" charset="0"/>
              </a:rPr>
            </a:br>
            <a:endParaRPr lang="fr-FR" sz="2000"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Question : quels sont risques encourus par Mme Martin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Pistes de réponses : </a:t>
            </a:r>
          </a:p>
          <a:p>
            <a:pPr>
              <a:buFont typeface="Wingdings" panose="05000000000000000000" pitchFamily="2" charset="2"/>
              <a:buChar char="Ø"/>
              <a:defRPr sz="2200"/>
            </a:pPr>
            <a:r>
              <a:rPr sz="2000" b="1" dirty="0">
                <a:solidFill>
                  <a:srgbClr val="203B73"/>
                </a:solidFill>
                <a:latin typeface="Myriad Pro" pitchFamily="34" charset="0"/>
                <a:cs typeface="Arial" panose="020B0604020202020204" pitchFamily="34" charset="0"/>
              </a:rPr>
              <a:t>Accumulation des </a:t>
            </a:r>
            <a:r>
              <a:rPr sz="2000" b="1" dirty="0" err="1">
                <a:solidFill>
                  <a:srgbClr val="203B73"/>
                </a:solidFill>
                <a:latin typeface="Myriad Pro" pitchFamily="34" charset="0"/>
                <a:cs typeface="Arial" panose="020B0604020202020204" pitchFamily="34" charset="0"/>
              </a:rPr>
              <a:t>échéances</a:t>
            </a:r>
            <a:endParaRPr lang="fr-FR" sz="2000" b="1" dirty="0">
              <a:solidFill>
                <a:srgbClr val="203B73"/>
              </a:solidFill>
              <a:latin typeface="Myriad Pro" pitchFamily="34" charset="0"/>
              <a:cs typeface="Arial" panose="020B0604020202020204" pitchFamily="34" charset="0"/>
            </a:endParaRPr>
          </a:p>
          <a:p>
            <a:pPr>
              <a:buFont typeface="Wingdings" panose="05000000000000000000" pitchFamily="2" charset="2"/>
              <a:buChar char="Ø"/>
              <a:defRPr sz="2200"/>
            </a:pPr>
            <a:r>
              <a:rPr sz="2000" b="1" dirty="0" err="1">
                <a:solidFill>
                  <a:srgbClr val="203B73"/>
                </a:solidFill>
                <a:latin typeface="Myriad Pro" pitchFamily="34" charset="0"/>
                <a:cs typeface="Arial" panose="020B0604020202020204" pitchFamily="34" charset="0"/>
              </a:rPr>
              <a:t>Découverts</a:t>
            </a:r>
            <a:endParaRPr lang="fr-FR" sz="2000" b="1" dirty="0">
              <a:solidFill>
                <a:srgbClr val="203B73"/>
              </a:solidFill>
              <a:latin typeface="Myriad Pro" pitchFamily="34" charset="0"/>
              <a:cs typeface="Arial" panose="020B0604020202020204" pitchFamily="34" charset="0"/>
            </a:endParaRPr>
          </a:p>
          <a:p>
            <a:pPr>
              <a:buFont typeface="Wingdings" panose="05000000000000000000" pitchFamily="2" charset="2"/>
              <a:buChar char="Ø"/>
              <a:defRPr sz="2200"/>
            </a:pPr>
            <a:r>
              <a:rPr sz="2000" b="1" dirty="0" err="1">
                <a:solidFill>
                  <a:srgbClr val="203B73"/>
                </a:solidFill>
                <a:latin typeface="Myriad Pro" pitchFamily="34" charset="0"/>
                <a:cs typeface="Arial" panose="020B0604020202020204" pitchFamily="34" charset="0"/>
              </a:rPr>
              <a:t>Difficultés</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budgétaires</a:t>
            </a:r>
            <a:endParaRPr lang="fr-FR" sz="2000" b="1" dirty="0">
              <a:solidFill>
                <a:srgbClr val="203B73"/>
              </a:solidFill>
              <a:latin typeface="Myriad Pro" pitchFamily="34" charset="0"/>
              <a:cs typeface="Arial" panose="020B0604020202020204" pitchFamily="34" charset="0"/>
            </a:endParaRPr>
          </a:p>
          <a:p>
            <a:pPr>
              <a:buFont typeface="Wingdings" panose="05000000000000000000" pitchFamily="2" charset="2"/>
              <a:buChar char="Ø"/>
              <a:defRPr sz="2200"/>
            </a:pPr>
            <a:r>
              <a:rPr sz="2000" b="1" dirty="0" err="1">
                <a:solidFill>
                  <a:srgbClr val="203B73"/>
                </a:solidFill>
                <a:latin typeface="Myriad Pro" pitchFamily="34" charset="0"/>
                <a:cs typeface="Arial" panose="020B0604020202020204" pitchFamily="34" charset="0"/>
              </a:rPr>
              <a:t>Surendettement</a:t>
            </a: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sz="20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AFAE92C2-EEC6-111C-C6DA-AAC3CAB06C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41713" y="503426"/>
            <a:ext cx="2372056" cy="16004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0"/>
            <a:ext cx="10972800" cy="1143000"/>
          </a:xfrm>
        </p:spPr>
        <p:txBody>
          <a:bodyPr/>
          <a:lstStyle/>
          <a:p>
            <a:pPr algn="l"/>
            <a:r>
              <a:rPr sz="2200" b="1" cap="all" dirty="0" err="1">
                <a:solidFill>
                  <a:srgbClr val="203A76"/>
                </a:solidFill>
                <a:latin typeface="Arial" panose="020B0604020202020204" pitchFamily="34" charset="0"/>
                <a:ea typeface="+mn-ea"/>
                <a:cs typeface="+mn-cs"/>
              </a:rPr>
              <a:t>Repérer</a:t>
            </a:r>
            <a:r>
              <a:rPr sz="2200" b="1" cap="all" dirty="0">
                <a:solidFill>
                  <a:srgbClr val="203A76"/>
                </a:solidFill>
                <a:latin typeface="Arial" panose="020B0604020202020204" pitchFamily="34" charset="0"/>
                <a:ea typeface="+mn-ea"/>
                <a:cs typeface="+mn-cs"/>
              </a:rPr>
              <a:t> les </a:t>
            </a:r>
            <a:r>
              <a:rPr sz="2200" b="1" cap="all" dirty="0" err="1">
                <a:solidFill>
                  <a:srgbClr val="203A76"/>
                </a:solidFill>
                <a:latin typeface="Arial" panose="020B0604020202020204" pitchFamily="34" charset="0"/>
                <a:ea typeface="+mn-ea"/>
                <a:cs typeface="+mn-cs"/>
              </a:rPr>
              <a:t>signaux</a:t>
            </a:r>
            <a:r>
              <a:rPr lang="fr-FR" sz="2200" b="1" cap="all" dirty="0">
                <a:solidFill>
                  <a:srgbClr val="203A76"/>
                </a:solidFill>
                <a:latin typeface="Arial" panose="020B0604020202020204" pitchFamily="34" charset="0"/>
                <a:ea typeface="+mn-ea"/>
                <a:cs typeface="+mn-cs"/>
              </a:rPr>
              <a:t> pour le travailleur social</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1017373" y="2488203"/>
            <a:ext cx="10972800" cy="3968194"/>
          </a:xfrm>
        </p:spPr>
        <p:txBody>
          <a:bodyPr/>
          <a:lstStyle/>
          <a:p>
            <a:pPr>
              <a:defRPr sz="2200"/>
            </a:pPr>
            <a:endParaRPr lang="fr-FR" dirty="0"/>
          </a:p>
          <a:p>
            <a:pPr marL="0" indent="0">
              <a:buNone/>
              <a:defRPr sz="2200"/>
            </a:pPr>
            <a:r>
              <a:rPr lang="fr-FR" sz="2000" dirty="0">
                <a:solidFill>
                  <a:srgbClr val="203B73"/>
                </a:solidFill>
                <a:latin typeface="Myriad Pro" pitchFamily="34" charset="0"/>
                <a:cs typeface="Arial" panose="020B0604020202020204" pitchFamily="34" charset="0"/>
              </a:rPr>
              <a:t>Pendant un accompagnement, le travailleur social peut être attentif à :</a:t>
            </a:r>
          </a:p>
          <a:p>
            <a:pPr marL="0" indent="0">
              <a:buNone/>
              <a:defRPr sz="2200"/>
            </a:pPr>
            <a:endParaRPr lang="fr-FR" sz="2000" b="1" dirty="0">
              <a:solidFill>
                <a:srgbClr val="203B73"/>
              </a:solidFill>
              <a:latin typeface="Myriad Pro" pitchFamily="34" charset="0"/>
              <a:cs typeface="Arial" panose="020B0604020202020204" pitchFamily="34" charset="0"/>
            </a:endParaRPr>
          </a:p>
          <a:p>
            <a:pPr>
              <a:defRPr sz="2200"/>
            </a:pPr>
            <a:r>
              <a:rPr sz="1900" b="1" dirty="0">
                <a:solidFill>
                  <a:srgbClr val="203B73"/>
                </a:solidFill>
                <a:latin typeface="Myriad Pro" pitchFamily="34" charset="0"/>
                <a:cs typeface="Arial" panose="020B0604020202020204" pitchFamily="34" charset="0"/>
              </a:rPr>
              <a:t>Multiples </a:t>
            </a:r>
            <a:r>
              <a:rPr sz="1900" b="1" dirty="0" err="1">
                <a:solidFill>
                  <a:srgbClr val="203B73"/>
                </a:solidFill>
                <a:latin typeface="Myriad Pro" pitchFamily="34" charset="0"/>
                <a:cs typeface="Arial" panose="020B0604020202020204" pitchFamily="34" charset="0"/>
              </a:rPr>
              <a:t>prélèvements</a:t>
            </a:r>
            <a:r>
              <a:rPr lang="fr-FR" sz="1900" b="1" dirty="0">
                <a:solidFill>
                  <a:srgbClr val="203B73"/>
                </a:solidFill>
                <a:latin typeface="Myriad Pro" pitchFamily="34" charset="0"/>
                <a:cs typeface="Arial" panose="020B0604020202020204" pitchFamily="34" charset="0"/>
              </a:rPr>
              <a:t> sur les relevés de comptes de la part d’acteurs bancaires,</a:t>
            </a:r>
          </a:p>
          <a:p>
            <a:pPr>
              <a:defRPr sz="2200"/>
            </a:pPr>
            <a:r>
              <a:rPr lang="fr-FR" sz="1900" b="1" dirty="0">
                <a:solidFill>
                  <a:srgbClr val="203B73"/>
                </a:solidFill>
                <a:latin typeface="Myriad Pro" pitchFamily="34" charset="0"/>
                <a:cs typeface="Arial" panose="020B0604020202020204" pitchFamily="34" charset="0"/>
              </a:rPr>
              <a:t>D</a:t>
            </a:r>
            <a:r>
              <a:rPr sz="1900" b="1" dirty="0" err="1">
                <a:solidFill>
                  <a:srgbClr val="203B73"/>
                </a:solidFill>
                <a:latin typeface="Myriad Pro" pitchFamily="34" charset="0"/>
                <a:cs typeface="Arial" panose="020B0604020202020204" pitchFamily="34" charset="0"/>
              </a:rPr>
              <a:t>écouverts</a:t>
            </a:r>
            <a:r>
              <a:rP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fréquents</a:t>
            </a:r>
            <a:r>
              <a:rPr sz="1900" b="1" dirty="0">
                <a:solidFill>
                  <a:srgbClr val="203B73"/>
                </a:solidFill>
                <a:latin typeface="Myriad Pro" pitchFamily="34" charset="0"/>
                <a:cs typeface="Arial" panose="020B0604020202020204" pitchFamily="34" charset="0"/>
              </a:rPr>
              <a:t>, </a:t>
            </a:r>
            <a:endParaRPr lang="fr-FR" sz="1900" b="1" dirty="0">
              <a:solidFill>
                <a:srgbClr val="203B73"/>
              </a:solidFill>
              <a:latin typeface="Myriad Pro" pitchFamily="34" charset="0"/>
              <a:cs typeface="Arial" panose="020B0604020202020204" pitchFamily="34" charset="0"/>
            </a:endParaRPr>
          </a:p>
          <a:p>
            <a:pPr>
              <a:defRPr sz="2200"/>
            </a:pPr>
            <a:r>
              <a:rPr lang="fr-FR" sz="1900" b="1" dirty="0">
                <a:solidFill>
                  <a:srgbClr val="203B73"/>
                </a:solidFill>
                <a:latin typeface="Myriad Pro" pitchFamily="34" charset="0"/>
                <a:cs typeface="Arial" panose="020B0604020202020204" pitchFamily="34" charset="0"/>
              </a:rPr>
              <a:t>A</a:t>
            </a:r>
            <a:r>
              <a:rPr sz="1900" b="1" dirty="0">
                <a:solidFill>
                  <a:srgbClr val="203B73"/>
                </a:solidFill>
                <a:latin typeface="Myriad Pro" pitchFamily="34" charset="0"/>
                <a:cs typeface="Arial" panose="020B0604020202020204" pitchFamily="34" charset="0"/>
              </a:rPr>
              <a:t>chats </a:t>
            </a:r>
            <a:r>
              <a:rPr sz="1900" b="1" dirty="0" err="1">
                <a:solidFill>
                  <a:srgbClr val="203B73"/>
                </a:solidFill>
                <a:latin typeface="Myriad Pro" pitchFamily="34" charset="0"/>
                <a:cs typeface="Arial" panose="020B0604020202020204" pitchFamily="34" charset="0"/>
              </a:rPr>
              <a:t>impulsifs</a:t>
            </a:r>
            <a:r>
              <a:rPr lang="fr-FR" sz="1900" b="1" dirty="0">
                <a:solidFill>
                  <a:srgbClr val="203B73"/>
                </a:solidFill>
                <a:latin typeface="Myriad Pro" pitchFamily="34" charset="0"/>
                <a:cs typeface="Arial" panose="020B0604020202020204" pitchFamily="34" charset="0"/>
              </a:rPr>
              <a:t> réguliers,</a:t>
            </a:r>
          </a:p>
          <a:p>
            <a:pPr>
              <a:defRPr sz="2200"/>
            </a:pPr>
            <a:r>
              <a:rPr lang="fr-FR" sz="1900" b="1" dirty="0">
                <a:solidFill>
                  <a:srgbClr val="203B73"/>
                </a:solidFill>
                <a:latin typeface="Myriad Pro" pitchFamily="34" charset="0"/>
                <a:cs typeface="Arial" panose="020B0604020202020204" pitchFamily="34" charset="0"/>
              </a:rPr>
              <a:t>D</a:t>
            </a:r>
            <a:r>
              <a:rPr sz="1900" b="1" dirty="0" err="1">
                <a:solidFill>
                  <a:srgbClr val="203B73"/>
                </a:solidFill>
                <a:latin typeface="Myriad Pro" pitchFamily="34" charset="0"/>
                <a:cs typeface="Arial" panose="020B0604020202020204" pitchFamily="34" charset="0"/>
              </a:rPr>
              <a:t>ifficulté</a:t>
            </a:r>
            <a:r>
              <a:rPr sz="1900" b="1" dirty="0">
                <a:solidFill>
                  <a:srgbClr val="203B73"/>
                </a:solidFill>
                <a:latin typeface="Myriad Pro" pitchFamily="34" charset="0"/>
                <a:cs typeface="Arial" panose="020B0604020202020204" pitchFamily="34" charset="0"/>
              </a:rPr>
              <a:t> </a:t>
            </a:r>
            <a:r>
              <a:rPr lang="fr-FR" sz="1900" b="1" dirty="0">
                <a:solidFill>
                  <a:srgbClr val="203B73"/>
                </a:solidFill>
                <a:latin typeface="Myriad Pro" pitchFamily="34" charset="0"/>
                <a:cs typeface="Arial" panose="020B0604020202020204" pitchFamily="34" charset="0"/>
              </a:rPr>
              <a:t>pour la personne </a:t>
            </a:r>
            <a:r>
              <a:rPr sz="1900" b="1" dirty="0">
                <a:solidFill>
                  <a:srgbClr val="203B73"/>
                </a:solidFill>
                <a:latin typeface="Myriad Pro" pitchFamily="34" charset="0"/>
                <a:cs typeface="Arial" panose="020B0604020202020204" pitchFamily="34" charset="0"/>
              </a:rPr>
              <a:t>à </a:t>
            </a:r>
            <a:r>
              <a:rPr sz="1900" b="1" dirty="0" err="1">
                <a:solidFill>
                  <a:srgbClr val="203B73"/>
                </a:solidFill>
                <a:latin typeface="Myriad Pro" pitchFamily="34" charset="0"/>
                <a:cs typeface="Arial" panose="020B0604020202020204" pitchFamily="34" charset="0"/>
              </a:rPr>
              <a:t>estimer</a:t>
            </a:r>
            <a:r>
              <a:rPr sz="1900" b="1" dirty="0">
                <a:solidFill>
                  <a:srgbClr val="203B73"/>
                </a:solidFill>
                <a:latin typeface="Myriad Pro" pitchFamily="34" charset="0"/>
                <a:cs typeface="Arial" panose="020B0604020202020204" pitchFamily="34" charset="0"/>
              </a:rPr>
              <a:t> les </a:t>
            </a:r>
            <a:r>
              <a:rPr sz="1900" b="1" dirty="0" err="1">
                <a:solidFill>
                  <a:srgbClr val="203B73"/>
                </a:solidFill>
                <a:latin typeface="Myriad Pro" pitchFamily="34" charset="0"/>
                <a:cs typeface="Arial" panose="020B0604020202020204" pitchFamily="34" charset="0"/>
              </a:rPr>
              <a:t>mensualités</a:t>
            </a:r>
            <a:r>
              <a:rPr lang="fr-FR" sz="1900" b="1" dirty="0">
                <a:solidFill>
                  <a:srgbClr val="203B73"/>
                </a:solidFill>
                <a:latin typeface="Myriad Pro" pitchFamily="34" charset="0"/>
                <a:cs typeface="Arial" panose="020B0604020202020204" pitchFamily="34" charset="0"/>
              </a:rPr>
              <a:t> qui sont dues,</a:t>
            </a:r>
          </a:p>
          <a:p>
            <a:pPr>
              <a:defRPr sz="2200"/>
            </a:pPr>
            <a:r>
              <a:rPr lang="fr-FR" sz="1900" b="1" dirty="0">
                <a:solidFill>
                  <a:srgbClr val="203B73"/>
                </a:solidFill>
                <a:latin typeface="Myriad Pro" pitchFamily="34" charset="0"/>
                <a:cs typeface="Arial" panose="020B0604020202020204" pitchFamily="34" charset="0"/>
              </a:rPr>
              <a:t>Frais d'incidents bancaires (frais de rejets de prélèvements, de dépassement du découvert autorisé,...).</a:t>
            </a:r>
          </a:p>
        </p:txBody>
      </p:sp>
      <p:pic>
        <p:nvPicPr>
          <p:cNvPr id="5" name="Image 4">
            <a:extLst>
              <a:ext uri="{FF2B5EF4-FFF2-40B4-BE49-F238E27FC236}">
                <a16:creationId xmlns:a16="http://schemas.microsoft.com/office/drawing/2014/main" id="{2F7FCC52-7019-213A-BF0A-1538996C765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60004" y="401604"/>
            <a:ext cx="2114845" cy="17052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15756"/>
            <a:ext cx="10972800" cy="1143000"/>
          </a:xfrm>
        </p:spPr>
        <p:txBody>
          <a:bodyPr/>
          <a:lstStyle/>
          <a:p>
            <a:pPr algn="l"/>
            <a:r>
              <a:rPr lang="fr-FR" sz="2200" b="1" cap="all" dirty="0">
                <a:solidFill>
                  <a:srgbClr val="203A76"/>
                </a:solidFill>
                <a:latin typeface="Arial" panose="020B0604020202020204" pitchFamily="34" charset="0"/>
                <a:ea typeface="+mn-ea"/>
                <a:cs typeface="+mn-cs"/>
              </a:rPr>
              <a:t>Comment accompagner les personnes</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300682" y="1559740"/>
            <a:ext cx="10746259" cy="4525963"/>
          </a:xfrm>
        </p:spPr>
        <p:txBody>
          <a:bodyPr>
            <a:normAutofit fontScale="92500" lnSpcReduction="20000"/>
          </a:bodyPr>
          <a:lstStyle/>
          <a:p>
            <a:pPr>
              <a:defRPr sz="2200"/>
            </a:pPr>
            <a:r>
              <a:rPr sz="1900" b="1" dirty="0" err="1">
                <a:solidFill>
                  <a:srgbClr val="203B73"/>
                </a:solidFill>
                <a:latin typeface="Myriad Pro" pitchFamily="34" charset="0"/>
                <a:cs typeface="Arial" panose="020B0604020202020204" pitchFamily="34" charset="0"/>
              </a:rPr>
              <a:t>Reconstituer</a:t>
            </a:r>
            <a:r>
              <a:rPr lang="fr-FR" sz="1900" b="1" dirty="0">
                <a:solidFill>
                  <a:srgbClr val="203B73"/>
                </a:solidFill>
                <a:latin typeface="Myriad Pro" pitchFamily="34" charset="0"/>
                <a:cs typeface="Arial" panose="020B0604020202020204" pitchFamily="34" charset="0"/>
              </a:rPr>
              <a:t> </a:t>
            </a:r>
            <a:r>
              <a:rPr sz="1900" b="1" dirty="0">
                <a:solidFill>
                  <a:srgbClr val="203B73"/>
                </a:solidFill>
                <a:latin typeface="Myriad Pro" pitchFamily="34" charset="0"/>
                <a:cs typeface="Arial" panose="020B0604020202020204" pitchFamily="34" charset="0"/>
              </a:rPr>
              <a:t>le budget</a:t>
            </a:r>
            <a:r>
              <a:rPr lang="fr-FR" sz="1900" b="1" dirty="0">
                <a:solidFill>
                  <a:srgbClr val="203B73"/>
                </a:solidFill>
                <a:latin typeface="Myriad Pro" pitchFamily="34" charset="0"/>
                <a:cs typeface="Arial" panose="020B0604020202020204" pitchFamily="34" charset="0"/>
              </a:rPr>
              <a:t> </a:t>
            </a:r>
            <a:r>
              <a:rPr lang="fr-FR" sz="1900" dirty="0">
                <a:solidFill>
                  <a:srgbClr val="203B73"/>
                </a:solidFill>
                <a:latin typeface="Myriad Pro" pitchFamily="34" charset="0"/>
                <a:cs typeface="Arial" panose="020B0604020202020204" pitchFamily="34" charset="0"/>
              </a:rPr>
              <a:t>afin d’aider les personnes à </a:t>
            </a:r>
            <a:r>
              <a:rPr lang="fr-FR" sz="1900" b="1" dirty="0">
                <a:solidFill>
                  <a:srgbClr val="203B73"/>
                </a:solidFill>
                <a:latin typeface="Myriad Pro" pitchFamily="34" charset="0"/>
                <a:cs typeface="Arial" panose="020B0604020202020204" pitchFamily="34" charset="0"/>
              </a:rPr>
              <a:t>prioriser les dépenses</a:t>
            </a:r>
            <a:endParaRPr lang="fr-FR" sz="1050" b="1" dirty="0">
              <a:latin typeface="Segoe UI" panose="020B0502040204020203" pitchFamily="34" charset="0"/>
            </a:endParaRPr>
          </a:p>
          <a:p>
            <a:pPr>
              <a:defRPr sz="2200"/>
            </a:pPr>
            <a:endParaRPr lang="fr-FR" sz="1900" dirty="0">
              <a:solidFill>
                <a:srgbClr val="203B73"/>
              </a:solidFill>
              <a:latin typeface="Myriad Pro" pitchFamily="34" charset="0"/>
              <a:cs typeface="Arial" panose="020B0604020202020204" pitchFamily="34" charset="0"/>
            </a:endParaRPr>
          </a:p>
          <a:p>
            <a:pPr>
              <a:defRPr sz="2200"/>
            </a:pPr>
            <a:r>
              <a:rPr lang="fr-FR" sz="1900" b="1" dirty="0">
                <a:solidFill>
                  <a:srgbClr val="203B73"/>
                </a:solidFill>
                <a:latin typeface="Myriad Pro" pitchFamily="34" charset="0"/>
                <a:cs typeface="Arial" panose="020B0604020202020204" pitchFamily="34" charset="0"/>
              </a:rPr>
              <a:t>L</a:t>
            </a:r>
            <a:r>
              <a:rPr sz="1900" b="1" dirty="0" err="1">
                <a:solidFill>
                  <a:srgbClr val="203B73"/>
                </a:solidFill>
                <a:latin typeface="Myriad Pro" pitchFamily="34" charset="0"/>
                <a:cs typeface="Arial" panose="020B0604020202020204" pitchFamily="34" charset="0"/>
              </a:rPr>
              <a:t>ister</a:t>
            </a:r>
            <a:r>
              <a:rPr sz="1900" b="1" dirty="0">
                <a:solidFill>
                  <a:srgbClr val="203B73"/>
                </a:solidFill>
                <a:latin typeface="Myriad Pro" pitchFamily="34" charset="0"/>
                <a:cs typeface="Arial" panose="020B0604020202020204" pitchFamily="34" charset="0"/>
              </a:rPr>
              <a:t> les</a:t>
            </a:r>
            <a:r>
              <a:rPr lang="fr-F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échéances</a:t>
            </a:r>
            <a:r>
              <a:rPr lang="fr-FR" sz="1900" b="1" dirty="0">
                <a:solidFill>
                  <a:srgbClr val="203B73"/>
                </a:solidFill>
                <a:latin typeface="Myriad Pro" pitchFamily="34" charset="0"/>
                <a:cs typeface="Arial" panose="020B0604020202020204" pitchFamily="34" charset="0"/>
              </a:rPr>
              <a:t> dues et à venir </a:t>
            </a:r>
            <a:r>
              <a:rPr lang="fr-FR" sz="1900" dirty="0">
                <a:solidFill>
                  <a:srgbClr val="203B73"/>
                </a:solidFill>
                <a:latin typeface="Myriad Pro" pitchFamily="34" charset="0"/>
                <a:cs typeface="Arial" panose="020B0604020202020204" pitchFamily="34" charset="0"/>
              </a:rPr>
              <a:t>(paiements fractionnés, mini-crédits, loyers, factures, abonnements, etc.)</a:t>
            </a:r>
          </a:p>
          <a:p>
            <a:pPr>
              <a:defRPr sz="2200"/>
            </a:pPr>
            <a:endParaRPr lang="fr-FR" sz="1900" dirty="0">
              <a:solidFill>
                <a:srgbClr val="203B73"/>
              </a:solidFill>
              <a:latin typeface="Myriad Pro" pitchFamily="34" charset="0"/>
              <a:cs typeface="Arial" panose="020B0604020202020204" pitchFamily="34" charset="0"/>
            </a:endParaRPr>
          </a:p>
          <a:p>
            <a:pPr fontAlgn="t">
              <a:lnSpc>
                <a:spcPts val="1500"/>
              </a:lnSpc>
              <a:buFont typeface="Arial" panose="020B0604020202020204" pitchFamily="34" charset="0"/>
              <a:buChar char="•"/>
            </a:pPr>
            <a:r>
              <a:rPr lang="fr-FR" sz="1900" b="1" dirty="0">
                <a:solidFill>
                  <a:srgbClr val="203B73"/>
                </a:solidFill>
                <a:latin typeface="Myriad Pro" pitchFamily="34" charset="0"/>
                <a:cs typeface="Arial" panose="020B0604020202020204" pitchFamily="34" charset="0"/>
              </a:rPr>
              <a:t>I</a:t>
            </a:r>
            <a:r>
              <a:rPr sz="1900" b="1" dirty="0" err="1">
                <a:solidFill>
                  <a:srgbClr val="203B73"/>
                </a:solidFill>
                <a:latin typeface="Myriad Pro" pitchFamily="34" charset="0"/>
                <a:cs typeface="Arial" panose="020B0604020202020204" pitchFamily="34" charset="0"/>
              </a:rPr>
              <a:t>nformer</a:t>
            </a:r>
            <a:r>
              <a:rPr lang="fr-FR" sz="1900" b="1" dirty="0">
                <a:solidFill>
                  <a:srgbClr val="203B73"/>
                </a:solidFill>
                <a:latin typeface="Myriad Pro" pitchFamily="34" charset="0"/>
                <a:cs typeface="Arial" panose="020B0604020202020204" pitchFamily="34" charset="0"/>
              </a:rPr>
              <a:t> sur les risques liés à l'accumulation de mini-crédits et paiements fractionnés</a:t>
            </a:r>
            <a:r>
              <a:rPr lang="fr-FR" sz="1900" dirty="0">
                <a:solidFill>
                  <a:srgbClr val="203B73"/>
                </a:solidFill>
                <a:latin typeface="Myriad Pro" pitchFamily="34" charset="0"/>
                <a:cs typeface="Arial" panose="020B0604020202020204" pitchFamily="34" charset="0"/>
              </a:rPr>
              <a:t>, sans</a:t>
            </a:r>
          </a:p>
          <a:p>
            <a:pPr marL="0" indent="0" fontAlgn="t">
              <a:lnSpc>
                <a:spcPts val="1500"/>
              </a:lnSpc>
              <a:buNone/>
            </a:pPr>
            <a:r>
              <a:rPr lang="fr-FR" sz="1900" dirty="0">
                <a:solidFill>
                  <a:srgbClr val="203B73"/>
                </a:solidFill>
                <a:latin typeface="Myriad Pro" pitchFamily="34" charset="0"/>
                <a:cs typeface="Arial" panose="020B0604020202020204" pitchFamily="34" charset="0"/>
              </a:rPr>
              <a:t>      jugement ni culpabilisation</a:t>
            </a:r>
          </a:p>
          <a:p>
            <a:pPr marL="0" indent="0">
              <a:buNone/>
              <a:defRPr sz="2200"/>
            </a:pPr>
            <a:endParaRPr lang="fr-FR" sz="1900"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dirty="0">
                <a:solidFill>
                  <a:srgbClr val="203B73"/>
                </a:solidFill>
                <a:latin typeface="Myriad Pro" pitchFamily="34" charset="0"/>
                <a:cs typeface="Arial" panose="020B0604020202020204" pitchFamily="34" charset="0"/>
              </a:rPr>
              <a:t>Mettre en place un </a:t>
            </a:r>
            <a:r>
              <a:rPr lang="fr-FR" sz="1900" b="1" dirty="0">
                <a:solidFill>
                  <a:srgbClr val="203B73"/>
                </a:solidFill>
                <a:latin typeface="Myriad Pro" pitchFamily="34" charset="0"/>
                <a:cs typeface="Arial" panose="020B0604020202020204" pitchFamily="34" charset="0"/>
              </a:rPr>
              <a:t>outil de suivi budgétaire </a:t>
            </a:r>
            <a:r>
              <a:rPr lang="fr-FR" sz="1900" dirty="0">
                <a:solidFill>
                  <a:srgbClr val="203B73"/>
                </a:solidFill>
                <a:latin typeface="Myriad Pro" pitchFamily="34" charset="0"/>
                <a:cs typeface="Arial" panose="020B0604020202020204" pitchFamily="34" charset="0"/>
              </a:rPr>
              <a:t>(application mobile, tableau de suivi)</a:t>
            </a:r>
          </a:p>
          <a:p>
            <a:pPr>
              <a:buFont typeface="Arial" panose="020B0604020202020204" pitchFamily="34" charset="0"/>
              <a:buChar char="•"/>
              <a:defRPr sz="2200"/>
            </a:pPr>
            <a:endParaRPr lang="fr-FR" sz="1900"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Analyser les relevés bancaires pour repérer les dépenses récurrentes</a:t>
            </a:r>
            <a:r>
              <a:rPr lang="fr-FR" sz="1900" dirty="0">
                <a:solidFill>
                  <a:srgbClr val="203B73"/>
                </a:solidFill>
                <a:latin typeface="Myriad Pro" pitchFamily="34" charset="0"/>
                <a:cs typeface="Arial" panose="020B0604020202020204" pitchFamily="34" charset="0"/>
              </a:rPr>
              <a:t>, identifier les postes de dépenses importants et détecter d'éventuelles difficultés financières.</a:t>
            </a:r>
          </a:p>
          <a:p>
            <a:pPr>
              <a:buFont typeface="Arial" panose="020B0604020202020204" pitchFamily="34" charset="0"/>
              <a:buChar char="•"/>
              <a:defRPr sz="2200"/>
            </a:pPr>
            <a:endParaRPr lang="fr-FR" sz="1900"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Accompagner à la maîtrise du budget </a:t>
            </a:r>
            <a:r>
              <a:rPr lang="fr-FR" sz="1900" dirty="0">
                <a:solidFill>
                  <a:srgbClr val="203B73"/>
                </a:solidFill>
                <a:latin typeface="Myriad Pro" pitchFamily="34" charset="0"/>
                <a:cs typeface="Arial" panose="020B0604020202020204" pitchFamily="34" charset="0"/>
              </a:rPr>
              <a:t>en distinguant les dépenses essentielles des dépenses non essentielles</a:t>
            </a:r>
          </a:p>
          <a:p>
            <a:pPr>
              <a:buFont typeface="Arial" panose="020B0604020202020204" pitchFamily="34" charset="0"/>
              <a:buChar char="•"/>
              <a:defRPr sz="2200"/>
            </a:pPr>
            <a:endParaRPr lang="fr-FR" sz="1900"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Orienter vers les dispositifs d'aide adaptés </a:t>
            </a:r>
            <a:r>
              <a:rPr lang="fr-FR" sz="1900" dirty="0">
                <a:solidFill>
                  <a:srgbClr val="203B73"/>
                </a:solidFill>
                <a:latin typeface="Myriad Pro" pitchFamily="34" charset="0"/>
                <a:cs typeface="Arial" panose="020B0604020202020204" pitchFamily="34" charset="0"/>
              </a:rPr>
              <a:t>lorsque la situation financière devient préoccupante</a:t>
            </a:r>
          </a:p>
          <a:p>
            <a:pPr marL="0" indent="0">
              <a:buNone/>
              <a:defRPr sz="2200"/>
            </a:pPr>
            <a:endParaRPr sz="1900"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DC28A2A3-E0D1-A4BB-818E-7FAC364E93D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26371" y="274638"/>
            <a:ext cx="2114845" cy="1705213"/>
          </a:xfrm>
          <a:prstGeom prst="rect">
            <a:avLst/>
          </a:prstGeom>
        </p:spPr>
      </p:pic>
    </p:spTree>
  </p:cSld>
  <p:clrMapOvr>
    <a:masterClrMapping/>
  </p:clrMapOvr>
</p:sld>
</file>

<file path=ppt/theme/theme1.xml><?xml version="1.0" encoding="utf-8"?>
<a:theme xmlns:a="http://schemas.openxmlformats.org/drawingml/2006/main" name="Titres et intercalair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ntenu">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vrai ou fau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1AD8D113BBF346B2D312B5120E28C2" ma:contentTypeVersion="9" ma:contentTypeDescription="Crée un document." ma:contentTypeScope="" ma:versionID="dc9889e516318c35c45762f285422c1b">
  <xsd:schema xmlns:xsd="http://www.w3.org/2001/XMLSchema" xmlns:xs="http://www.w3.org/2001/XMLSchema" xmlns:p="http://schemas.microsoft.com/office/2006/metadata/properties" xmlns:ns1="http://schemas.microsoft.com/sharepoint/v3" xmlns:ns2="be45cbd3-9dfe-4228-86ae-352dd11a3075" xmlns:ns3="93d802d0-8a6c-41b7-a22d-02bb145e9db4" xmlns:ns4="bdf1cf4f-7695-4430-aedd-de7f34f9bed4" targetNamespace="http://schemas.microsoft.com/office/2006/metadata/properties" ma:root="true" ma:fieldsID="7477fcaf1cf08dd1e4f20842005aeae6" ns1:_="" ns2:_="" ns3:_="" ns4:_="">
    <xsd:import namespace="http://schemas.microsoft.com/sharepoint/v3"/>
    <xsd:import namespace="be45cbd3-9dfe-4228-86ae-352dd11a3075"/>
    <xsd:import namespace="93d802d0-8a6c-41b7-a22d-02bb145e9db4"/>
    <xsd:import namespace="bdf1cf4f-7695-4430-aedd-de7f34f9bed4"/>
    <xsd:element name="properties">
      <xsd:complexType>
        <xsd:sequence>
          <xsd:element name="documentManagement">
            <xsd:complexType>
              <xsd:all>
                <xsd:element ref="ns1:URL" minOccurs="0"/>
                <xsd:element ref="ns2:bdfPublication" minOccurs="0"/>
                <xsd:element ref="ns3:gcc0a71eea0f4e48a67b24b36ca45e32" minOccurs="0"/>
                <xsd:element ref="ns2:TaxCatchAll" minOccurs="0"/>
                <xsd:element ref="ns2:TaxCatchAllLabel" minOccurs="0"/>
                <xsd:element ref="ns2:bdfThumbnail" minOccurs="0"/>
                <xsd:element ref="ns2:bdfExternalLink" minOccurs="0"/>
                <xsd:element ref="ns2:SharedWithUsers" minOccurs="0"/>
                <xsd:element ref="ns2:SharedWithDetails" minOccurs="0"/>
                <xsd:element ref="ns4:Emplace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8" nillable="true" ma:displayName="URL" ma:description="Agenda des CES (2022)"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e45cbd3-9dfe-4228-86ae-352dd11a3075" elementFormDefault="qualified">
    <xsd:import namespace="http://schemas.microsoft.com/office/2006/documentManagement/types"/>
    <xsd:import namespace="http://schemas.microsoft.com/office/infopath/2007/PartnerControls"/>
    <xsd:element name="bdfPublication" ma:index="9" nillable="true" ma:displayName="Date de publication" ma:description="Date de publication" ma:format="DateTime" ma:internalName="bdfPublication">
      <xsd:simpleType>
        <xsd:restriction base="dms:DateTime"/>
      </xsd:simpleType>
    </xsd:element>
    <xsd:element name="TaxCatchAll" ma:index="11" nillable="true" ma:displayName="Taxonomy Catch All Column" ma:hidden="true" ma:list="{6d37154a-4c03-4801-bf41-27c59eacd87b}" ma:internalName="TaxCatchAll" ma:showField="CatchAllData" ma:web="be45cbd3-9dfe-4228-86ae-352dd11a3075">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6d37154a-4c03-4801-bf41-27c59eacd87b}" ma:internalName="TaxCatchAllLabel" ma:readOnly="true" ma:showField="CatchAllDataLabel" ma:web="be45cbd3-9dfe-4228-86ae-352dd11a3075">
      <xsd:complexType>
        <xsd:complexContent>
          <xsd:extension base="dms:MultiChoiceLookup">
            <xsd:sequence>
              <xsd:element name="Value" type="dms:Lookup" maxOccurs="unbounded" minOccurs="0" nillable="true"/>
            </xsd:sequence>
          </xsd:extension>
        </xsd:complexContent>
      </xsd:complexType>
    </xsd:element>
    <xsd:element name="bdfThumbnail" ma:index="14" nillable="true" ma:displayName="Vignette" ma:format="Hyperlink" ma:internalName="bdfThumbnail">
      <xsd:complexType>
        <xsd:complexContent>
          <xsd:extension base="dms:URL">
            <xsd:sequence>
              <xsd:element name="Url" type="dms:ValidUrl" minOccurs="0" nillable="true"/>
              <xsd:element name="Description" type="xsd:string" nillable="true"/>
            </xsd:sequence>
          </xsd:extension>
        </xsd:complexContent>
      </xsd:complexType>
    </xsd:element>
    <xsd:element name="bdfExternalLink" ma:index="15" nillable="true" ma:displayName="Lien externe" ma:format="Hyperlink" ma:internalName="bdfExternalLink">
      <xsd:complexType>
        <xsd:complexContent>
          <xsd:extension base="dms:URL">
            <xsd:sequence>
              <xsd:element name="Url" type="dms:ValidUrl" minOccurs="0" nillable="true"/>
              <xsd:element name="Description" type="xsd:string" nillable="true"/>
            </xsd:sequence>
          </xsd:extension>
        </xsd:complexContent>
      </xsd:complexType>
    </xsd:element>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d802d0-8a6c-41b7-a22d-02bb145e9db4" elementFormDefault="qualified">
    <xsd:import namespace="http://schemas.microsoft.com/office/2006/documentManagement/types"/>
    <xsd:import namespace="http://schemas.microsoft.com/office/infopath/2007/PartnerControls"/>
    <xsd:element name="gcc0a71eea0f4e48a67b24b36ca45e32" ma:index="10" nillable="true" ma:taxonomy="true" ma:internalName="gcc0a71eea0f4e48a67b24b36ca45e32" ma:taxonomyFieldName="bdfCategoryMedia" ma:displayName="SG DRM" ma:default="" ma:fieldId="{0cc0a71e-ea0f-4e48-a67b-24b36ca45e32}" ma:taxonomyMulti="true" ma:sspId="7b146ed0-6466-4e48-be71-1546582432b3" ma:termSetId="047c6d33-f9f3-497d-bc71-be70acb25bc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df1cf4f-7695-4430-aedd-de7f34f9bed4" elementFormDefault="qualified">
    <xsd:import namespace="http://schemas.microsoft.com/office/2006/documentManagement/types"/>
    <xsd:import namespace="http://schemas.microsoft.com/office/infopath/2007/PartnerControls"/>
    <xsd:element name="Emplacement" ma:index="18" nillable="true" ma:displayName="Emplacement" ma:default="Carrousel" ma:description="Emplacement du contenu" ma:format="Dropdown" ma:internalName="Emplacement">
      <xsd:simpleType>
        <xsd:restriction base="dms:Choice">
          <xsd:enumeration value="Carrousel"/>
          <xsd:enumeration value="Chiffres clé"/>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Emplacement xmlns="bdf1cf4f-7695-4430-aedd-de7f34f9bed4">Carrousel</Emplacement>
    <TaxCatchAll xmlns="be45cbd3-9dfe-4228-86ae-352dd11a3075"/>
    <URL xmlns="http://schemas.microsoft.com/sharepoint/v3">
      <Url xsi:nil="true"/>
      <Description xsi:nil="true"/>
    </URL>
    <bdfPublication xmlns="be45cbd3-9dfe-4228-86ae-352dd11a3075" xsi:nil="true"/>
    <bdfExternalLink xmlns="be45cbd3-9dfe-4228-86ae-352dd11a3075">
      <Url xsi:nil="true"/>
      <Description xsi:nil="true"/>
    </bdfExternalLink>
    <gcc0a71eea0f4e48a67b24b36ca45e32 xmlns="93d802d0-8a6c-41b7-a22d-02bb145e9db4">
      <Terms xmlns="http://schemas.microsoft.com/office/infopath/2007/PartnerControls"/>
    </gcc0a71eea0f4e48a67b24b36ca45e32>
    <bdfThumbnail xmlns="be45cbd3-9dfe-4228-86ae-352dd11a3075">
      <Url xsi:nil="true"/>
      <Description xsi:nil="true"/>
    </bdfThumbnail>
    <SharedWithUsers xmlns="be45cbd3-9dfe-4228-86ae-352dd11a3075">
      <UserInfo>
        <DisplayName>SARTIAUX Ludovic (LILLE)</DisplayName>
        <AccountId>4915</AccountId>
        <AccountType/>
      </UserInfo>
      <UserInfo>
        <DisplayName>CHASTAGNER Thomas (SG DA)</DisplayName>
        <AccountId>12514</AccountId>
        <AccountType/>
      </UserInfo>
      <UserInfo>
        <DisplayName>TACHE Elise (DGSEI DIM)</DisplayName>
        <AccountId>9719</AccountId>
        <AccountType/>
      </UserInfo>
    </SharedWithUsers>
  </documentManagement>
</p:properties>
</file>

<file path=customXml/itemProps1.xml><?xml version="1.0" encoding="utf-8"?>
<ds:datastoreItem xmlns:ds="http://schemas.openxmlformats.org/officeDocument/2006/customXml" ds:itemID="{90E2534A-5424-488C-8E62-E062DD9009C9}">
  <ds:schemaRefs>
    <ds:schemaRef ds:uri="http://schemas.microsoft.com/sharepoint/v3/contenttype/forms"/>
  </ds:schemaRefs>
</ds:datastoreItem>
</file>

<file path=customXml/itemProps2.xml><?xml version="1.0" encoding="utf-8"?>
<ds:datastoreItem xmlns:ds="http://schemas.openxmlformats.org/officeDocument/2006/customXml" ds:itemID="{5465E7BF-CD3A-4EEE-8F76-21985282A2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e45cbd3-9dfe-4228-86ae-352dd11a3075"/>
    <ds:schemaRef ds:uri="93d802d0-8a6c-41b7-a22d-02bb145e9db4"/>
    <ds:schemaRef ds:uri="bdf1cf4f-7695-4430-aedd-de7f34f9b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3F2576-D4A1-4EB6-B882-16D9CDD7013F}">
  <ds:schemaRefs>
    <ds:schemaRef ds:uri="http://purl.org/dc/terms/"/>
    <ds:schemaRef ds:uri="93d802d0-8a6c-41b7-a22d-02bb145e9db4"/>
    <ds:schemaRef ds:uri="http://purl.org/dc/dcmitype/"/>
    <ds:schemaRef ds:uri="be45cbd3-9dfe-4228-86ae-352dd11a3075"/>
    <ds:schemaRef ds:uri="http://schemas.microsoft.com/office/2006/documentManagement/types"/>
    <ds:schemaRef ds:uri="http://schemas.microsoft.com/office/infopath/2007/PartnerControls"/>
    <ds:schemaRef ds:uri="http://www.w3.org/XML/1998/namespace"/>
    <ds:schemaRef ds:uri="http://purl.org/dc/elements/1.1/"/>
    <ds:schemaRef ds:uri="http://schemas.openxmlformats.org/package/2006/metadata/core-properties"/>
    <ds:schemaRef ds:uri="bdf1cf4f-7695-4430-aedd-de7f34f9bed4"/>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31160</TotalTime>
  <Words>1951</Words>
  <Application>Microsoft Office PowerPoint</Application>
  <PresentationFormat>Grand écran</PresentationFormat>
  <Paragraphs>167</Paragraphs>
  <Slides>10</Slides>
  <Notes>9</Notes>
  <HiddenSlides>0</HiddenSlides>
  <MMClips>0</MMClips>
  <ScaleCrop>false</ScaleCrop>
  <HeadingPairs>
    <vt:vector size="6" baseType="variant">
      <vt:variant>
        <vt:lpstr>Polices utilisées</vt:lpstr>
      </vt:variant>
      <vt:variant>
        <vt:i4>7</vt:i4>
      </vt:variant>
      <vt:variant>
        <vt:lpstr>Thème</vt:lpstr>
      </vt:variant>
      <vt:variant>
        <vt:i4>4</vt:i4>
      </vt:variant>
      <vt:variant>
        <vt:lpstr>Titres des diapositives</vt:lpstr>
      </vt:variant>
      <vt:variant>
        <vt:i4>10</vt:i4>
      </vt:variant>
    </vt:vector>
  </HeadingPairs>
  <TitlesOfParts>
    <vt:vector size="21" baseType="lpstr">
      <vt:lpstr>Aptos</vt:lpstr>
      <vt:lpstr>Arial</vt:lpstr>
      <vt:lpstr>Calibri</vt:lpstr>
      <vt:lpstr>Courier New</vt:lpstr>
      <vt:lpstr>Myriad Pro</vt:lpstr>
      <vt:lpstr>Segoe UI</vt:lpstr>
      <vt:lpstr>Wingdings</vt:lpstr>
      <vt:lpstr>Titres et intercalaires</vt:lpstr>
      <vt:lpstr>1_Contenu</vt:lpstr>
      <vt:lpstr>Office Theme</vt:lpstr>
      <vt:lpstr>vrai ou faux</vt:lpstr>
      <vt:lpstr>Présentation PowerPoint</vt:lpstr>
      <vt:lpstr>Un paiement en 4 fois est-il toujours sans frais ?   </vt:lpstr>
      <vt:lpstr>Un paiement fractionné n’est pas un crédit   </vt:lpstr>
      <vt:lpstr>Les mini-crédits sont réservés aux personnes en difficulté financière    </vt:lpstr>
      <vt:lpstr>Le mini-crédit et le paiement fractionné sont des produits financiers réglementés ?</vt:lpstr>
      <vt:lpstr>Définition et Pourquoi EN PARLER </vt:lpstr>
      <vt:lpstr>Cadre juridique</vt:lpstr>
      <vt:lpstr>Cas pratique : Quels sont les risques ?</vt:lpstr>
      <vt:lpstr>Repérer les signaux pour le travailleur social</vt:lpstr>
      <vt:lpstr>Comment accompagner les personnes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mini-crédits et paiements fractionnés - Atelier pédagogique EDUCFI</dc:title>
  <dc:creator>Microsoft Office User</dc:creator>
  <cp:keywords>EDUCFI</cp:keywords>
  <cp:lastModifiedBy>LAZARINI Eline (DGSER DEF)</cp:lastModifiedBy>
  <cp:revision>1470</cp:revision>
  <cp:lastPrinted>2025-01-16T17:12:17Z</cp:lastPrinted>
  <dcterms:created xsi:type="dcterms:W3CDTF">2022-11-15T07:11:29Z</dcterms:created>
  <dcterms:modified xsi:type="dcterms:W3CDTF">2026-11-03T16:50:55Z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0x010100031AD8D113BBF346B2D312B5120E28C2</vt:lpwstr>
  </property>
  <property fmtid="{D5CDD505-2E9C-101B-9397-08002B2CF9AE}" pid="3" name="bdfCategoryMedia">
    <vt:lpwstr/>
  </property>
  <property fmtid="{D5CDD505-2E9C-101B-9397-08002B2CF9AE}" pid="4" name="MSIP_Label_c08f1332-2cfb-404a-934f-6a2bfd1bd80c_Enabled">
    <vt:lpwstr>true</vt:lpwstr>
  </property>
  <property fmtid="{D5CDD505-2E9C-101B-9397-08002B2CF9AE}" pid="5" name="MSIP_Label_c08f1332-2cfb-404a-934f-6a2bfd1bd80c_SetDate">
    <vt:lpwstr>2025-12-30T16:42:59Z</vt:lpwstr>
  </property>
  <property fmtid="{D5CDD505-2E9C-101B-9397-08002B2CF9AE}" pid="6" name="MSIP_Label_c08f1332-2cfb-404a-934f-6a2bfd1bd80c_Method">
    <vt:lpwstr>Privileged</vt:lpwstr>
  </property>
  <property fmtid="{D5CDD505-2E9C-101B-9397-08002B2CF9AE}" pid="7" name="MSIP_Label_c08f1332-2cfb-404a-934f-6a2bfd1bd80c_Name">
    <vt:lpwstr>BDF-PUBLIC-Sans-Marquage</vt:lpwstr>
  </property>
  <property fmtid="{D5CDD505-2E9C-101B-9397-08002B2CF9AE}" pid="8" name="MSIP_Label_c08f1332-2cfb-404a-934f-6a2bfd1bd80c_SiteId">
    <vt:lpwstr>e6599448-62a0-418e-8930-d00d8d5682c2</vt:lpwstr>
  </property>
  <property fmtid="{D5CDD505-2E9C-101B-9397-08002B2CF9AE}" pid="9" name="MSIP_Label_c08f1332-2cfb-404a-934f-6a2bfd1bd80c_ActionId">
    <vt:lpwstr>ab586754-d606-4b29-b41e-3b8bcaa64fb5</vt:lpwstr>
  </property>
  <property fmtid="{D5CDD505-2E9C-101B-9397-08002B2CF9AE}" pid="10" name="MSIP_Label_c08f1332-2cfb-404a-934f-6a2bfd1bd80c_ContentBits">
    <vt:lpwstr>0</vt:lpwstr>
  </property>
  <property fmtid="{D5CDD505-2E9C-101B-9397-08002B2CF9AE}" pid="11" name="MSIP_Label_c08f1332-2cfb-404a-934f-6a2bfd1bd80c_Tag">
    <vt:lpwstr>10, 0, 1, 1</vt:lpwstr>
  </property>
</Properties>
</file>