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3.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4.xml" ContentType="application/vnd.openxmlformats-officedocument.theme+xml"/>
  <Override PartName="/ppt/slideLayouts/slideLayout38.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1" r:id="rId2"/>
    <p:sldMasterId id="2147483669" r:id="rId3"/>
    <p:sldMasterId id="2147483677" r:id="rId4"/>
    <p:sldMasterId id="2147483689" r:id="rId5"/>
  </p:sldMasterIdLst>
  <p:notesMasterIdLst>
    <p:notesMasterId r:id="rId26"/>
  </p:notesMasterIdLst>
  <p:sldIdLst>
    <p:sldId id="262" r:id="rId6"/>
    <p:sldId id="256" r:id="rId7"/>
    <p:sldId id="263" r:id="rId8"/>
    <p:sldId id="257" r:id="rId9"/>
    <p:sldId id="393" r:id="rId10"/>
    <p:sldId id="401" r:id="rId11"/>
    <p:sldId id="258" r:id="rId12"/>
    <p:sldId id="269" r:id="rId13"/>
    <p:sldId id="403" r:id="rId14"/>
    <p:sldId id="404" r:id="rId15"/>
    <p:sldId id="405" r:id="rId16"/>
    <p:sldId id="402" r:id="rId17"/>
    <p:sldId id="368" r:id="rId18"/>
    <p:sldId id="259" r:id="rId19"/>
    <p:sldId id="268" r:id="rId20"/>
    <p:sldId id="267" r:id="rId21"/>
    <p:sldId id="260" r:id="rId22"/>
    <p:sldId id="261" r:id="rId23"/>
    <p:sldId id="266" r:id="rId24"/>
    <p:sldId id="265" r:id="rId25"/>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HUIN Pascale (SGACPR DCPC)" initials="TP(D" lastIdx="2" clrIdx="0">
    <p:extLst>
      <p:ext uri="{19B8F6BF-5375-455C-9EA6-DF929625EA0E}">
        <p15:presenceInfo xmlns:p15="http://schemas.microsoft.com/office/powerpoint/2012/main" userId="S-1-5-21-2813002294-2535755234-2662097098-34104"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E3E7EC"/>
    <a:srgbClr val="005B5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719" autoAdjust="0"/>
    <p:restoredTop sz="61501" autoAdjust="0"/>
  </p:normalViewPr>
  <p:slideViewPr>
    <p:cSldViewPr snapToGrid="0">
      <p:cViewPr varScale="1">
        <p:scale>
          <a:sx n="74" d="100"/>
          <a:sy n="74" d="100"/>
        </p:scale>
        <p:origin x="1812"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notesMaster" Target="notesMasters/notesMaster1.xml"/><Relationship Id="rId3" Type="http://schemas.openxmlformats.org/officeDocument/2006/relationships/slideMaster" Target="slideMasters/slideMaster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presProps" Target="pres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commentAuthors" Target="commentAuthors.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D85E5D4-9EF8-483F-BE9A-5A8CB35C25F9}" type="datetimeFigureOut">
              <a:rPr lang="fr-FR" smtClean="0"/>
              <a:t>29/10/2026</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15571E2-B426-4386-9444-056B6EAC9D40}" type="slidenum">
              <a:rPr lang="fr-FR" smtClean="0"/>
              <a:t>‹N°›</a:t>
            </a:fld>
            <a:endParaRPr lang="fr-FR"/>
          </a:p>
        </p:txBody>
      </p:sp>
    </p:spTree>
    <p:extLst>
      <p:ext uri="{BB962C8B-B14F-4D97-AF65-F5344CB8AC3E}">
        <p14:creationId xmlns:p14="http://schemas.microsoft.com/office/powerpoint/2010/main" val="7471529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sz="1100" baseline="0" dirty="0">
              <a:solidFill>
                <a:schemeClr val="tx1"/>
              </a:solidFill>
            </a:endParaRPr>
          </a:p>
        </p:txBody>
      </p:sp>
      <p:sp>
        <p:nvSpPr>
          <p:cNvPr id="4" name="Espace réservé du numéro de diapositive 3"/>
          <p:cNvSpPr>
            <a:spLocks noGrp="1"/>
          </p:cNvSpPr>
          <p:nvPr>
            <p:ph type="sldNum" sz="quarter" idx="10"/>
          </p:nvPr>
        </p:nvSpPr>
        <p:spPr/>
        <p:txBody>
          <a:bodyPr/>
          <a:lstStyle/>
          <a:p>
            <a:fld id="{7FADAAED-A6AA-4455-8E21-FCD3A4153FBA}" type="slidenum">
              <a:rPr lang="fr-FR" smtClean="0"/>
              <a:t>1</a:t>
            </a:fld>
            <a:endParaRPr lang="fr-FR"/>
          </a:p>
        </p:txBody>
      </p:sp>
    </p:spTree>
    <p:extLst>
      <p:ext uri="{BB962C8B-B14F-4D97-AF65-F5344CB8AC3E}">
        <p14:creationId xmlns:p14="http://schemas.microsoft.com/office/powerpoint/2010/main" val="32968043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FADAAED-A6AA-4455-8E21-FCD3A4153FBA}" type="slidenum">
              <a:rPr kumimoji="0" lang="fr-FR"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fr-FR"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5083985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Avant de prendre un crédit à la consommation, il est essentiel de bien vérifier les conditions (taux d’intérêt, durée de remboursement) pour éviter de se retrouver avec des mensualités trop élevées</a:t>
            </a:r>
          </a:p>
          <a:p>
            <a:r>
              <a:rPr lang="fr-FR" dirty="0"/>
              <a:t>Pour un crédit consommation ; pas de durée maximum légale</a:t>
            </a:r>
          </a:p>
          <a:p>
            <a:endParaRPr lang="fr-FR" dirty="0"/>
          </a:p>
          <a:p>
            <a:pPr marL="0" marR="0" lvl="0" indent="0" algn="l" defTabSz="914400" rtl="0" eaLnBrk="1" fontAlgn="auto" latinLnBrk="0" hangingPunct="1">
              <a:lnSpc>
                <a:spcPct val="100000"/>
              </a:lnSpc>
              <a:spcBef>
                <a:spcPts val="0"/>
              </a:spcBef>
              <a:spcAft>
                <a:spcPts val="0"/>
              </a:spcAft>
              <a:buClrTx/>
              <a:buSzTx/>
              <a:buFontTx/>
              <a:buNone/>
              <a:tabLst/>
              <a:defRPr/>
            </a:pPr>
            <a:r>
              <a:rPr lang="fr-FR" dirty="0"/>
              <a:t>Article L. 311-1 6°</a:t>
            </a:r>
            <a:r>
              <a:rPr lang="fr-FR" baseline="0" dirty="0"/>
              <a:t> </a:t>
            </a:r>
            <a:r>
              <a:rPr lang="fr-FR" dirty="0"/>
              <a:t>du code de la consommation :  Opération ou contrat par lequel « </a:t>
            </a:r>
            <a:r>
              <a:rPr lang="fr-FR" i="1" dirty="0"/>
              <a:t>un prêteur consent ou s'engage à consentir à l'emprunteur un crédit</a:t>
            </a:r>
            <a:r>
              <a:rPr lang="fr-FR" i="1" baseline="0" dirty="0"/>
              <a:t> […] </a:t>
            </a:r>
            <a:r>
              <a:rPr lang="fr-FR" i="1" dirty="0"/>
              <a:t>sous la forme d'un délai de paiement, d'un prêt, y compris sous forme de découvert ou de toute autre facilité de paiement similaire, à l'exception des contrats conclus en vue de la fourniture d'une prestation continue ou à exécution successive de services ou de biens de même nature et aux termes desquels l'emprunteur en règle le coût par paiements échelonnés pendant toute la durée de la fourniture ». </a:t>
            </a:r>
          </a:p>
          <a:p>
            <a:endParaRPr lang="fr-FR" dirty="0"/>
          </a:p>
          <a:p>
            <a:endParaRPr lang="fr-FR" dirty="0"/>
          </a:p>
        </p:txBody>
      </p:sp>
      <p:sp>
        <p:nvSpPr>
          <p:cNvPr id="4" name="Espace réservé du numéro de diapositive 3"/>
          <p:cNvSpPr>
            <a:spLocks noGrp="1"/>
          </p:cNvSpPr>
          <p:nvPr>
            <p:ph type="sldNum" sz="quarter" idx="10"/>
          </p:nvPr>
        </p:nvSpPr>
        <p:spPr/>
        <p:txBody>
          <a:bodyPr/>
          <a:lstStyle/>
          <a:p>
            <a:fld id="{015571E2-B426-4386-9444-056B6EAC9D40}" type="slidenum">
              <a:rPr lang="fr-FR" smtClean="0"/>
              <a:t>4</a:t>
            </a:fld>
            <a:endParaRPr lang="fr-FR"/>
          </a:p>
        </p:txBody>
      </p:sp>
    </p:spTree>
    <p:extLst>
      <p:ext uri="{BB962C8B-B14F-4D97-AF65-F5344CB8AC3E}">
        <p14:creationId xmlns:p14="http://schemas.microsoft.com/office/powerpoint/2010/main" val="39319021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indent="0">
              <a:buNone/>
            </a:pPr>
            <a:r>
              <a:rPr lang="fr-FR" dirty="0"/>
              <a:t>Réponse slide suivante</a:t>
            </a:r>
          </a:p>
        </p:txBody>
      </p:sp>
      <p:sp>
        <p:nvSpPr>
          <p:cNvPr id="4" name="Espace réservé de la date 3"/>
          <p:cNvSpPr>
            <a:spLocks noGrp="1"/>
          </p:cNvSpPr>
          <p:nvPr>
            <p:ph type="dt"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B90D94-FAC1-499A-AC48-9E76FA59EF16}" type="datetime1">
              <a:rPr kumimoji="0" lang="fr-FR"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29/10/2026</a:t>
            </a:fld>
            <a:endParaRPr kumimoji="0" lang="fr-FR"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362155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228600" indent="-228600">
              <a:buAutoNum type="arabicPeriod"/>
            </a:pPr>
            <a:r>
              <a:rPr lang="fr-FR" dirty="0"/>
              <a:t>Dépôt de la demande</a:t>
            </a:r>
          </a:p>
          <a:p>
            <a:pPr marL="228600" indent="-228600">
              <a:buAutoNum type="arabicPeriod"/>
            </a:pPr>
            <a:r>
              <a:rPr lang="fr-FR" dirty="0"/>
              <a:t>Analyse du dossier</a:t>
            </a:r>
            <a:r>
              <a:rPr lang="fr-FR" baseline="0" dirty="0"/>
              <a:t> (FICP, </a:t>
            </a:r>
            <a:r>
              <a:rPr lang="fr-FR" baseline="0" dirty="0" err="1"/>
              <a:t>scoring</a:t>
            </a:r>
            <a:r>
              <a:rPr lang="fr-FR" baseline="0" dirty="0"/>
              <a:t> …)</a:t>
            </a:r>
            <a:endParaRPr lang="fr-FR" dirty="0"/>
          </a:p>
          <a:p>
            <a:pPr marL="228600" indent="-228600">
              <a:buAutoNum type="arabicPeriod"/>
            </a:pPr>
            <a:r>
              <a:rPr lang="fr-FR" dirty="0"/>
              <a:t>Infos et remise de documents (Fiche</a:t>
            </a:r>
            <a:r>
              <a:rPr lang="fr-FR" baseline="0" dirty="0"/>
              <a:t> d’information précontractuelle + fiche de dialogue)</a:t>
            </a:r>
            <a:endParaRPr lang="fr-FR" dirty="0"/>
          </a:p>
          <a:p>
            <a:pPr marL="228600" indent="-228600">
              <a:buAutoNum type="arabicPeriod"/>
            </a:pPr>
            <a:r>
              <a:rPr lang="fr-FR" dirty="0"/>
              <a:t>Offre</a:t>
            </a:r>
            <a:r>
              <a:rPr lang="fr-FR" baseline="0" dirty="0"/>
              <a:t> de crédit</a:t>
            </a:r>
          </a:p>
          <a:p>
            <a:pPr marL="228600" indent="-228600">
              <a:buAutoNum type="arabicPeriod"/>
            </a:pPr>
            <a:r>
              <a:rPr lang="fr-FR" baseline="0" dirty="0"/>
              <a:t>Signature du contrat</a:t>
            </a:r>
          </a:p>
          <a:p>
            <a:pPr marL="228600" indent="-228600">
              <a:buAutoNum type="arabicPeriod"/>
            </a:pPr>
            <a:r>
              <a:rPr lang="fr-FR" baseline="0" dirty="0"/>
              <a:t>Mise à disposition des fonds</a:t>
            </a:r>
            <a:endParaRPr lang="fr-FR" dirty="0"/>
          </a:p>
          <a:p>
            <a:pPr marL="0" indent="0">
              <a:buNone/>
            </a:pPr>
            <a:endParaRPr lang="fr-FR" dirty="0"/>
          </a:p>
          <a:p>
            <a:pPr algn="just"/>
            <a:r>
              <a:rPr lang="fr-FR" dirty="0"/>
              <a:t>Rappel : Une banque n’est jamais obligée d’accorder un crédit au client qui lui en fait la demande. Il n’existe pas de droit au crédit.</a:t>
            </a:r>
          </a:p>
          <a:p>
            <a:pPr algn="just"/>
            <a:endParaRPr lang="fr-FR" dirty="0"/>
          </a:p>
          <a:p>
            <a:pPr algn="just"/>
            <a:r>
              <a:rPr lang="fr-FR" dirty="0"/>
              <a:t>Chaque banque peut fixer ses propres critères d’octroi. Elle étudie le dossier du client en fonction de différents points, le plus généralement : </a:t>
            </a:r>
          </a:p>
          <a:p>
            <a:pPr algn="just"/>
            <a:r>
              <a:rPr lang="fr-FR" dirty="0"/>
              <a:t>- </a:t>
            </a:r>
            <a:r>
              <a:rPr lang="fr-FR" b="1" dirty="0"/>
              <a:t>Le </a:t>
            </a:r>
            <a:r>
              <a:rPr lang="fr-FR" b="1" dirty="0" err="1"/>
              <a:t>scoring</a:t>
            </a:r>
            <a:r>
              <a:rPr lang="fr-FR" b="1" dirty="0"/>
              <a:t> </a:t>
            </a:r>
            <a:r>
              <a:rPr lang="fr-FR" dirty="0"/>
              <a:t>(La méthode du </a:t>
            </a:r>
            <a:r>
              <a:rPr lang="fr-FR" dirty="0" err="1"/>
              <a:t>scoring</a:t>
            </a:r>
            <a:r>
              <a:rPr lang="fr-FR" dirty="0"/>
              <a:t> consiste à étudier la demande de crédit selon une grille de points attribués en fonction des réponses à un questionnaire. L'emprunteur potentiel doit répondre à un certain nombre de questions portant sur sa situation familiale, sa situation professionnelle et sa situation financière.)</a:t>
            </a:r>
          </a:p>
          <a:p>
            <a:pPr algn="just"/>
            <a:r>
              <a:rPr lang="fr-FR" dirty="0"/>
              <a:t>- </a:t>
            </a:r>
            <a:r>
              <a:rPr lang="fr-FR" b="1" dirty="0"/>
              <a:t>La situation financière du demandeur </a:t>
            </a:r>
            <a:r>
              <a:rPr lang="fr-FR" dirty="0"/>
              <a:t>(revenus, charges, nombre de crédits, consultation du Fichier Central</a:t>
            </a:r>
            <a:r>
              <a:rPr lang="fr-FR" baseline="0" dirty="0"/>
              <a:t> des </a:t>
            </a:r>
            <a:r>
              <a:rPr lang="fr-FR" dirty="0"/>
              <a:t>Chèques (FCC) et Fichier national de Incidents de remboursements des Crédits</a:t>
            </a:r>
            <a:r>
              <a:rPr lang="fr-FR" baseline="0" dirty="0"/>
              <a:t> aux Particuliers(FICP))</a:t>
            </a:r>
            <a:r>
              <a:rPr lang="fr-FR" dirty="0"/>
              <a:t>.</a:t>
            </a:r>
          </a:p>
          <a:p>
            <a:pPr algn="just"/>
            <a:r>
              <a:rPr lang="fr-FR" dirty="0"/>
              <a:t>- Les garanties (cautions …). </a:t>
            </a:r>
          </a:p>
          <a:p>
            <a:pPr algn="just"/>
            <a:r>
              <a:rPr lang="fr-FR" b="1" dirty="0"/>
              <a:t>Attention :</a:t>
            </a:r>
            <a:r>
              <a:rPr lang="fr-FR" dirty="0"/>
              <a:t> Une inscription au FICP est une mesure destinée à alerter les banquiers sur la situation financière d’un client dans le cadre d’une demande de crédit et </a:t>
            </a:r>
            <a:r>
              <a:rPr lang="fr-FR" b="1" dirty="0"/>
              <a:t>ne constitue pas une interdiction de crédit.</a:t>
            </a:r>
          </a:p>
          <a:p>
            <a:pPr algn="just"/>
            <a:endParaRPr lang="fr-FR" dirty="0"/>
          </a:p>
          <a:p>
            <a:pPr algn="just"/>
            <a:r>
              <a:rPr lang="fr-FR" dirty="0"/>
              <a:t>Le prêteur ou l’intermédiaire de crédit doit remettre une fiche d’information afin que le client puisse comparer les différentes offres de crédit et choisir la plus adaptée à sa situation.</a:t>
            </a:r>
          </a:p>
          <a:p>
            <a:pPr algn="just"/>
            <a:endParaRPr lang="fr-FR" dirty="0"/>
          </a:p>
          <a:p>
            <a:pPr algn="just"/>
            <a:r>
              <a:rPr lang="fr-FR" dirty="0"/>
              <a:t>L’offre de contrat de crédit est établie par écrit ou sur un autre support durable (voie électronique). </a:t>
            </a:r>
          </a:p>
          <a:p>
            <a:pPr algn="just"/>
            <a:r>
              <a:rPr lang="fr-FR" dirty="0"/>
              <a:t>Votre prêteur a pour obligation de maintenir les conditions proposées dans l’offre pendant une durée minimale de 15 jours à compter de cet envoi</a:t>
            </a:r>
          </a:p>
          <a:p>
            <a:pPr algn="just"/>
            <a:endParaRPr lang="fr-FR" dirty="0"/>
          </a:p>
          <a:p>
            <a:pPr algn="just"/>
            <a:r>
              <a:rPr lang="fr-FR" b="1" u="sng" dirty="0"/>
              <a:t>A savoir :</a:t>
            </a:r>
            <a:r>
              <a:rPr lang="fr-FR" b="1" u="none" dirty="0"/>
              <a:t>  </a:t>
            </a:r>
            <a:r>
              <a:rPr lang="fr-FR" dirty="0"/>
              <a:t>en cas de non-respect du devoir d’explication ou de vérification de votre solvabilité, votre prêteur risque la déchéance totale ou partielle du droit aux intérêts, c’est-à-dire, qu’une décision du juge pourrait le priver du droit de percevoir des intérêts sur le crédit.</a:t>
            </a:r>
          </a:p>
          <a:p>
            <a:pPr algn="just"/>
            <a:endParaRPr lang="fr-FR" dirty="0"/>
          </a:p>
          <a:p>
            <a:pPr marL="0" indent="0">
              <a:buNone/>
            </a:pPr>
            <a:endParaRPr lang="fr-FR" dirty="0"/>
          </a:p>
        </p:txBody>
      </p:sp>
      <p:sp>
        <p:nvSpPr>
          <p:cNvPr id="4" name="Espace réservé de la date 3"/>
          <p:cNvSpPr>
            <a:spLocks noGrp="1"/>
          </p:cNvSpPr>
          <p:nvPr>
            <p:ph type="dt"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9612FA-F7D3-48B6-932A-818B20E2DDAE}" type="datetime1">
              <a:rPr kumimoji="0" lang="fr-FR"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29/10/2026</a:t>
            </a:fld>
            <a:endParaRPr kumimoji="0" lang="fr-FR"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3621559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b="1" dirty="0"/>
              <a:t>Crédit affecté</a:t>
            </a:r>
            <a:r>
              <a:rPr lang="fr-FR" dirty="0"/>
              <a:t> : C'est un crédit destiné à financer un achat précis, comme une voiture ou des travaux. L'argent est directement lié à l'achat et vous ne pouvez l'utiliser que pour cette dépense. Si vous ne réalisez pas l'achat, le crédit est annulé.</a:t>
            </a:r>
          </a:p>
          <a:p>
            <a:r>
              <a:rPr lang="fr-FR" b="1" dirty="0"/>
              <a:t>Crédit non affecté</a:t>
            </a:r>
            <a:r>
              <a:rPr lang="fr-FR" dirty="0"/>
              <a:t> : C'est un prêt personnel que vous pouvez utiliser librement pour ce que vous voulez (voyage, meubles, etc.). L'argent n’est pas lié à un achat spécifique, et vous êtes libre de l'utiliser comme bon vous semble.</a:t>
            </a:r>
          </a:p>
          <a:p>
            <a:r>
              <a:rPr lang="fr-FR" b="1" dirty="0"/>
              <a:t>Crédit renouvelable</a:t>
            </a:r>
            <a:r>
              <a:rPr lang="fr-FR" dirty="0"/>
              <a:t> : Aussi appelé crédit revolving, c’est un crédit où une somme d'argent est mise à disposition et que vous pouvez réutiliser à mesure que vous remboursez. Par exemple, vous empruntez une partie, remboursez, puis vous pouvez emprunter à nouveau, et ainsi de suite. Attention, les taux d'intérêt peuvent être élevés.</a:t>
            </a:r>
          </a:p>
          <a:p>
            <a:r>
              <a:rPr lang="fr-FR" b="1" dirty="0"/>
              <a:t>LOA (Location avec Option d'Achat)</a:t>
            </a:r>
            <a:r>
              <a:rPr lang="fr-FR" dirty="0"/>
              <a:t> : C'est une formule de location où vous louez un bien (comme une voiture) pendant une période déterminée, avec la possibilité de l'acheter à la fin du contrat pour un prix convenu.</a:t>
            </a:r>
          </a:p>
          <a:p>
            <a:r>
              <a:rPr lang="fr-FR" dirty="0"/>
              <a:t>Chaque type de crédit a ses spécificités et il est important de bien comprendre les conditions avant de s'engager.</a:t>
            </a:r>
          </a:p>
          <a:p>
            <a:endParaRPr lang="fr-FR" dirty="0"/>
          </a:p>
          <a:p>
            <a:endParaRPr lang="fr-FR" dirty="0"/>
          </a:p>
          <a:p>
            <a:r>
              <a:rPr lang="fr-FR" dirty="0"/>
              <a:t>Faire un point aussi sur les dispositions de la loi LAGARDE qui encadre la distribution de crédits  (rappel : La </a:t>
            </a:r>
            <a:r>
              <a:rPr lang="fr-FR" b="1" dirty="0"/>
              <a:t>loi </a:t>
            </a:r>
            <a:r>
              <a:rPr lang="fr-FR" dirty="0"/>
              <a:t> a été </a:t>
            </a:r>
            <a:r>
              <a:rPr lang="fr-FR" b="1" dirty="0"/>
              <a:t>promulguée le 1er juillet 2010</a:t>
            </a:r>
            <a:r>
              <a:rPr lang="fr-FR" dirty="0"/>
              <a:t> et </a:t>
            </a:r>
            <a:r>
              <a:rPr lang="fr-FR" b="1" dirty="0"/>
              <a:t>publiée au Journal officiel le 2 juillet 2010)</a:t>
            </a:r>
          </a:p>
          <a:p>
            <a:endParaRPr lang="fr-FR" b="1" dirty="0"/>
          </a:p>
          <a:p>
            <a:endParaRPr lang="fr-FR" dirty="0"/>
          </a:p>
          <a:p>
            <a:pPr marL="171450" indent="-171450">
              <a:buFont typeface="Wingdings" panose="05000000000000000000" pitchFamily="2" charset="2"/>
              <a:buChar char="Ø"/>
            </a:pPr>
            <a:r>
              <a:rPr lang="fr-FR" dirty="0"/>
              <a:t>La loi Lagarde réforme surtout le </a:t>
            </a:r>
            <a:r>
              <a:rPr lang="fr-FR" b="1" dirty="0"/>
              <a:t>crédit à la consommation</a:t>
            </a:r>
            <a:r>
              <a:rPr lang="fr-FR" dirty="0"/>
              <a:t> pour mieux </a:t>
            </a:r>
            <a:r>
              <a:rPr lang="fr-FR" b="1" dirty="0"/>
              <a:t>protéger </a:t>
            </a:r>
            <a:r>
              <a:rPr lang="fr-FR" dirty="0"/>
              <a:t>l’emprunteur et prévenir le surendettement. </a:t>
            </a:r>
          </a:p>
          <a:p>
            <a:pPr marL="171450" indent="-171450">
              <a:buFont typeface="Wingdings" panose="05000000000000000000" pitchFamily="2" charset="2"/>
              <a:buChar char="Ø"/>
            </a:pPr>
            <a:r>
              <a:rPr lang="fr-FR" dirty="0"/>
              <a:t>Elle renforce l’</a:t>
            </a:r>
            <a:r>
              <a:rPr lang="fr-FR" b="1" dirty="0"/>
              <a:t>information précontractuelle</a:t>
            </a:r>
            <a:r>
              <a:rPr lang="fr-FR" dirty="0"/>
              <a:t> (coût total, durée, TAEG, mensualités, conditions du crédit). </a:t>
            </a:r>
          </a:p>
          <a:p>
            <a:pPr marL="171450" indent="-171450">
              <a:buFont typeface="Wingdings" panose="05000000000000000000" pitchFamily="2" charset="2"/>
              <a:buChar char="Ø"/>
            </a:pPr>
            <a:r>
              <a:rPr lang="fr-FR" dirty="0"/>
              <a:t>Le prêteur doit mieux </a:t>
            </a:r>
            <a:r>
              <a:rPr lang="fr-FR" b="1" dirty="0"/>
              <a:t>évaluer la solvabilité</a:t>
            </a:r>
            <a:r>
              <a:rPr lang="fr-FR" dirty="0"/>
              <a:t> de l’emprunteur avant d’accorder un crédit. </a:t>
            </a:r>
          </a:p>
          <a:p>
            <a:pPr marL="171450" indent="-171450">
              <a:buFont typeface="Wingdings" panose="05000000000000000000" pitchFamily="2" charset="2"/>
              <a:buChar char="Ø"/>
            </a:pPr>
            <a:r>
              <a:rPr lang="fr-FR" dirty="0"/>
              <a:t>La publicité pour le crédit est davantage </a:t>
            </a:r>
            <a:r>
              <a:rPr lang="fr-FR" b="1" dirty="0"/>
              <a:t>encadrée</a:t>
            </a:r>
            <a:r>
              <a:rPr lang="fr-FR" dirty="0"/>
              <a:t> pour éviter les messages trompeurs ou banalisant l’endettement. </a:t>
            </a:r>
          </a:p>
          <a:p>
            <a:pPr marL="171450" indent="-171450">
              <a:buFont typeface="Wingdings" panose="05000000000000000000" pitchFamily="2" charset="2"/>
              <a:buChar char="Ø"/>
            </a:pPr>
            <a:r>
              <a:rPr lang="fr-FR" dirty="0"/>
              <a:t>Le </a:t>
            </a:r>
            <a:r>
              <a:rPr lang="fr-FR" b="1" dirty="0"/>
              <a:t>crédit renouvelable</a:t>
            </a:r>
            <a:r>
              <a:rPr lang="fr-FR" dirty="0"/>
              <a:t> est plus strictement encadré (utilisation, reconduction, vérifications). </a:t>
            </a:r>
          </a:p>
          <a:p>
            <a:pPr marL="171450" indent="-171450">
              <a:buFont typeface="Wingdings" panose="05000000000000000000" pitchFamily="2" charset="2"/>
              <a:buChar char="Ø"/>
            </a:pPr>
            <a:r>
              <a:rPr lang="fr-FR" dirty="0"/>
              <a:t>La loi favorise un </a:t>
            </a:r>
            <a:r>
              <a:rPr lang="fr-FR" b="1" dirty="0"/>
              <a:t>crédit plus responsable</a:t>
            </a:r>
            <a:r>
              <a:rPr lang="fr-FR" dirty="0"/>
              <a:t>, notamment en améliorant les explications données au consommateur. </a:t>
            </a:r>
          </a:p>
          <a:p>
            <a:pPr marL="171450" indent="-171450">
              <a:buFont typeface="Wingdings" panose="05000000000000000000" pitchFamily="2" charset="2"/>
              <a:buChar char="Ø"/>
            </a:pPr>
            <a:r>
              <a:rPr lang="fr-FR" dirty="0"/>
              <a:t>Elle améliore la protection en matière de </a:t>
            </a:r>
            <a:r>
              <a:rPr lang="fr-FR" b="1" dirty="0"/>
              <a:t>contrat de crédit</a:t>
            </a:r>
            <a:r>
              <a:rPr lang="fr-FR" dirty="0"/>
              <a:t> (mentions obligatoires, droit de rétractation, règles de conclusion). </a:t>
            </a:r>
          </a:p>
          <a:p>
            <a:pPr marL="171450" indent="-171450">
              <a:buFont typeface="Wingdings" panose="05000000000000000000" pitchFamily="2" charset="2"/>
              <a:buChar char="Ø"/>
            </a:pPr>
            <a:r>
              <a:rPr lang="fr-FR" dirty="0"/>
              <a:t>Elle réforme aussi le </a:t>
            </a:r>
            <a:r>
              <a:rPr lang="fr-FR" b="1" dirty="0"/>
              <a:t>surendettement</a:t>
            </a:r>
            <a:r>
              <a:rPr lang="fr-FR" dirty="0"/>
              <a:t>, avec des procédures plus rapides et un accompagnement renforcé. </a:t>
            </a:r>
          </a:p>
          <a:p>
            <a:pPr marL="171450" indent="-171450">
              <a:buFont typeface="Wingdings" panose="05000000000000000000" pitchFamily="2" charset="2"/>
              <a:buChar char="Ø"/>
            </a:pPr>
            <a:r>
              <a:rPr lang="fr-FR" dirty="0"/>
              <a:t>Elle a réduit certaines durées d’inscription au </a:t>
            </a:r>
            <a:r>
              <a:rPr lang="fr-FR" b="1" dirty="0"/>
              <a:t>FICP</a:t>
            </a:r>
            <a:r>
              <a:rPr lang="fr-FR" dirty="0"/>
              <a:t> (dans plusieurs cas) pour faciliter le rebond des ménages. </a:t>
            </a:r>
          </a:p>
          <a:p>
            <a:pPr marL="171450" indent="-171450">
              <a:buFont typeface="Wingdings" panose="05000000000000000000" pitchFamily="2" charset="2"/>
              <a:buChar char="Ø"/>
            </a:pPr>
            <a:r>
              <a:rPr lang="fr-FR" dirty="0"/>
              <a:t>Côté </a:t>
            </a:r>
            <a:r>
              <a:rPr lang="fr-FR" b="1" dirty="0"/>
              <a:t>assurance emprunteur (immobilier)</a:t>
            </a:r>
            <a:r>
              <a:rPr lang="fr-FR" dirty="0"/>
              <a:t>, elle introduit la </a:t>
            </a:r>
            <a:r>
              <a:rPr lang="fr-FR" b="1" dirty="0"/>
              <a:t>délégation d’assurance</a:t>
            </a:r>
            <a:r>
              <a:rPr lang="fr-FR" dirty="0"/>
              <a:t> : l’emprunteur peut choisir une assurance autre que celle de la banque (à garanties équivalentes).</a:t>
            </a:r>
          </a:p>
          <a:p>
            <a:endParaRPr lang="fr-FR" dirty="0"/>
          </a:p>
        </p:txBody>
      </p:sp>
      <p:sp>
        <p:nvSpPr>
          <p:cNvPr id="4" name="Espace réservé du numéro de diapositive 3"/>
          <p:cNvSpPr>
            <a:spLocks noGrp="1"/>
          </p:cNvSpPr>
          <p:nvPr>
            <p:ph type="sldNum" sz="quarter" idx="10"/>
          </p:nvPr>
        </p:nvSpPr>
        <p:spPr/>
        <p:txBody>
          <a:bodyPr/>
          <a:lstStyle/>
          <a:p>
            <a:fld id="{015571E2-B426-4386-9444-056B6EAC9D40}" type="slidenum">
              <a:rPr lang="fr-FR" smtClean="0"/>
              <a:t>7</a:t>
            </a:fld>
            <a:endParaRPr lang="fr-FR"/>
          </a:p>
        </p:txBody>
      </p:sp>
    </p:spTree>
    <p:extLst>
      <p:ext uri="{BB962C8B-B14F-4D97-AF65-F5344CB8AC3E}">
        <p14:creationId xmlns:p14="http://schemas.microsoft.com/office/powerpoint/2010/main" val="1163281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Le paiement fractionné est généralement distribué indirectement via un commerçant partenaire, qui le propose au consommateur (en magasin ou sur Internet), lorsqu’il fait un achat dans son enseigne. Une carte qui offre des avantages promotionnels et la possibilité de payer à crédit peut être proposée par le commerçant.</a:t>
            </a:r>
          </a:p>
          <a:p>
            <a:endParaRPr lang="fr-FR" dirty="0"/>
          </a:p>
          <a:p>
            <a:r>
              <a:rPr lang="fr-FR" dirty="0"/>
              <a:t>La distribution des mini-crédits passe le plus souvent par des applications accessibles via un smartphone ou des sites Internet.</a:t>
            </a:r>
          </a:p>
          <a:p>
            <a:endParaRPr lang="fr-FR" dirty="0"/>
          </a:p>
          <a:p>
            <a:r>
              <a:rPr lang="fr-FR" dirty="0"/>
              <a:t>Ces deux opérations de crédit étaient jusqu’en 2025 exclues de la règlementation sur le crédit à la consommation.</a:t>
            </a:r>
          </a:p>
          <a:p>
            <a:endParaRPr lang="fr-FR" dirty="0"/>
          </a:p>
          <a:p>
            <a:r>
              <a:rPr lang="fr-FR" dirty="0"/>
              <a:t>Avec la transposition en France de la directive sur le crédit à la consommation (par Ordonnance n° 2025-880 du 3 septembre 2025 relative au crédit à la consommation), qui entrera en vigueur le 20 novembre 2026, la règlementation sur le crédit à la consommation sera partiellement applicable à ces deux catégories de crédit (notamment analyse allégée de la solvabilité de l’emprunteur avant octroi du crédit, fourniture d’une fiche standardisée d'information conforme,…)</a:t>
            </a:r>
          </a:p>
          <a:p>
            <a:endParaRPr lang="fr-FR" dirty="0"/>
          </a:p>
          <a:p>
            <a:r>
              <a:rPr lang="fr-FR" dirty="0"/>
              <a:t>Attention : la consultation préalable par le prêteur du FICP avant l’octroi d’un paiement fractionné ou d’un mini-crédit n’est pas obligatoire aujourd’hui  avec l’entrée en vigueur</a:t>
            </a:r>
          </a:p>
          <a:p>
            <a:r>
              <a:rPr lang="fr-FR" dirty="0"/>
              <a:t>de la directive.</a:t>
            </a:r>
          </a:p>
        </p:txBody>
      </p:sp>
      <p:sp>
        <p:nvSpPr>
          <p:cNvPr id="4" name="Espace réservé du numéro de diapositive 3"/>
          <p:cNvSpPr>
            <a:spLocks noGrp="1"/>
          </p:cNvSpPr>
          <p:nvPr>
            <p:ph type="sldNum" sz="quarter" idx="5"/>
          </p:nvPr>
        </p:nvSpPr>
        <p:spPr/>
        <p:txBody>
          <a:bodyPr/>
          <a:lstStyle/>
          <a:p>
            <a:fld id="{015571E2-B426-4386-9444-056B6EAC9D40}" type="slidenum">
              <a:rPr lang="fr-FR" smtClean="0"/>
              <a:t>8</a:t>
            </a:fld>
            <a:endParaRPr lang="fr-FR"/>
          </a:p>
        </p:txBody>
      </p:sp>
    </p:spTree>
    <p:extLst>
      <p:ext uri="{BB962C8B-B14F-4D97-AF65-F5344CB8AC3E}">
        <p14:creationId xmlns:p14="http://schemas.microsoft.com/office/powerpoint/2010/main" val="398051058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fontAlgn="t"/>
            <a:r>
              <a:rPr lang="fr-FR" sz="1200" b="1" i="0" kern="1200" dirty="0">
                <a:solidFill>
                  <a:schemeClr val="tx1"/>
                </a:solidFill>
                <a:effectLst/>
                <a:latin typeface="+mn-lt"/>
                <a:ea typeface="+mn-ea"/>
                <a:cs typeface="+mn-cs"/>
              </a:rPr>
              <a:t>Risques encourus</a:t>
            </a:r>
          </a:p>
          <a:p>
            <a:pPr fontAlgn="t"/>
            <a:r>
              <a:rPr lang="fr-FR" sz="1200" b="1" i="0" kern="1200" dirty="0">
                <a:solidFill>
                  <a:schemeClr val="tx1"/>
                </a:solidFill>
                <a:effectLst/>
                <a:latin typeface="+mn-lt"/>
                <a:ea typeface="+mn-ea"/>
                <a:cs typeface="+mn-cs"/>
              </a:rPr>
              <a:t>1. Risque de surendettement</a:t>
            </a:r>
          </a:p>
          <a:p>
            <a:pPr fontAlgn="t"/>
            <a:r>
              <a:rPr lang="fr-FR" sz="1200" b="0" i="0" kern="1200" dirty="0">
                <a:solidFill>
                  <a:schemeClr val="tx1"/>
                </a:solidFill>
                <a:effectLst/>
                <a:latin typeface="+mn-lt"/>
                <a:ea typeface="+mn-ea"/>
                <a:cs typeface="+mn-cs"/>
              </a:rPr>
              <a:t>L'accumulation de plusieurs paiements fractionnés et d'un mini-crédit peut conduire à une </a:t>
            </a:r>
            <a:r>
              <a:rPr lang="fr-FR" sz="1200" b="1" i="0" kern="1200" dirty="0">
                <a:solidFill>
                  <a:schemeClr val="tx1"/>
                </a:solidFill>
                <a:effectLst/>
                <a:latin typeface="+mn-lt"/>
                <a:ea typeface="+mn-ea"/>
                <a:cs typeface="+mn-cs"/>
              </a:rPr>
              <a:t>augmentation des charges mensuelles</a:t>
            </a:r>
            <a:r>
              <a:rPr lang="fr-FR" sz="1200" b="0" i="0" kern="1200" dirty="0">
                <a:solidFill>
                  <a:schemeClr val="tx1"/>
                </a:solidFill>
                <a:effectLst/>
                <a:latin typeface="+mn-lt"/>
                <a:ea typeface="+mn-ea"/>
                <a:cs typeface="+mn-cs"/>
              </a:rPr>
              <a:t>. Mme Martin peut perdre de vue le montant total des remboursements à venir et avoir des difficultés à honorer ses échéances.</a:t>
            </a:r>
          </a:p>
          <a:p>
            <a:pPr fontAlgn="t"/>
            <a:r>
              <a:rPr lang="fr-FR" sz="1200" b="1" i="0" kern="1200" dirty="0">
                <a:solidFill>
                  <a:schemeClr val="tx1"/>
                </a:solidFill>
                <a:effectLst/>
                <a:latin typeface="+mn-lt"/>
                <a:ea typeface="+mn-ea"/>
                <a:cs typeface="+mn-cs"/>
              </a:rPr>
              <a:t>2. Risque d'incidents de paiement</a:t>
            </a:r>
          </a:p>
          <a:p>
            <a:pPr fontAlgn="t"/>
            <a:r>
              <a:rPr lang="fr-FR" sz="1200" b="0" i="0" kern="1200" dirty="0">
                <a:solidFill>
                  <a:schemeClr val="tx1"/>
                </a:solidFill>
                <a:effectLst/>
                <a:latin typeface="+mn-lt"/>
                <a:ea typeface="+mn-ea"/>
                <a:cs typeface="+mn-cs"/>
              </a:rPr>
              <a:t>Si ses revenus sont insuffisants ou si une dépense imprévue survient (panne automobile, facture d'énergie, problème de santé, etc.), Mme Martin risque :</a:t>
            </a:r>
          </a:p>
          <a:p>
            <a:pPr fontAlgn="t"/>
            <a:r>
              <a:rPr lang="fr-FR" sz="1200" b="0" i="0" kern="1200" dirty="0">
                <a:solidFill>
                  <a:schemeClr val="tx1"/>
                </a:solidFill>
                <a:effectLst/>
                <a:latin typeface="+mn-lt"/>
                <a:ea typeface="+mn-ea"/>
                <a:cs typeface="+mn-cs"/>
              </a:rPr>
              <a:t>des rejets de prélèvement ;</a:t>
            </a:r>
          </a:p>
          <a:p>
            <a:pPr fontAlgn="t"/>
            <a:r>
              <a:rPr lang="fr-FR" sz="1200" b="0" i="0" kern="1200" dirty="0">
                <a:solidFill>
                  <a:schemeClr val="tx1"/>
                </a:solidFill>
                <a:effectLst/>
                <a:latin typeface="+mn-lt"/>
                <a:ea typeface="+mn-ea"/>
                <a:cs typeface="+mn-cs"/>
              </a:rPr>
              <a:t>des frais bancaires ;</a:t>
            </a:r>
          </a:p>
          <a:p>
            <a:pPr fontAlgn="t"/>
            <a:r>
              <a:rPr lang="fr-FR" sz="1200" b="0" i="0" kern="1200" dirty="0">
                <a:solidFill>
                  <a:schemeClr val="tx1"/>
                </a:solidFill>
                <a:effectLst/>
                <a:latin typeface="+mn-lt"/>
                <a:ea typeface="+mn-ea"/>
                <a:cs typeface="+mn-cs"/>
              </a:rPr>
              <a:t>des pénalités de retard.</a:t>
            </a:r>
          </a:p>
          <a:p>
            <a:pPr fontAlgn="t"/>
            <a:r>
              <a:rPr lang="fr-FR" sz="1200" b="1" i="0" kern="1200" dirty="0">
                <a:solidFill>
                  <a:schemeClr val="tx1"/>
                </a:solidFill>
                <a:effectLst/>
                <a:latin typeface="+mn-lt"/>
                <a:ea typeface="+mn-ea"/>
                <a:cs typeface="+mn-cs"/>
              </a:rPr>
              <a:t>3. Dégradation de la trésorerie</a:t>
            </a:r>
          </a:p>
          <a:p>
            <a:pPr fontAlgn="t"/>
            <a:r>
              <a:rPr lang="fr-FR" sz="1200" b="0" i="0" kern="1200" dirty="0">
                <a:solidFill>
                  <a:schemeClr val="tx1"/>
                </a:solidFill>
                <a:effectLst/>
                <a:latin typeface="+mn-lt"/>
                <a:ea typeface="+mn-ea"/>
                <a:cs typeface="+mn-cs"/>
              </a:rPr>
              <a:t>Le fait de souscrire un mini-crédit pour « renflouer sa trésorerie » est déjà un signal de tension budgétaire. Les remboursements futurs vont réduire davantage son budget disponible.</a:t>
            </a:r>
          </a:p>
          <a:p>
            <a:pPr fontAlgn="t"/>
            <a:r>
              <a:rPr lang="fr-FR" sz="1200" b="1" i="0" kern="1200" dirty="0">
                <a:solidFill>
                  <a:schemeClr val="tx1"/>
                </a:solidFill>
                <a:effectLst/>
                <a:latin typeface="+mn-lt"/>
                <a:ea typeface="+mn-ea"/>
                <a:cs typeface="+mn-cs"/>
              </a:rPr>
              <a:t>4. Recours à de nouveaux crédits</a:t>
            </a:r>
          </a:p>
          <a:p>
            <a:pPr fontAlgn="t"/>
            <a:r>
              <a:rPr lang="fr-FR" sz="1200" b="0" i="0" kern="1200" dirty="0">
                <a:solidFill>
                  <a:schemeClr val="tx1"/>
                </a:solidFill>
                <a:effectLst/>
                <a:latin typeface="+mn-lt"/>
                <a:ea typeface="+mn-ea"/>
                <a:cs typeface="+mn-cs"/>
              </a:rPr>
              <a:t>Pour faire face aux échéances en cours, Mme Martin pourrait être tentée de contracter d'autres crédits ou paiements fractionnés, créant un </a:t>
            </a:r>
            <a:r>
              <a:rPr lang="fr-FR" sz="1200" b="1" i="0" kern="1200" dirty="0">
                <a:solidFill>
                  <a:schemeClr val="tx1"/>
                </a:solidFill>
                <a:effectLst/>
                <a:latin typeface="+mn-lt"/>
                <a:ea typeface="+mn-ea"/>
                <a:cs typeface="+mn-cs"/>
              </a:rPr>
              <a:t>effet boule de neige</a:t>
            </a:r>
            <a:r>
              <a:rPr lang="fr-FR" sz="1200" b="0" i="0" kern="1200" dirty="0">
                <a:solidFill>
                  <a:schemeClr val="tx1"/>
                </a:solidFill>
                <a:effectLst/>
                <a:latin typeface="+mn-lt"/>
                <a:ea typeface="+mn-ea"/>
                <a:cs typeface="+mn-cs"/>
              </a:rPr>
              <a:t> de l'endettement.</a:t>
            </a:r>
          </a:p>
          <a:p>
            <a:pPr fontAlgn="t"/>
            <a:r>
              <a:rPr lang="fr-FR" sz="1200" b="1" i="0" kern="1200" dirty="0">
                <a:solidFill>
                  <a:schemeClr val="tx1"/>
                </a:solidFill>
                <a:effectLst/>
                <a:latin typeface="+mn-lt"/>
                <a:ea typeface="+mn-ea"/>
                <a:cs typeface="+mn-cs"/>
              </a:rPr>
              <a:t>5. Impact sur sa solvabilité</a:t>
            </a:r>
          </a:p>
          <a:p>
            <a:pPr fontAlgn="t"/>
            <a:r>
              <a:rPr lang="fr-FR" sz="1200" b="0" i="0" kern="1200" dirty="0">
                <a:solidFill>
                  <a:schemeClr val="tx1"/>
                </a:solidFill>
                <a:effectLst/>
                <a:latin typeface="+mn-lt"/>
                <a:ea typeface="+mn-ea"/>
                <a:cs typeface="+mn-cs"/>
              </a:rPr>
              <a:t>Des retards ou défauts de paiement peuvent dégrader sa situation financière et rendre plus difficile l'obtention de futurs financements.</a:t>
            </a:r>
          </a:p>
          <a:p>
            <a:pPr fontAlgn="t"/>
            <a:r>
              <a:rPr lang="fr-FR" sz="1200" b="1" i="0" kern="1200" dirty="0">
                <a:solidFill>
                  <a:schemeClr val="tx1"/>
                </a:solidFill>
                <a:effectLst/>
                <a:latin typeface="+mn-lt"/>
                <a:ea typeface="+mn-ea"/>
                <a:cs typeface="+mn-cs"/>
              </a:rPr>
              <a:t>6. facturation de frais d'incidents bancaires, notamment en cas de dépassement du découvert autorisé ou en cas de découvert non autorisé</a:t>
            </a:r>
          </a:p>
          <a:p>
            <a:pPr fontAlgn="t"/>
            <a:r>
              <a:rPr lang="fr-FR" sz="1200" b="1" i="0" kern="1200" dirty="0">
                <a:solidFill>
                  <a:schemeClr val="tx1"/>
                </a:solidFill>
                <a:effectLst/>
                <a:latin typeface="+mn-lt"/>
                <a:ea typeface="+mn-ea"/>
                <a:cs typeface="+mn-cs"/>
              </a:rPr>
              <a:t>Conclusion</a:t>
            </a:r>
          </a:p>
          <a:p>
            <a:pPr fontAlgn="t"/>
            <a:r>
              <a:rPr lang="fr-FR" sz="1200" b="0" i="0" kern="1200" dirty="0">
                <a:solidFill>
                  <a:schemeClr val="tx1"/>
                </a:solidFill>
                <a:effectLst/>
                <a:latin typeface="+mn-lt"/>
                <a:ea typeface="+mn-ea"/>
                <a:cs typeface="+mn-cs"/>
              </a:rPr>
              <a:t>Le principal risque pour Mme Martin est le </a:t>
            </a:r>
            <a:r>
              <a:rPr lang="fr-FR" sz="1200" b="1" i="0" kern="1200" dirty="0">
                <a:solidFill>
                  <a:schemeClr val="tx1"/>
                </a:solidFill>
                <a:effectLst/>
                <a:latin typeface="+mn-lt"/>
                <a:ea typeface="+mn-ea"/>
                <a:cs typeface="+mn-cs"/>
              </a:rPr>
              <a:t>surendettement lié à l'accumulation de plusieurs crédits et paiements fractionnés</a:t>
            </a:r>
            <a:r>
              <a:rPr lang="fr-FR" sz="1200" b="0" i="0" kern="1200" dirty="0">
                <a:solidFill>
                  <a:schemeClr val="tx1"/>
                </a:solidFill>
                <a:effectLst/>
                <a:latin typeface="+mn-lt"/>
                <a:ea typeface="+mn-ea"/>
                <a:cs typeface="+mn-cs"/>
              </a:rPr>
              <a:t>, pouvant entraîner des difficultés de remboursement, une complexité  à élaborer son budget, des frais supplémentaires et une aggravation de sa situation budgétaire. Le mini-crédit souscrit pour pallier un manque de trésorerie constitue un facteur de vigilance particulier, car il peut révéler une fragilité financière déjà existante.</a:t>
            </a:r>
          </a:p>
          <a:p>
            <a:endParaRPr lang="fr-FR" dirty="0"/>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07951EE-8CF1-EF4B-97F8-3C962D9870F1}"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8446095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kern="1200" dirty="0">
                <a:solidFill>
                  <a:schemeClr val="tx1"/>
                </a:solidFill>
                <a:effectLst/>
                <a:latin typeface="+mn-lt"/>
                <a:ea typeface="+mn-ea"/>
                <a:cs typeface="+mn-cs"/>
              </a:rPr>
              <a:t>possibilité aussi de basculer dans le crédit renouvelable en l'absence de respect du remboursement dans les 3 mois (cas des cartes proposées par de nombreuses grandes enseignes)...</a:t>
            </a:r>
          </a:p>
          <a:p>
            <a:endParaRPr lang="fr-FR" dirty="0"/>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07951EE-8CF1-EF4B-97F8-3C962D9870F1}"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6002862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indent="0">
              <a:buFontTx/>
              <a:buNone/>
            </a:pPr>
            <a:r>
              <a:rPr lang="fr-FR" dirty="0"/>
              <a:t>Exemple de fonctionnement du crédit renouvelable :</a:t>
            </a:r>
            <a:r>
              <a:rPr lang="fr-FR" baseline="0" dirty="0"/>
              <a:t> </a:t>
            </a:r>
            <a:r>
              <a:rPr lang="fr-FR" sz="1200" b="0" i="0" kern="1200" dirty="0">
                <a:solidFill>
                  <a:schemeClr val="tx1"/>
                </a:solidFill>
                <a:effectLst/>
                <a:latin typeface="+mn-lt"/>
                <a:ea typeface="+mn-ea"/>
                <a:cs typeface="+mn-cs"/>
              </a:rPr>
              <a:t>La réserve d’argent baisse à chaque achat et est reconstituée lorsque les mensualités sont remboursées.</a:t>
            </a:r>
            <a:endParaRPr lang="fr-FR" dirty="0"/>
          </a:p>
          <a:p>
            <a:pPr marL="0" indent="0">
              <a:buFontTx/>
              <a:buNone/>
            </a:pPr>
            <a:endParaRPr lang="fr-FR" dirty="0"/>
          </a:p>
          <a:p>
            <a:pPr marL="0" indent="0">
              <a:buFontTx/>
              <a:buNone/>
            </a:pPr>
            <a:r>
              <a:rPr lang="fr-FR" dirty="0"/>
              <a:t>Avantages du crédit renouvelable : souple et adaptable : on ne paie les intérêts que sur la somme utilisée</a:t>
            </a:r>
          </a:p>
          <a:p>
            <a:pPr marL="0" indent="0">
              <a:buFontTx/>
              <a:buNone/>
            </a:pPr>
            <a:r>
              <a:rPr lang="fr-FR" dirty="0"/>
              <a:t>Inconvénients : incite à la consommation et taux d’intérêts élevés (par</a:t>
            </a:r>
            <a:r>
              <a:rPr lang="fr-FR" baseline="0" dirty="0"/>
              <a:t> exemple, pour 1000 € utilisés, avec un TAEG révisable de 21,19%, le montant dû pourra être supérieur à 1300€)</a:t>
            </a:r>
            <a:endParaRPr lang="fr-FR" dirty="0"/>
          </a:p>
          <a:p>
            <a:pPr marL="0" indent="0">
              <a:buFontTx/>
              <a:buNone/>
            </a:pPr>
            <a:endParaRPr lang="fr-FR" dirty="0"/>
          </a:p>
          <a:p>
            <a:pPr marL="0" indent="0">
              <a:buFontTx/>
              <a:buNone/>
            </a:pPr>
            <a:r>
              <a:rPr lang="fr-FR" dirty="0"/>
              <a:t>Remboursements : en pratique l’emprunteur choisit la durée de remboursement</a:t>
            </a:r>
            <a:r>
              <a:rPr lang="fr-FR" baseline="0" dirty="0"/>
              <a:t>. Le taux d’intérêt est adapté à la vitesse de remboursement : plus on rembourse vite plus le taux est bas. </a:t>
            </a:r>
          </a:p>
          <a:p>
            <a:pPr marL="0" indent="0">
              <a:buFontTx/>
              <a:buNone/>
            </a:pPr>
            <a:endParaRPr lang="fr-FR"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fr-FR" b="1" dirty="0"/>
              <a:t>Crédit renouvelable = attention particulière </a:t>
            </a:r>
            <a:r>
              <a:rPr lang="fr-FR" dirty="0"/>
              <a:t>: Le crédit renouvelable est facile à utiliser, mais il peut être difficile à rembourser. Comme il se renouvelle à chaque paiement, on a tendance à l’utiliser davantage, ce qui augmente rapidement la dette.</a:t>
            </a:r>
          </a:p>
          <a:p>
            <a:pPr marL="0" indent="0">
              <a:buFontTx/>
              <a:buNone/>
            </a:pPr>
            <a:endParaRPr lang="fr-FR" dirty="0"/>
          </a:p>
        </p:txBody>
      </p:sp>
      <p:sp>
        <p:nvSpPr>
          <p:cNvPr id="4" name="Espace réservé de la date 3"/>
          <p:cNvSpPr>
            <a:spLocks noGrp="1"/>
          </p:cNvSpPr>
          <p:nvPr>
            <p:ph type="dt" idx="10"/>
          </p:nvPr>
        </p:nvSpPr>
        <p:spPr/>
        <p:txBody>
          <a:bodyPr/>
          <a:lstStyle/>
          <a:p>
            <a:fld id="{31570D2C-CA84-424C-8F02-D68C15FA102A}" type="datetime1">
              <a:rPr lang="fr-FR" smtClean="0"/>
              <a:t>29/10/2026</a:t>
            </a:fld>
            <a:endParaRPr lang="fr-FR" dirty="0"/>
          </a:p>
        </p:txBody>
      </p:sp>
    </p:spTree>
    <p:extLst>
      <p:ext uri="{BB962C8B-B14F-4D97-AF65-F5344CB8AC3E}">
        <p14:creationId xmlns:p14="http://schemas.microsoft.com/office/powerpoint/2010/main" val="270317992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algn="just"/>
            <a:r>
              <a:rPr lang="fr-FR" dirty="0"/>
              <a:t>1. Analyse : Analyse de la capacité financière + Consultation FICP</a:t>
            </a:r>
          </a:p>
          <a:p>
            <a:pPr algn="just"/>
            <a:r>
              <a:rPr lang="fr-FR" dirty="0"/>
              <a:t>2. Fiche d’info + dialogue</a:t>
            </a:r>
          </a:p>
          <a:p>
            <a:pPr algn="just"/>
            <a:r>
              <a:rPr lang="fr-FR" dirty="0"/>
              <a:t>3. Offre de crédit</a:t>
            </a:r>
            <a:r>
              <a:rPr lang="fr-FR" baseline="0" dirty="0"/>
              <a:t> valable 15 jours</a:t>
            </a:r>
          </a:p>
          <a:p>
            <a:pPr algn="just"/>
            <a:r>
              <a:rPr lang="fr-FR" baseline="0" dirty="0"/>
              <a:t>4. Signature du contrat : lorsque le client accepte l’offre de crédit, il bénéficie d’un délai de rétractation de 14 jours calendaires à compter de la date d’acceptation. Pour faciliter ce droit, le prêteur doit joindre au contrat de crédit un formulaire de rétractation détachable. Le client n’a pas à justifier cette décision et  le prêteur ne pourra pas enregistrer dans un fichier l’exercice de ce droit de rétractation.</a:t>
            </a:r>
          </a:p>
          <a:p>
            <a:pPr algn="just"/>
            <a:r>
              <a:rPr lang="fr-FR" baseline="0" dirty="0"/>
              <a:t>5. L’offre de crédit est conclue à la double condition que le client n’utilise pas sa faculté de rétractation et que le prêteur lui fasse connaître sa décision d’octroyer le crédit dans un délai de 7 jours à compter de l’acceptation dudit crédit par le client. Cette décision peut notamment se faire par la remise des fonds. </a:t>
            </a:r>
            <a:endParaRPr lang="fr-FR" dirty="0"/>
          </a:p>
        </p:txBody>
      </p:sp>
      <p:sp>
        <p:nvSpPr>
          <p:cNvPr id="7" name="Espace réservé de la date 6"/>
          <p:cNvSpPr>
            <a:spLocks noGrp="1"/>
          </p:cNvSpPr>
          <p:nvPr>
            <p:ph type="dt"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63855E4-1192-44B9-B442-BBEA7A9EC464}" type="datetime1">
              <a:rPr kumimoji="0" lang="fr-FR"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29/10/2026</a:t>
            </a:fld>
            <a:endParaRPr kumimoji="0" lang="fr-FR"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88525917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Les gens ont souvent recours aux crédits pour plusieurs raisons simples et compréhensibles :</a:t>
            </a:r>
          </a:p>
          <a:p>
            <a:r>
              <a:rPr lang="fr-FR" b="1" dirty="0"/>
              <a:t>Pour réaliser un projet rapidement</a:t>
            </a:r>
            <a:r>
              <a:rPr lang="fr-FR" dirty="0"/>
              <a:t> : Parfois, on a un projet en tête (acheter une voiture, rénover sa maison, partir en vacances) mais pas assez d'argent sur le moment. Le crédit permet d’avancer cet argent et de réaliser le projet sans attendre.</a:t>
            </a:r>
          </a:p>
          <a:p>
            <a:r>
              <a:rPr lang="fr-FR" b="1" dirty="0"/>
              <a:t>Parce qu’ils n’ont pas d’épargne</a:t>
            </a:r>
            <a:r>
              <a:rPr lang="fr-FR" dirty="0"/>
              <a:t> : Beaucoup de gens n’ont pas d’économies mises de côté. Quand un achat important se présente, ils choisissent donc de recourir à un crédit, car ils n’ont pas la somme nécessaire immédiatement.</a:t>
            </a:r>
          </a:p>
          <a:p>
            <a:r>
              <a:rPr lang="fr-FR" b="1" dirty="0"/>
              <a:t>Parce que les publicités sont attractives</a:t>
            </a:r>
            <a:r>
              <a:rPr lang="fr-FR" dirty="0"/>
              <a:t> : Les publicités proposent souvent des offres très séduisantes, comme des paiements en plusieurs fois ou des crédits à taux zéro. Cela donne l'impression que l'on peut acheter sans avoir à dépenser tout de suite, ce qui rend le crédit plus tentant(</a:t>
            </a:r>
            <a:r>
              <a:rPr lang="fr-FR" baseline="0" dirty="0"/>
              <a:t> faire attention néanmoins</a:t>
            </a:r>
            <a:endParaRPr lang="fr-FR" dirty="0"/>
          </a:p>
          <a:p>
            <a:r>
              <a:rPr lang="fr-FR" b="1" dirty="0"/>
              <a:t>Pour faire face à un imprévu ou terminer le mois</a:t>
            </a:r>
            <a:r>
              <a:rPr lang="fr-FR" dirty="0"/>
              <a:t> : Parfois, des dépenses imprévues (comme une panne de voiture ou des frais médicaux) arrivent, ou bien les fins de mois sont difficiles. Le crédit devient alors une solution temporaire pour traverser ces moments difficiles</a:t>
            </a:r>
          </a:p>
          <a:p>
            <a:endParaRPr lang="fr-FR" dirty="0"/>
          </a:p>
          <a:p>
            <a:endParaRPr lang="fr-FR" dirty="0"/>
          </a:p>
          <a:p>
            <a:endParaRPr lang="fr-FR" dirty="0"/>
          </a:p>
        </p:txBody>
      </p:sp>
      <p:sp>
        <p:nvSpPr>
          <p:cNvPr id="4" name="Espace réservé du numéro de diapositive 3"/>
          <p:cNvSpPr>
            <a:spLocks noGrp="1"/>
          </p:cNvSpPr>
          <p:nvPr>
            <p:ph type="sldNum" sz="quarter" idx="10"/>
          </p:nvPr>
        </p:nvSpPr>
        <p:spPr/>
        <p:txBody>
          <a:bodyPr/>
          <a:lstStyle/>
          <a:p>
            <a:fld id="{015571E2-B426-4386-9444-056B6EAC9D40}" type="slidenum">
              <a:rPr lang="fr-FR" smtClean="0"/>
              <a:t>14</a:t>
            </a:fld>
            <a:endParaRPr lang="fr-FR"/>
          </a:p>
        </p:txBody>
      </p:sp>
    </p:spTree>
    <p:extLst>
      <p:ext uri="{BB962C8B-B14F-4D97-AF65-F5344CB8AC3E}">
        <p14:creationId xmlns:p14="http://schemas.microsoft.com/office/powerpoint/2010/main" val="10957272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a:p>
            <a:endParaRPr lang="fr-FR" dirty="0"/>
          </a:p>
          <a:p>
            <a:endParaRPr lang="fr-FR" dirty="0"/>
          </a:p>
        </p:txBody>
      </p:sp>
      <p:sp>
        <p:nvSpPr>
          <p:cNvPr id="4" name="Espace réservé du numéro de diapositive 3"/>
          <p:cNvSpPr>
            <a:spLocks noGrp="1"/>
          </p:cNvSpPr>
          <p:nvPr>
            <p:ph type="sldNum" sz="quarter" idx="5"/>
          </p:nvPr>
        </p:nvSpPr>
        <p:spPr/>
        <p:txBody>
          <a:bodyPr/>
          <a:lstStyle/>
          <a:p>
            <a:fld id="{015571E2-B426-4386-9444-056B6EAC9D40}" type="slidenum">
              <a:rPr lang="fr-FR" smtClean="0"/>
              <a:t>15</a:t>
            </a:fld>
            <a:endParaRPr lang="fr-FR"/>
          </a:p>
        </p:txBody>
      </p:sp>
    </p:spTree>
    <p:extLst>
      <p:ext uri="{BB962C8B-B14F-4D97-AF65-F5344CB8AC3E}">
        <p14:creationId xmlns:p14="http://schemas.microsoft.com/office/powerpoint/2010/main" val="187133285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b="1" dirty="0"/>
              <a:t>Endettement excessif</a:t>
            </a:r>
            <a:r>
              <a:rPr lang="fr-FR" dirty="0"/>
              <a:t> : Si on accumule plusieurs crédits, il devient difficile de tout rembourser. Cela peut entraîner une dette trop importante et des problèmes pour gérer son budget.</a:t>
            </a:r>
          </a:p>
          <a:p>
            <a:r>
              <a:rPr lang="fr-FR" b="1" dirty="0"/>
              <a:t>Mensualités trop élevées</a:t>
            </a:r>
            <a:r>
              <a:rPr lang="fr-FR" dirty="0"/>
              <a:t> : Des mensualités trop importantes peuvent déséquilibrer votre budget. Cela peut rendre difficile le paiement des autres dépenses quotidiennes et mener à des tensions financières.</a:t>
            </a:r>
          </a:p>
          <a:p>
            <a:r>
              <a:rPr lang="fr-FR" b="1" dirty="0"/>
              <a:t>Taux d’intérêt élevés</a:t>
            </a:r>
            <a:r>
              <a:rPr lang="fr-FR" dirty="0"/>
              <a:t> : Certains crédits, notamment les crédits renouvelables, ont des taux d'intérêt très élevés. Cela signifie que vous finissez par rembourser bien plus que ce que vous avez emprunté au départ.</a:t>
            </a:r>
          </a:p>
          <a:p>
            <a:r>
              <a:rPr lang="fr-FR" b="1" dirty="0"/>
              <a:t>Frais cachés ou pénalités</a:t>
            </a:r>
            <a:r>
              <a:rPr lang="fr-FR" dirty="0"/>
              <a:t> : Certaines fois, des frais supplémentaires peuvent être cachés ou des pénalités s’appliquent en cas de retard. Cela augmente la somme à rembourser et complique la gestion de la dette.</a:t>
            </a:r>
          </a:p>
          <a:p>
            <a:r>
              <a:rPr lang="fr-FR" b="1" dirty="0"/>
              <a:t>Crédit renouvelable = piège</a:t>
            </a:r>
            <a:r>
              <a:rPr lang="fr-FR" dirty="0"/>
              <a:t> : Le crédit renouvelable est facile à utiliser, mais il peut être difficile à rembourser. Comme il se renouvelle à chaque paiement, on a tendance à l’utiliser davantage, ce qui augmente rapidement la dette.</a:t>
            </a:r>
          </a:p>
          <a:p>
            <a:endParaRPr lang="fr-FR" dirty="0"/>
          </a:p>
        </p:txBody>
      </p:sp>
      <p:sp>
        <p:nvSpPr>
          <p:cNvPr id="4" name="Espace réservé du numéro de diapositive 3"/>
          <p:cNvSpPr>
            <a:spLocks noGrp="1"/>
          </p:cNvSpPr>
          <p:nvPr>
            <p:ph type="sldNum" sz="quarter" idx="10"/>
          </p:nvPr>
        </p:nvSpPr>
        <p:spPr/>
        <p:txBody>
          <a:bodyPr/>
          <a:lstStyle/>
          <a:p>
            <a:fld id="{015571E2-B426-4386-9444-056B6EAC9D40}" type="slidenum">
              <a:rPr lang="fr-FR" smtClean="0"/>
              <a:t>16</a:t>
            </a:fld>
            <a:endParaRPr lang="fr-FR"/>
          </a:p>
        </p:txBody>
      </p:sp>
    </p:spTree>
    <p:extLst>
      <p:ext uri="{BB962C8B-B14F-4D97-AF65-F5344CB8AC3E}">
        <p14:creationId xmlns:p14="http://schemas.microsoft.com/office/powerpoint/2010/main" val="218989889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b="1" dirty="0"/>
              <a:t>Vérifier sa capacité de remboursement</a:t>
            </a:r>
            <a:r>
              <a:rPr lang="fr-FR" dirty="0"/>
              <a:t> : Avant de contracter un crédit, il est essentiel de savoir si vous pourrez rembourser les mensualités sans mettre en danger votre budget. Il faut que le crédit soit adapté à vos revenus.</a:t>
            </a:r>
          </a:p>
          <a:p>
            <a:r>
              <a:rPr lang="fr-FR" b="1" dirty="0"/>
              <a:t>Comparer les offres</a:t>
            </a:r>
            <a:r>
              <a:rPr lang="fr-FR" dirty="0"/>
              <a:t> : Prenez le temps de comparer plusieurs offres. Vérifiez le TAEG (Taux Annuel Effectif Global), qui inclut tous les frais, ainsi que la durée du crédit pour trouver la solution la plus avantageuse…</a:t>
            </a:r>
          </a:p>
          <a:p>
            <a:r>
              <a:rPr lang="fr-FR" b="1" dirty="0"/>
              <a:t>Éviter le crédit renouvelable autant que possible</a:t>
            </a:r>
            <a:r>
              <a:rPr lang="fr-FR" dirty="0"/>
              <a:t> : Le crédit renouvelable peut être tentant, mais il a souvent des taux d’intérêt élevés. Mieux vaut l’éviter si possible et choisir un crédit à conditions plus claires.</a:t>
            </a:r>
          </a:p>
          <a:p>
            <a:r>
              <a:rPr lang="fr-FR" b="1" dirty="0"/>
              <a:t>Privilégier les crédits affectés ou prêts personnels clairs</a:t>
            </a:r>
            <a:r>
              <a:rPr lang="fr-FR" dirty="0"/>
              <a:t> : Un crédit affecté (pour un achat spécifique comme une voiture ou des travaux) ou un prêt personnel avec des conditions transparentes sont souvent plus sûrs et moins risqués.</a:t>
            </a:r>
          </a:p>
          <a:p>
            <a:r>
              <a:rPr lang="fr-FR" b="1" dirty="0"/>
              <a:t>Éviter d’emprunter pour rembourser un autre crédit</a:t>
            </a:r>
            <a:r>
              <a:rPr lang="fr-FR" dirty="0"/>
              <a:t> : Si vous avez déjà des dettes, il est dangereux de souscrire un nouveau crédit pour les rembourser. Cela peut entraîner un cercle vicieux de dettes de plus en plus difficiles à gérer.</a:t>
            </a:r>
          </a:p>
          <a:p>
            <a:endParaRPr lang="fr-FR" dirty="0"/>
          </a:p>
        </p:txBody>
      </p:sp>
      <p:sp>
        <p:nvSpPr>
          <p:cNvPr id="4" name="Espace réservé du numéro de diapositive 3"/>
          <p:cNvSpPr>
            <a:spLocks noGrp="1"/>
          </p:cNvSpPr>
          <p:nvPr>
            <p:ph type="sldNum" sz="quarter" idx="10"/>
          </p:nvPr>
        </p:nvSpPr>
        <p:spPr/>
        <p:txBody>
          <a:bodyPr/>
          <a:lstStyle/>
          <a:p>
            <a:fld id="{015571E2-B426-4386-9444-056B6EAC9D40}" type="slidenum">
              <a:rPr lang="fr-FR" smtClean="0"/>
              <a:t>17</a:t>
            </a:fld>
            <a:endParaRPr lang="fr-FR"/>
          </a:p>
        </p:txBody>
      </p:sp>
    </p:spTree>
    <p:extLst>
      <p:ext uri="{BB962C8B-B14F-4D97-AF65-F5344CB8AC3E}">
        <p14:creationId xmlns:p14="http://schemas.microsoft.com/office/powerpoint/2010/main" val="214727668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b="1" dirty="0"/>
              <a:t>Difficultés à payer les factures ou le loyer</a:t>
            </a:r>
            <a:r>
              <a:rPr lang="fr-FR" dirty="0"/>
              <a:t> : Si vous commencez à avoir du mal à payer vos factures ou votre loyer à temps, cela peut être un signe que vous avez trop de dettes.</a:t>
            </a:r>
          </a:p>
          <a:p>
            <a:r>
              <a:rPr lang="fr-FR" b="1" dirty="0"/>
              <a:t>Retards de paiement fréquents</a:t>
            </a:r>
            <a:r>
              <a:rPr lang="fr-FR" dirty="0"/>
              <a:t> : Des retards de paiement réguliers, que ce soit pour le crédit, les factures ou les loyers, peuvent montrer que vous avez du mal à gérer votre budget.</a:t>
            </a:r>
          </a:p>
          <a:p>
            <a:r>
              <a:rPr lang="fr-FR" b="1" dirty="0"/>
              <a:t>Utilisation systématique du découvert bancaire</a:t>
            </a:r>
            <a:r>
              <a:rPr lang="fr-FR" dirty="0"/>
              <a:t> : Si vous utilisez constamment votre découvert bancaire pour couvrir vos dépenses, cela peut être un signe que vous dépensez plus que ce que vous gagnez, et cela peut aggraver votre situation financière.</a:t>
            </a:r>
          </a:p>
          <a:p>
            <a:r>
              <a:rPr lang="fr-FR" b="1" dirty="0"/>
              <a:t>Multiplication des crédits</a:t>
            </a:r>
            <a:r>
              <a:rPr lang="fr-FR" dirty="0"/>
              <a:t> : Si vous devez prendre de nouveaux crédits pour rembourser d'autres crédits ou financer de nouvelles dépenses, cela peut mener à un surendettement.</a:t>
            </a:r>
          </a:p>
          <a:p>
            <a:r>
              <a:rPr lang="fr-FR" b="1" dirty="0"/>
              <a:t>Que faire si ces signes apparaissent ?</a:t>
            </a:r>
            <a:br>
              <a:rPr lang="fr-FR" dirty="0"/>
            </a:br>
            <a:r>
              <a:rPr lang="fr-FR" dirty="0"/>
              <a:t>Il est important de chercher de l'aide dès que possible. Un accompagnement auprès d'assistants sociaux</a:t>
            </a:r>
            <a:r>
              <a:rPr lang="fr-FR" baseline="0" dirty="0"/>
              <a:t> </a:t>
            </a:r>
            <a:r>
              <a:rPr lang="fr-FR" dirty="0"/>
              <a:t>ou des associations comme les Points Conseil Budget peut vous aider à mieux gérer vos finances et trouver des solutions adaptées à votre situation.</a:t>
            </a:r>
          </a:p>
          <a:p>
            <a:endParaRPr lang="fr-FR" dirty="0"/>
          </a:p>
        </p:txBody>
      </p:sp>
      <p:sp>
        <p:nvSpPr>
          <p:cNvPr id="4" name="Espace réservé du numéro de diapositive 3"/>
          <p:cNvSpPr>
            <a:spLocks noGrp="1"/>
          </p:cNvSpPr>
          <p:nvPr>
            <p:ph type="sldNum" sz="quarter" idx="10"/>
          </p:nvPr>
        </p:nvSpPr>
        <p:spPr/>
        <p:txBody>
          <a:bodyPr/>
          <a:lstStyle/>
          <a:p>
            <a:fld id="{015571E2-B426-4386-9444-056B6EAC9D40}" type="slidenum">
              <a:rPr lang="fr-FR" smtClean="0"/>
              <a:t>18</a:t>
            </a:fld>
            <a:endParaRPr lang="fr-FR"/>
          </a:p>
        </p:txBody>
      </p:sp>
    </p:spTree>
    <p:extLst>
      <p:ext uri="{BB962C8B-B14F-4D97-AF65-F5344CB8AC3E}">
        <p14:creationId xmlns:p14="http://schemas.microsoft.com/office/powerpoint/2010/main" val="336042462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015571E2-B426-4386-9444-056B6EAC9D40}" type="slidenum">
              <a:rPr lang="fr-FR" smtClean="0"/>
              <a:t>19</a:t>
            </a:fld>
            <a:endParaRPr lang="fr-FR"/>
          </a:p>
        </p:txBody>
      </p:sp>
    </p:spTree>
    <p:extLst>
      <p:ext uri="{BB962C8B-B14F-4D97-AF65-F5344CB8AC3E}">
        <p14:creationId xmlns:p14="http://schemas.microsoft.com/office/powerpoint/2010/main" val="40537601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136525" y="1347788"/>
            <a:ext cx="6469063" cy="3640137"/>
          </a:xfrm>
        </p:spPr>
      </p:sp>
      <p:sp>
        <p:nvSpPr>
          <p:cNvPr id="3" name="Espace réservé des notes 2"/>
          <p:cNvSpPr>
            <a:spLocks noGrp="1"/>
          </p:cNvSpPr>
          <p:nvPr>
            <p:ph type="body" idx="1"/>
          </p:nvPr>
        </p:nvSpPr>
        <p:spPr/>
        <p:txBody>
          <a:bodyPr/>
          <a:lstStyle/>
          <a:p>
            <a:r>
              <a:rPr lang="fr-FR" sz="1100" i="0" baseline="0" dirty="0">
                <a:solidFill>
                  <a:schemeClr val="tx1"/>
                </a:solidFill>
              </a:rPr>
              <a:t>Une rubrique </a:t>
            </a:r>
            <a:r>
              <a:rPr lang="fr-FR" sz="1100" baseline="0" dirty="0">
                <a:solidFill>
                  <a:schemeClr val="tx1"/>
                </a:solidFill>
              </a:rPr>
              <a:t>du portail MQDA est dédiée aux IS : « Intervenants sociaux et PCB ».</a:t>
            </a:r>
          </a:p>
          <a:p>
            <a:endParaRPr lang="fr-FR" sz="1100" dirty="0">
              <a:solidFill>
                <a:schemeClr val="tx1"/>
              </a:solidFill>
            </a:endParaRPr>
          </a:p>
          <a:p>
            <a:pPr algn="just"/>
            <a:r>
              <a:rPr lang="fr-FR" sz="1100" b="0" u="none" baseline="0" dirty="0">
                <a:solidFill>
                  <a:schemeClr val="tx1"/>
                </a:solidFill>
              </a:rPr>
              <a:t>Elle est composée de 8</a:t>
            </a:r>
            <a:r>
              <a:rPr lang="fr-FR" sz="1100" b="0" u="none" kern="1200" dirty="0">
                <a:solidFill>
                  <a:schemeClr val="tx1"/>
                </a:solidFill>
                <a:effectLst/>
                <a:latin typeface="+mn-lt"/>
                <a:ea typeface="+mn-ea"/>
                <a:cs typeface="+mn-cs"/>
              </a:rPr>
              <a:t> sous-</a:t>
            </a:r>
            <a:r>
              <a:rPr lang="fr-FR" sz="1100" kern="1200" dirty="0">
                <a:solidFill>
                  <a:schemeClr val="tx1"/>
                </a:solidFill>
                <a:effectLst/>
                <a:latin typeface="+mn-lt"/>
                <a:ea typeface="+mn-ea"/>
                <a:cs typeface="+mn-cs"/>
              </a:rPr>
              <a:t>rubriques</a:t>
            </a:r>
            <a:r>
              <a:rPr lang="fr-FR" sz="1100" kern="1200" baseline="0" dirty="0">
                <a:solidFill>
                  <a:schemeClr val="tx1"/>
                </a:solidFill>
                <a:effectLst/>
                <a:latin typeface="+mn-lt"/>
                <a:ea typeface="+mn-ea"/>
                <a:cs typeface="+mn-cs"/>
              </a:rPr>
              <a:t> :</a:t>
            </a:r>
            <a:endParaRPr lang="fr-FR" sz="1100" kern="1200" dirty="0">
              <a:solidFill>
                <a:schemeClr val="tx1"/>
              </a:solidFill>
              <a:effectLst/>
              <a:latin typeface="+mn-lt"/>
              <a:ea typeface="+mn-ea"/>
              <a:cs typeface="+mn-cs"/>
            </a:endParaRPr>
          </a:p>
          <a:p>
            <a:pPr marL="171450" indent="-171450" algn="just">
              <a:buFontTx/>
              <a:buChar char="-"/>
            </a:pPr>
            <a:r>
              <a:rPr lang="fr-FR" sz="1100" kern="1200" dirty="0">
                <a:solidFill>
                  <a:schemeClr val="tx1"/>
                </a:solidFill>
                <a:effectLst/>
                <a:latin typeface="+mn-lt"/>
                <a:ea typeface="+mn-ea"/>
                <a:cs typeface="+mn-cs"/>
              </a:rPr>
              <a:t>Point conseil budget</a:t>
            </a:r>
          </a:p>
          <a:p>
            <a:pPr marL="171450" indent="-171450" algn="just">
              <a:buFontTx/>
              <a:buChar char="-"/>
            </a:pPr>
            <a:r>
              <a:rPr lang="fr-FR" sz="1100" kern="1200" dirty="0">
                <a:solidFill>
                  <a:schemeClr val="tx1"/>
                </a:solidFill>
                <a:effectLst/>
                <a:latin typeface="+mn-lt"/>
                <a:ea typeface="+mn-ea"/>
                <a:cs typeface="+mn-cs"/>
              </a:rPr>
              <a:t>Difficultés</a:t>
            </a:r>
            <a:r>
              <a:rPr lang="fr-FR" sz="1100" kern="1200" baseline="0" dirty="0">
                <a:solidFill>
                  <a:schemeClr val="tx1"/>
                </a:solidFill>
                <a:effectLst/>
                <a:latin typeface="+mn-lt"/>
                <a:ea typeface="+mn-ea"/>
                <a:cs typeface="+mn-cs"/>
              </a:rPr>
              <a:t> budgétaires : la maîtrise des dépenses</a:t>
            </a:r>
          </a:p>
          <a:p>
            <a:pPr marL="171450" indent="-171450" algn="just">
              <a:buFontTx/>
              <a:buChar char="-"/>
            </a:pPr>
            <a:r>
              <a:rPr lang="fr-FR" sz="1100" kern="1200" baseline="0" dirty="0">
                <a:solidFill>
                  <a:schemeClr val="tx1"/>
                </a:solidFill>
                <a:effectLst/>
                <a:latin typeface="+mn-lt"/>
                <a:ea typeface="+mn-ea"/>
                <a:cs typeface="+mn-cs"/>
              </a:rPr>
              <a:t>Difficultés budgétaires : les aides à solliciter</a:t>
            </a:r>
          </a:p>
          <a:p>
            <a:pPr marL="171450" indent="-171450" algn="just">
              <a:buFontTx/>
              <a:buChar char="-"/>
            </a:pPr>
            <a:r>
              <a:rPr lang="fr-FR" sz="1100" b="0" kern="1200" baseline="0" dirty="0">
                <a:solidFill>
                  <a:schemeClr val="tx1"/>
                </a:solidFill>
                <a:effectLst/>
                <a:latin typeface="+mn-lt"/>
                <a:ea typeface="+mn-ea"/>
                <a:cs typeface="+mn-cs"/>
              </a:rPr>
              <a:t>Maitrise de l’endettement et surendettement </a:t>
            </a:r>
          </a:p>
          <a:p>
            <a:pPr marL="171450" marR="0" lvl="0" indent="-171450" algn="just" defTabSz="914400" rtl="0" eaLnBrk="1" fontAlgn="auto" latinLnBrk="0" hangingPunct="1">
              <a:lnSpc>
                <a:spcPct val="100000"/>
              </a:lnSpc>
              <a:spcBef>
                <a:spcPts val="0"/>
              </a:spcBef>
              <a:spcAft>
                <a:spcPts val="0"/>
              </a:spcAft>
              <a:buClrTx/>
              <a:buSzTx/>
              <a:buFontTx/>
              <a:buChar char="-"/>
              <a:tabLst/>
              <a:defRPr/>
            </a:pPr>
            <a:r>
              <a:rPr lang="fr-FR" sz="1100" b="0" kern="1200" baseline="0" dirty="0">
                <a:solidFill>
                  <a:schemeClr val="tx1"/>
                </a:solidFill>
                <a:effectLst/>
                <a:latin typeface="+mn-lt"/>
                <a:ea typeface="+mn-ea"/>
                <a:cs typeface="+mn-cs"/>
              </a:rPr>
              <a:t>Inclusion financière </a:t>
            </a:r>
          </a:p>
          <a:p>
            <a:pPr marL="171450" marR="0" lvl="0" indent="-171450" algn="just" defTabSz="914400" rtl="0" eaLnBrk="1" fontAlgn="auto" latinLnBrk="0" hangingPunct="1">
              <a:lnSpc>
                <a:spcPct val="100000"/>
              </a:lnSpc>
              <a:spcBef>
                <a:spcPts val="0"/>
              </a:spcBef>
              <a:spcAft>
                <a:spcPts val="0"/>
              </a:spcAft>
              <a:buClrTx/>
              <a:buSzTx/>
              <a:buFontTx/>
              <a:buChar char="-"/>
              <a:tabLst/>
              <a:defRPr/>
            </a:pPr>
            <a:r>
              <a:rPr lang="fr-FR" sz="1100" kern="1200" baseline="0" dirty="0">
                <a:solidFill>
                  <a:schemeClr val="tx1"/>
                </a:solidFill>
                <a:effectLst/>
                <a:latin typeface="+mn-lt"/>
                <a:ea typeface="+mn-ea"/>
                <a:cs typeface="+mn-cs"/>
              </a:rPr>
              <a:t>Réclamations</a:t>
            </a:r>
          </a:p>
          <a:p>
            <a:pPr marL="171450" indent="-171450" algn="just">
              <a:buFontTx/>
              <a:buChar char="-"/>
            </a:pPr>
            <a:r>
              <a:rPr lang="fr-FR" sz="1100" kern="1200" baseline="0" dirty="0">
                <a:solidFill>
                  <a:schemeClr val="tx1"/>
                </a:solidFill>
                <a:effectLst/>
                <a:latin typeface="+mn-lt"/>
                <a:ea typeface="+mn-ea"/>
                <a:cs typeface="+mn-cs"/>
              </a:rPr>
              <a:t>Sessions de sensibilisation et supports</a:t>
            </a:r>
          </a:p>
          <a:p>
            <a:pPr marL="171450" indent="-171450" algn="just">
              <a:buFontTx/>
              <a:buChar char="-"/>
            </a:pPr>
            <a:r>
              <a:rPr lang="fr-FR" sz="1100" kern="1200" baseline="0" dirty="0">
                <a:solidFill>
                  <a:schemeClr val="tx1"/>
                </a:solidFill>
                <a:effectLst/>
                <a:latin typeface="+mn-lt"/>
                <a:ea typeface="+mn-ea"/>
                <a:cs typeface="+mn-cs"/>
              </a:rPr>
              <a:t>ADMIRABLE : (</a:t>
            </a:r>
            <a:r>
              <a:rPr lang="fr-FR" sz="1100" kern="1200" baseline="0" dirty="0" err="1">
                <a:solidFill>
                  <a:schemeClr val="tx1"/>
                </a:solidFill>
                <a:effectLst/>
                <a:latin typeface="+mn-lt"/>
                <a:ea typeface="+mn-ea"/>
                <a:cs typeface="+mn-cs"/>
              </a:rPr>
              <a:t>re</a:t>
            </a:r>
            <a:r>
              <a:rPr lang="fr-FR" sz="1100" kern="1200" baseline="0" dirty="0">
                <a:solidFill>
                  <a:schemeClr val="tx1"/>
                </a:solidFill>
                <a:effectLst/>
                <a:latin typeface="+mn-lt"/>
                <a:ea typeface="+mn-ea"/>
                <a:cs typeface="+mn-cs"/>
              </a:rPr>
              <a:t>)découvrez une sélection de ressources utiles pour accompagner les personnes en fragilité financière</a:t>
            </a:r>
          </a:p>
        </p:txBody>
      </p:sp>
      <p:sp>
        <p:nvSpPr>
          <p:cNvPr id="4" name="Espace réservé du numéro de diapositive 3"/>
          <p:cNvSpPr>
            <a:spLocks noGrp="1"/>
          </p:cNvSpPr>
          <p:nvPr>
            <p:ph type="sldNum" sz="quarter" idx="10"/>
          </p:nvPr>
        </p:nvSpPr>
        <p:spPr/>
        <p:txBody>
          <a:bodyPr/>
          <a:lstStyle/>
          <a:p>
            <a:fld id="{877653CC-3990-4D37-BA99-C6D483CAB7EF}" type="slidenum">
              <a:rPr lang="fr-FR" smtClean="0"/>
              <a:t>20</a:t>
            </a:fld>
            <a:endParaRPr lang="fr-FR"/>
          </a:p>
        </p:txBody>
      </p:sp>
    </p:spTree>
    <p:extLst>
      <p:ext uri="{BB962C8B-B14F-4D97-AF65-F5344CB8AC3E}">
        <p14:creationId xmlns:p14="http://schemas.microsoft.com/office/powerpoint/2010/main" val="333457660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Modifier le style des sous-titres du masque</a:t>
            </a:r>
          </a:p>
        </p:txBody>
      </p:sp>
      <p:sp>
        <p:nvSpPr>
          <p:cNvPr id="4" name="Espace réservé de la date 3"/>
          <p:cNvSpPr>
            <a:spLocks noGrp="1"/>
          </p:cNvSpPr>
          <p:nvPr>
            <p:ph type="dt" sz="half" idx="10"/>
          </p:nvPr>
        </p:nvSpPr>
        <p:spPr/>
        <p:txBody>
          <a:bodyPr/>
          <a:lstStyle/>
          <a:p>
            <a:fld id="{CBA1B357-F84D-4B35-8AFB-92827DD2EF55}" type="datetimeFigureOut">
              <a:rPr lang="fr-FR" smtClean="0"/>
              <a:t>29/10/2026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FD28DAE2-7A06-4D04-9856-2DDB5138DFDF}" type="slidenum">
              <a:rPr lang="fr-FR" smtClean="0"/>
              <a:t>‹N°›</a:t>
            </a:fld>
            <a:endParaRPr lang="fr-FR"/>
          </a:p>
        </p:txBody>
      </p:sp>
    </p:spTree>
    <p:extLst>
      <p:ext uri="{BB962C8B-B14F-4D97-AF65-F5344CB8AC3E}">
        <p14:creationId xmlns:p14="http://schemas.microsoft.com/office/powerpoint/2010/main" val="31087463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idx="1"/>
          </p:nvPr>
        </p:nvSpPr>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CBA1B357-F84D-4B35-8AFB-92827DD2EF55}" type="datetimeFigureOut">
              <a:rPr lang="fr-FR" smtClean="0"/>
              <a:t>29/10/2026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FD28DAE2-7A06-4D04-9856-2DDB5138DFDF}" type="slidenum">
              <a:rPr lang="fr-FR" smtClean="0"/>
              <a:t>‹N°›</a:t>
            </a:fld>
            <a:endParaRPr lang="fr-FR"/>
          </a:p>
        </p:txBody>
      </p:sp>
    </p:spTree>
    <p:extLst>
      <p:ext uri="{BB962C8B-B14F-4D97-AF65-F5344CB8AC3E}">
        <p14:creationId xmlns:p14="http://schemas.microsoft.com/office/powerpoint/2010/main" val="4029347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Modifier les styles du texte du masque</a:t>
            </a:r>
          </a:p>
        </p:txBody>
      </p:sp>
      <p:sp>
        <p:nvSpPr>
          <p:cNvPr id="4" name="Espace réservé de la date 3"/>
          <p:cNvSpPr>
            <a:spLocks noGrp="1"/>
          </p:cNvSpPr>
          <p:nvPr>
            <p:ph type="dt" sz="half" idx="10"/>
          </p:nvPr>
        </p:nvSpPr>
        <p:spPr/>
        <p:txBody>
          <a:bodyPr/>
          <a:lstStyle/>
          <a:p>
            <a:fld id="{CBA1B357-F84D-4B35-8AFB-92827DD2EF55}" type="datetimeFigureOut">
              <a:rPr lang="fr-FR" smtClean="0"/>
              <a:t>29/10/2026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FD28DAE2-7A06-4D04-9856-2DDB5138DFDF}" type="slidenum">
              <a:rPr lang="fr-FR" smtClean="0"/>
              <a:t>‹N°›</a:t>
            </a:fld>
            <a:endParaRPr lang="fr-FR"/>
          </a:p>
        </p:txBody>
      </p:sp>
    </p:spTree>
    <p:extLst>
      <p:ext uri="{BB962C8B-B14F-4D97-AF65-F5344CB8AC3E}">
        <p14:creationId xmlns:p14="http://schemas.microsoft.com/office/powerpoint/2010/main" val="40036456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p:nvPr>
        </p:nvSpPr>
        <p:spPr>
          <a:xfrm>
            <a:off x="838200" y="1825625"/>
            <a:ext cx="5181600" cy="435133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p:cNvSpPr>
            <a:spLocks noGrp="1"/>
          </p:cNvSpPr>
          <p:nvPr>
            <p:ph sz="half" idx="2"/>
          </p:nvPr>
        </p:nvSpPr>
        <p:spPr>
          <a:xfrm>
            <a:off x="6172200" y="1825625"/>
            <a:ext cx="5181600" cy="435133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p:cNvSpPr>
            <a:spLocks noGrp="1"/>
          </p:cNvSpPr>
          <p:nvPr>
            <p:ph type="dt" sz="half" idx="10"/>
          </p:nvPr>
        </p:nvSpPr>
        <p:spPr/>
        <p:txBody>
          <a:bodyPr/>
          <a:lstStyle/>
          <a:p>
            <a:fld id="{CBA1B357-F84D-4B35-8AFB-92827DD2EF55}" type="datetimeFigureOut">
              <a:rPr lang="fr-FR" smtClean="0"/>
              <a:t>29/10/2026</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FD28DAE2-7A06-4D04-9856-2DDB5138DFDF}" type="slidenum">
              <a:rPr lang="fr-FR" smtClean="0"/>
              <a:t>‹N°›</a:t>
            </a:fld>
            <a:endParaRPr lang="fr-FR"/>
          </a:p>
        </p:txBody>
      </p:sp>
    </p:spTree>
    <p:extLst>
      <p:ext uri="{BB962C8B-B14F-4D97-AF65-F5344CB8AC3E}">
        <p14:creationId xmlns:p14="http://schemas.microsoft.com/office/powerpoint/2010/main" val="27954534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4" name="Espace réservé du contenu 3"/>
          <p:cNvSpPr>
            <a:spLocks noGrp="1"/>
          </p:cNvSpPr>
          <p:nvPr>
            <p:ph sz="half" idx="2"/>
          </p:nvPr>
        </p:nvSpPr>
        <p:spPr>
          <a:xfrm>
            <a:off x="839788" y="2505075"/>
            <a:ext cx="5157787" cy="368458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6" name="Espace réservé du contenu 5"/>
          <p:cNvSpPr>
            <a:spLocks noGrp="1"/>
          </p:cNvSpPr>
          <p:nvPr>
            <p:ph sz="quarter" idx="4"/>
          </p:nvPr>
        </p:nvSpPr>
        <p:spPr>
          <a:xfrm>
            <a:off x="6172200" y="2505075"/>
            <a:ext cx="5183188" cy="368458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p:cNvSpPr>
            <a:spLocks noGrp="1"/>
          </p:cNvSpPr>
          <p:nvPr>
            <p:ph type="dt" sz="half" idx="10"/>
          </p:nvPr>
        </p:nvSpPr>
        <p:spPr/>
        <p:txBody>
          <a:bodyPr/>
          <a:lstStyle/>
          <a:p>
            <a:fld id="{CBA1B357-F84D-4B35-8AFB-92827DD2EF55}" type="datetimeFigureOut">
              <a:rPr lang="fr-FR" smtClean="0"/>
              <a:t>29/10/2026</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FD28DAE2-7A06-4D04-9856-2DDB5138DFDF}" type="slidenum">
              <a:rPr lang="fr-FR" smtClean="0"/>
              <a:t>‹N°›</a:t>
            </a:fld>
            <a:endParaRPr lang="fr-FR"/>
          </a:p>
        </p:txBody>
      </p:sp>
    </p:spTree>
    <p:extLst>
      <p:ext uri="{BB962C8B-B14F-4D97-AF65-F5344CB8AC3E}">
        <p14:creationId xmlns:p14="http://schemas.microsoft.com/office/powerpoint/2010/main" val="8172574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e la date 2"/>
          <p:cNvSpPr>
            <a:spLocks noGrp="1"/>
          </p:cNvSpPr>
          <p:nvPr>
            <p:ph type="dt" sz="half" idx="10"/>
          </p:nvPr>
        </p:nvSpPr>
        <p:spPr/>
        <p:txBody>
          <a:bodyPr/>
          <a:lstStyle/>
          <a:p>
            <a:fld id="{CBA1B357-F84D-4B35-8AFB-92827DD2EF55}" type="datetimeFigureOut">
              <a:rPr lang="fr-FR" smtClean="0"/>
              <a:t>29/10/2026</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FD28DAE2-7A06-4D04-9856-2DDB5138DFDF}" type="slidenum">
              <a:rPr lang="fr-FR" smtClean="0"/>
              <a:t>‹N°›</a:t>
            </a:fld>
            <a:endParaRPr lang="fr-FR"/>
          </a:p>
        </p:txBody>
      </p:sp>
    </p:spTree>
    <p:extLst>
      <p:ext uri="{BB962C8B-B14F-4D97-AF65-F5344CB8AC3E}">
        <p14:creationId xmlns:p14="http://schemas.microsoft.com/office/powerpoint/2010/main" val="18016006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CBA1B357-F84D-4B35-8AFB-92827DD2EF55}" type="datetimeFigureOut">
              <a:rPr lang="fr-FR" smtClean="0"/>
              <a:t>29/10/2026</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FD28DAE2-7A06-4D04-9856-2DDB5138DFDF}" type="slidenum">
              <a:rPr lang="fr-FR" smtClean="0"/>
              <a:t>‹N°›</a:t>
            </a:fld>
            <a:endParaRPr lang="fr-FR"/>
          </a:p>
        </p:txBody>
      </p:sp>
    </p:spTree>
    <p:extLst>
      <p:ext uri="{BB962C8B-B14F-4D97-AF65-F5344CB8AC3E}">
        <p14:creationId xmlns:p14="http://schemas.microsoft.com/office/powerpoint/2010/main" val="14824844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Modifier les styles du texte du masque</a:t>
            </a:r>
          </a:p>
        </p:txBody>
      </p:sp>
      <p:sp>
        <p:nvSpPr>
          <p:cNvPr id="5" name="Espace réservé de la date 4"/>
          <p:cNvSpPr>
            <a:spLocks noGrp="1"/>
          </p:cNvSpPr>
          <p:nvPr>
            <p:ph type="dt" sz="half" idx="10"/>
          </p:nvPr>
        </p:nvSpPr>
        <p:spPr/>
        <p:txBody>
          <a:bodyPr/>
          <a:lstStyle/>
          <a:p>
            <a:fld id="{CBA1B357-F84D-4B35-8AFB-92827DD2EF55}" type="datetimeFigureOut">
              <a:rPr lang="fr-FR" smtClean="0"/>
              <a:t>29/10/2026</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FD28DAE2-7A06-4D04-9856-2DDB5138DFDF}" type="slidenum">
              <a:rPr lang="fr-FR" smtClean="0"/>
              <a:t>‹N°›</a:t>
            </a:fld>
            <a:endParaRPr lang="fr-FR"/>
          </a:p>
        </p:txBody>
      </p:sp>
    </p:spTree>
    <p:extLst>
      <p:ext uri="{BB962C8B-B14F-4D97-AF65-F5344CB8AC3E}">
        <p14:creationId xmlns:p14="http://schemas.microsoft.com/office/powerpoint/2010/main" val="39537301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Modifier les styles du texte du masque</a:t>
            </a:r>
          </a:p>
        </p:txBody>
      </p:sp>
      <p:sp>
        <p:nvSpPr>
          <p:cNvPr id="5" name="Espace réservé de la date 4"/>
          <p:cNvSpPr>
            <a:spLocks noGrp="1"/>
          </p:cNvSpPr>
          <p:nvPr>
            <p:ph type="dt" sz="half" idx="10"/>
          </p:nvPr>
        </p:nvSpPr>
        <p:spPr/>
        <p:txBody>
          <a:bodyPr/>
          <a:lstStyle/>
          <a:p>
            <a:fld id="{CBA1B357-F84D-4B35-8AFB-92827DD2EF55}" type="datetimeFigureOut">
              <a:rPr lang="fr-FR" smtClean="0"/>
              <a:t>29/10/2026</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FD28DAE2-7A06-4D04-9856-2DDB5138DFDF}" type="slidenum">
              <a:rPr lang="fr-FR" smtClean="0"/>
              <a:t>‹N°›</a:t>
            </a:fld>
            <a:endParaRPr lang="fr-FR"/>
          </a:p>
        </p:txBody>
      </p:sp>
    </p:spTree>
    <p:extLst>
      <p:ext uri="{BB962C8B-B14F-4D97-AF65-F5344CB8AC3E}">
        <p14:creationId xmlns:p14="http://schemas.microsoft.com/office/powerpoint/2010/main" val="26961194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texte vertical 2"/>
          <p:cNvSpPr>
            <a:spLocks noGrp="1"/>
          </p:cNvSpPr>
          <p:nvPr>
            <p:ph type="body" orient="vert" idx="1"/>
          </p:nvPr>
        </p:nvSpPr>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CBA1B357-F84D-4B35-8AFB-92827DD2EF55}" type="datetimeFigureOut">
              <a:rPr lang="fr-FR" smtClean="0"/>
              <a:t>29/10/2026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FD28DAE2-7A06-4D04-9856-2DDB5138DFDF}" type="slidenum">
              <a:rPr lang="fr-FR" smtClean="0"/>
              <a:t>‹N°›</a:t>
            </a:fld>
            <a:endParaRPr lang="fr-FR"/>
          </a:p>
        </p:txBody>
      </p:sp>
    </p:spTree>
    <p:extLst>
      <p:ext uri="{BB962C8B-B14F-4D97-AF65-F5344CB8AC3E}">
        <p14:creationId xmlns:p14="http://schemas.microsoft.com/office/powerpoint/2010/main" val="28692384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p:cNvSpPr>
            <a:spLocks noGrp="1"/>
          </p:cNvSpPr>
          <p:nvPr>
            <p:ph type="body" orient="vert" idx="1"/>
          </p:nvPr>
        </p:nvSpPr>
        <p:spPr>
          <a:xfrm>
            <a:off x="838200" y="365125"/>
            <a:ext cx="7734300" cy="5811838"/>
          </a:xfrm>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CBA1B357-F84D-4B35-8AFB-92827DD2EF55}" type="datetimeFigureOut">
              <a:rPr lang="fr-FR" smtClean="0"/>
              <a:t>29/10/2026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FD28DAE2-7A06-4D04-9856-2DDB5138DFDF}" type="slidenum">
              <a:rPr lang="fr-FR" smtClean="0"/>
              <a:t>‹N°›</a:t>
            </a:fld>
            <a:endParaRPr lang="fr-FR"/>
          </a:p>
        </p:txBody>
      </p:sp>
    </p:spTree>
    <p:extLst>
      <p:ext uri="{BB962C8B-B14F-4D97-AF65-F5344CB8AC3E}">
        <p14:creationId xmlns:p14="http://schemas.microsoft.com/office/powerpoint/2010/main" val="43505976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Première page power point">
    <p:spTree>
      <p:nvGrpSpPr>
        <p:cNvPr id="1" name=""/>
        <p:cNvGrpSpPr/>
        <p:nvPr/>
      </p:nvGrpSpPr>
      <p:grpSpPr>
        <a:xfrm>
          <a:off x="0" y="0"/>
          <a:ext cx="0" cy="0"/>
          <a:chOff x="0" y="0"/>
          <a:chExt cx="0" cy="0"/>
        </a:xfrm>
      </p:grpSpPr>
      <p:sp>
        <p:nvSpPr>
          <p:cNvPr id="2" name="Titre 1"/>
          <p:cNvSpPr>
            <a:spLocks noGrp="1"/>
          </p:cNvSpPr>
          <p:nvPr>
            <p:ph type="title" hasCustomPrompt="1"/>
          </p:nvPr>
        </p:nvSpPr>
        <p:spPr>
          <a:xfrm>
            <a:off x="1390651" y="2060848"/>
            <a:ext cx="10369979" cy="1143000"/>
          </a:xfrm>
          <a:prstGeom prst="rect">
            <a:avLst/>
          </a:prstGeom>
        </p:spPr>
        <p:txBody>
          <a:bodyPr/>
          <a:lstStyle>
            <a:lvl1pPr>
              <a:defRPr sz="2400" b="1">
                <a:solidFill>
                  <a:srgbClr val="078EE9"/>
                </a:solidFill>
                <a:latin typeface="Myriad Pro" pitchFamily="34" charset="0"/>
              </a:defRPr>
            </a:lvl1pPr>
          </a:lstStyle>
          <a:p>
            <a:r>
              <a:rPr lang="fr-FR" dirty="0"/>
              <a:t>MODIFIEZ LE STYLE DU TITRE</a:t>
            </a:r>
          </a:p>
        </p:txBody>
      </p:sp>
    </p:spTree>
    <p:extLst>
      <p:ext uri="{BB962C8B-B14F-4D97-AF65-F5344CB8AC3E}">
        <p14:creationId xmlns:p14="http://schemas.microsoft.com/office/powerpoint/2010/main" val="120151748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3_Disposition personnalisée">
    <p:spTree>
      <p:nvGrpSpPr>
        <p:cNvPr id="1" name=""/>
        <p:cNvGrpSpPr/>
        <p:nvPr/>
      </p:nvGrpSpPr>
      <p:grpSpPr>
        <a:xfrm>
          <a:off x="0" y="0"/>
          <a:ext cx="0" cy="0"/>
          <a:chOff x="0" y="0"/>
          <a:chExt cx="0" cy="0"/>
        </a:xfrm>
      </p:grpSpPr>
      <p:sp>
        <p:nvSpPr>
          <p:cNvPr id="2" name="Titre 1"/>
          <p:cNvSpPr>
            <a:spLocks noGrp="1"/>
          </p:cNvSpPr>
          <p:nvPr>
            <p:ph type="title" hasCustomPrompt="1"/>
          </p:nvPr>
        </p:nvSpPr>
        <p:spPr/>
        <p:txBody>
          <a:bodyPr/>
          <a:lstStyle>
            <a:lvl1pPr>
              <a:defRPr cap="all" baseline="0">
                <a:solidFill>
                  <a:srgbClr val="205AA7"/>
                </a:solidFill>
              </a:defRPr>
            </a:lvl1pPr>
          </a:lstStyle>
          <a:p>
            <a:r>
              <a:rPr lang="fr-FR" dirty="0"/>
              <a:t>MODIFIEZ LE STYLE DU TITRE</a:t>
            </a:r>
          </a:p>
        </p:txBody>
      </p:sp>
      <p:sp>
        <p:nvSpPr>
          <p:cNvPr id="11" name="Espace réservé du pied de page 4"/>
          <p:cNvSpPr>
            <a:spLocks noGrp="1"/>
          </p:cNvSpPr>
          <p:nvPr>
            <p:ph type="ftr" sz="quarter" idx="3"/>
          </p:nvPr>
        </p:nvSpPr>
        <p:spPr>
          <a:xfrm>
            <a:off x="4165600" y="6480000"/>
            <a:ext cx="6634923" cy="360000"/>
          </a:xfrm>
          <a:prstGeom prst="rect">
            <a:avLst/>
          </a:prstGeom>
        </p:spPr>
        <p:txBody>
          <a:bodyPr vert="horz" lIns="91440" tIns="45720" rIns="91440" bIns="45720" rtlCol="0" anchor="t" anchorCtr="0"/>
          <a:lstStyle>
            <a:lvl1pPr algn="r">
              <a:defRPr sz="900">
                <a:solidFill>
                  <a:srgbClr val="205AA7"/>
                </a:solidFill>
              </a:defRPr>
            </a:lvl1pPr>
          </a:lstStyle>
          <a:p>
            <a:endParaRPr lang="fr-FR" dirty="0"/>
          </a:p>
        </p:txBody>
      </p:sp>
      <p:sp>
        <p:nvSpPr>
          <p:cNvPr id="12" name="Espace réservé du numéro de diapositive 5"/>
          <p:cNvSpPr>
            <a:spLocks noGrp="1"/>
          </p:cNvSpPr>
          <p:nvPr>
            <p:ph type="sldNum" sz="quarter" idx="4"/>
          </p:nvPr>
        </p:nvSpPr>
        <p:spPr>
          <a:xfrm>
            <a:off x="10896533" y="6480000"/>
            <a:ext cx="720000" cy="360000"/>
          </a:xfrm>
          <a:prstGeom prst="rect">
            <a:avLst/>
          </a:prstGeom>
        </p:spPr>
        <p:txBody>
          <a:bodyPr/>
          <a:lstStyle>
            <a:lvl1pPr algn="r">
              <a:defRPr sz="900">
                <a:solidFill>
                  <a:srgbClr val="205AA7"/>
                </a:solidFill>
              </a:defRPr>
            </a:lvl1pPr>
          </a:lstStyle>
          <a:p>
            <a:fld id="{A5612AF6-3794-417C-8315-010C3BB3AD18}" type="slidenum">
              <a:rPr lang="fr-FR" smtClean="0"/>
              <a:pPr/>
              <a:t>‹N°›</a:t>
            </a:fld>
            <a:endParaRPr lang="fr-FR" dirty="0"/>
          </a:p>
        </p:txBody>
      </p:sp>
      <p:pic>
        <p:nvPicPr>
          <p:cNvPr id="8" name="Imag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1477" y="6309320"/>
            <a:ext cx="1200000" cy="421438"/>
          </a:xfrm>
          <a:prstGeom prst="rect">
            <a:avLst/>
          </a:prstGeom>
        </p:spPr>
      </p:pic>
      <p:sp>
        <p:nvSpPr>
          <p:cNvPr id="15" name="Espace réservé du texte 2"/>
          <p:cNvSpPr>
            <a:spLocks noGrp="1"/>
          </p:cNvSpPr>
          <p:nvPr>
            <p:ph idx="1"/>
          </p:nvPr>
        </p:nvSpPr>
        <p:spPr>
          <a:xfrm>
            <a:off x="624000" y="1440000"/>
            <a:ext cx="10972800" cy="4525963"/>
          </a:xfrm>
          <a:prstGeom prst="rect">
            <a:avLst/>
          </a:prstGeom>
        </p:spPr>
        <p:txBody>
          <a:bodyPr vert="horz" lIns="91440" tIns="45720" rIns="91440" bIns="45720" rtlCol="0">
            <a:normAutofit/>
          </a:bodyPr>
          <a:lstStyle>
            <a:lvl1pPr>
              <a:defRPr>
                <a:solidFill>
                  <a:srgbClr val="205AA7"/>
                </a:solidFill>
              </a:defRPr>
            </a:lvl1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pic>
        <p:nvPicPr>
          <p:cNvPr id="10" name="Image 9"/>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3362" y="-1"/>
            <a:ext cx="1065735" cy="1143001"/>
          </a:xfrm>
          <a:prstGeom prst="rect">
            <a:avLst/>
          </a:prstGeom>
        </p:spPr>
      </p:pic>
    </p:spTree>
    <p:extLst>
      <p:ext uri="{BB962C8B-B14F-4D97-AF65-F5344CB8AC3E}">
        <p14:creationId xmlns:p14="http://schemas.microsoft.com/office/powerpoint/2010/main" val="390058460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Titre avec hiérarchie I. II. … avec puces ">
    <p:spTree>
      <p:nvGrpSpPr>
        <p:cNvPr id="1" name=""/>
        <p:cNvGrpSpPr/>
        <p:nvPr/>
      </p:nvGrpSpPr>
      <p:grpSpPr>
        <a:xfrm>
          <a:off x="0" y="0"/>
          <a:ext cx="0" cy="0"/>
          <a:chOff x="0" y="0"/>
          <a:chExt cx="0" cy="0"/>
        </a:xfrm>
      </p:grpSpPr>
      <p:sp>
        <p:nvSpPr>
          <p:cNvPr id="9" name="Espace réservé du texte 8"/>
          <p:cNvSpPr>
            <a:spLocks noGrp="1"/>
          </p:cNvSpPr>
          <p:nvPr>
            <p:ph type="body" sz="quarter" idx="10"/>
          </p:nvPr>
        </p:nvSpPr>
        <p:spPr>
          <a:xfrm>
            <a:off x="624416" y="1484312"/>
            <a:ext cx="11232223" cy="4392960"/>
          </a:xfrm>
        </p:spPr>
        <p:txBody>
          <a:bodyPr/>
          <a:lstStyle>
            <a:lvl1pPr>
              <a:defRPr>
                <a:latin typeface="Myriad Pro"/>
              </a:defRPr>
            </a:lvl1pPr>
            <a:lvl2pPr>
              <a:defRPr>
                <a:latin typeface="Myriad Pro"/>
              </a:defRPr>
            </a:lvl2pPr>
            <a:lvl3pPr>
              <a:defRPr>
                <a:latin typeface="Myriad Pro"/>
              </a:defRPr>
            </a:lvl3pPr>
            <a:lvl4pPr>
              <a:defRPr>
                <a:latin typeface="Myriad Pro"/>
              </a:defRPr>
            </a:lvl4pPr>
            <a:lvl5pPr>
              <a:defRPr>
                <a:latin typeface="Myriad Pro"/>
              </a:defRPr>
            </a:lvl5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13" name="Espace réservé du titre 1"/>
          <p:cNvSpPr>
            <a:spLocks noGrp="1"/>
          </p:cNvSpPr>
          <p:nvPr>
            <p:ph type="title" hasCustomPrompt="1"/>
          </p:nvPr>
        </p:nvSpPr>
        <p:spPr>
          <a:xfrm>
            <a:off x="624417" y="0"/>
            <a:ext cx="11247040" cy="1368000"/>
          </a:xfrm>
          <a:prstGeom prst="rect">
            <a:avLst/>
          </a:prstGeom>
        </p:spPr>
        <p:txBody>
          <a:bodyPr vert="horz" lIns="91440" tIns="45720" rIns="91440" bIns="45720" rtlCol="0" anchor="ctr">
            <a:normAutofit/>
          </a:bodyPr>
          <a:lstStyle>
            <a:lvl1pPr marL="571500" indent="-571500" algn="l">
              <a:buFont typeface="+mj-lt"/>
              <a:buAutoNum type="romanUcPeriod"/>
              <a:defRPr sz="3200" b="1" baseline="0">
                <a:solidFill>
                  <a:srgbClr val="078EE9"/>
                </a:solidFill>
                <a:latin typeface="Myriad Pro"/>
              </a:defRPr>
            </a:lvl1pPr>
          </a:lstStyle>
          <a:p>
            <a:r>
              <a:rPr lang="fr-FR" dirty="0"/>
              <a:t>Titre avec hiérarchie I. II. … avec puces </a:t>
            </a:r>
          </a:p>
        </p:txBody>
      </p:sp>
      <p:sp>
        <p:nvSpPr>
          <p:cNvPr id="10" name="Espace réservé du texte 15"/>
          <p:cNvSpPr>
            <a:spLocks noGrp="1"/>
          </p:cNvSpPr>
          <p:nvPr>
            <p:ph type="body" sz="quarter" idx="11" hasCustomPrompt="1"/>
          </p:nvPr>
        </p:nvSpPr>
        <p:spPr>
          <a:xfrm>
            <a:off x="2976000" y="6453336"/>
            <a:ext cx="6240000" cy="360000"/>
          </a:xfrm>
        </p:spPr>
        <p:txBody>
          <a:bodyPr/>
          <a:lstStyle>
            <a:lvl1pPr marL="0" marR="0" indent="0" algn="ctr" defTabSz="914400" rtl="0" eaLnBrk="1" fontAlgn="auto" latinLnBrk="0" hangingPunct="1">
              <a:lnSpc>
                <a:spcPct val="100000"/>
              </a:lnSpc>
              <a:spcBef>
                <a:spcPts val="0"/>
              </a:spcBef>
              <a:spcAft>
                <a:spcPts val="0"/>
              </a:spcAft>
              <a:buClrTx/>
              <a:buSzTx/>
              <a:buFontTx/>
              <a:buNone/>
              <a:tabLst/>
              <a:defRPr sz="1200" b="0" i="0" u="none">
                <a:solidFill>
                  <a:srgbClr val="078EE9"/>
                </a:solidFill>
                <a:latin typeface="+mn-lt"/>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dirty="0">
                <a:ln>
                  <a:noFill/>
                </a:ln>
                <a:solidFill>
                  <a:srgbClr val="078EE9"/>
                </a:solidFill>
                <a:effectLst/>
                <a:uLnTx/>
                <a:uFillTx/>
                <a:latin typeface="+mn-lt"/>
                <a:ea typeface="+mn-ea"/>
                <a:cs typeface="+mn-cs"/>
              </a:rPr>
              <a:t>Nom du PowerPoint</a:t>
            </a:r>
          </a:p>
          <a:p>
            <a:pPr lvl="0"/>
            <a:endParaRPr lang="fr-FR" dirty="0"/>
          </a:p>
        </p:txBody>
      </p:sp>
      <p:sp>
        <p:nvSpPr>
          <p:cNvPr id="12" name="ZoneTexte 11"/>
          <p:cNvSpPr txBox="1"/>
          <p:nvPr userDrawn="1"/>
        </p:nvSpPr>
        <p:spPr>
          <a:xfrm>
            <a:off x="10514096" y="6494837"/>
            <a:ext cx="1344000" cy="276999"/>
          </a:xfrm>
          <a:prstGeom prst="rect">
            <a:avLst/>
          </a:prstGeom>
          <a:noFill/>
        </p:spPr>
        <p:txBody>
          <a:bodyPr wrap="square" rtlCol="0" anchor="ctr">
            <a:spAutoFit/>
          </a:bodyPr>
          <a:lstStyle/>
          <a:p>
            <a:pPr algn="r"/>
            <a:fld id="{FD52098B-B478-43CE-92C2-4B62AB70EFEA}" type="slidenum">
              <a:rPr lang="fr-FR" sz="1200" b="0" smtClean="0">
                <a:solidFill>
                  <a:srgbClr val="078EE9"/>
                </a:solidFill>
              </a:rPr>
              <a:pPr/>
              <a:t>‹N°›</a:t>
            </a:fld>
            <a:endParaRPr lang="fr-FR" sz="1800" dirty="0">
              <a:solidFill>
                <a:srgbClr val="078EE9"/>
              </a:solidFill>
            </a:endParaRPr>
          </a:p>
        </p:txBody>
      </p:sp>
    </p:spTree>
    <p:extLst>
      <p:ext uri="{BB962C8B-B14F-4D97-AF65-F5344CB8AC3E}">
        <p14:creationId xmlns:p14="http://schemas.microsoft.com/office/powerpoint/2010/main" val="415701721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ommaire">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3983765" y="692696"/>
            <a:ext cx="7488832" cy="5544616"/>
          </a:xfrm>
          <a:prstGeom prst="rect">
            <a:avLst/>
          </a:prstGeom>
        </p:spPr>
        <p:txBody>
          <a:bodyPr/>
          <a:lstStyle>
            <a:lvl1pPr>
              <a:defRPr sz="2400" b="1">
                <a:solidFill>
                  <a:srgbClr val="078EE9"/>
                </a:solidFill>
                <a:latin typeface="Myriad Pro" pitchFamily="34" charset="0"/>
              </a:defRPr>
            </a:lvl1pPr>
            <a:lvl2pPr>
              <a:defRPr>
                <a:solidFill>
                  <a:srgbClr val="078EE9"/>
                </a:solidFill>
              </a:defRPr>
            </a:lvl2pPr>
            <a:lvl3pPr>
              <a:defRPr>
                <a:solidFill>
                  <a:srgbClr val="078EE9"/>
                </a:solidFill>
              </a:defRPr>
            </a:lvl3pPr>
            <a:lvl4pPr>
              <a:defRPr>
                <a:solidFill>
                  <a:srgbClr val="078EE9"/>
                </a:solidFill>
              </a:defRPr>
            </a:lvl4pPr>
            <a:lvl5pPr>
              <a:defRPr>
                <a:solidFill>
                  <a:srgbClr val="078EE9"/>
                </a:solidFill>
              </a:defRPr>
            </a:lvl5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253733772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sommaire 2 titres">
    <p:spTree>
      <p:nvGrpSpPr>
        <p:cNvPr id="1" name=""/>
        <p:cNvGrpSpPr/>
        <p:nvPr/>
      </p:nvGrpSpPr>
      <p:grpSpPr>
        <a:xfrm>
          <a:off x="0" y="0"/>
          <a:ext cx="0" cy="0"/>
          <a:chOff x="0" y="0"/>
          <a:chExt cx="0" cy="0"/>
        </a:xfrm>
      </p:grpSpPr>
      <p:cxnSp>
        <p:nvCxnSpPr>
          <p:cNvPr id="8" name="Connecteur droit 7"/>
          <p:cNvCxnSpPr/>
          <p:nvPr userDrawn="1"/>
        </p:nvCxnSpPr>
        <p:spPr>
          <a:xfrm flipV="1">
            <a:off x="1967541" y="1988840"/>
            <a:ext cx="2208000" cy="6264696"/>
          </a:xfrm>
          <a:prstGeom prst="line">
            <a:avLst/>
          </a:prstGeom>
          <a:ln w="57150">
            <a:solidFill>
              <a:srgbClr val="078EE9"/>
            </a:solidFill>
          </a:ln>
        </p:spPr>
        <p:style>
          <a:lnRef idx="1">
            <a:schemeClr val="accent1"/>
          </a:lnRef>
          <a:fillRef idx="0">
            <a:schemeClr val="accent1"/>
          </a:fillRef>
          <a:effectRef idx="0">
            <a:schemeClr val="accent1"/>
          </a:effectRef>
          <a:fontRef idx="minor">
            <a:schemeClr val="tx1"/>
          </a:fontRef>
        </p:style>
      </p:cxnSp>
      <p:cxnSp>
        <p:nvCxnSpPr>
          <p:cNvPr id="9" name="Connecteur droit 8"/>
          <p:cNvCxnSpPr/>
          <p:nvPr userDrawn="1"/>
        </p:nvCxnSpPr>
        <p:spPr>
          <a:xfrm flipV="1">
            <a:off x="1967787" y="3573016"/>
            <a:ext cx="2208000" cy="6264696"/>
          </a:xfrm>
          <a:prstGeom prst="line">
            <a:avLst/>
          </a:prstGeom>
          <a:ln w="57150">
            <a:solidFill>
              <a:srgbClr val="078EE9">
                <a:alpha val="80000"/>
              </a:srgbClr>
            </a:solidFill>
          </a:ln>
        </p:spPr>
        <p:style>
          <a:lnRef idx="1">
            <a:schemeClr val="accent1"/>
          </a:lnRef>
          <a:fillRef idx="0">
            <a:schemeClr val="accent1"/>
          </a:fillRef>
          <a:effectRef idx="0">
            <a:schemeClr val="accent1"/>
          </a:effectRef>
          <a:fontRef idx="minor">
            <a:schemeClr val="tx1"/>
          </a:fontRef>
        </p:style>
      </p:cxnSp>
      <p:sp>
        <p:nvSpPr>
          <p:cNvPr id="15" name="Espace réservé du texte 12"/>
          <p:cNvSpPr>
            <a:spLocks noGrp="1"/>
          </p:cNvSpPr>
          <p:nvPr>
            <p:ph type="body" sz="quarter" idx="14" hasCustomPrompt="1"/>
          </p:nvPr>
        </p:nvSpPr>
        <p:spPr>
          <a:xfrm>
            <a:off x="4079776" y="3284985"/>
            <a:ext cx="7488832" cy="1152971"/>
          </a:xfrm>
          <a:prstGeom prst="rect">
            <a:avLst/>
          </a:prstGeom>
        </p:spPr>
        <p:txBody>
          <a:bodyPr/>
          <a:lstStyle>
            <a:lvl1pPr marL="265113" indent="-265113">
              <a:defRPr sz="2400" b="1" baseline="0">
                <a:solidFill>
                  <a:srgbClr val="078EE9"/>
                </a:solidFill>
                <a:latin typeface="Myriad Pro"/>
              </a:defRPr>
            </a:lvl1pPr>
            <a:lvl2pPr>
              <a:defRPr sz="3200">
                <a:solidFill>
                  <a:srgbClr val="078EE9"/>
                </a:solidFill>
                <a:latin typeface="Myriad Pro"/>
              </a:defRPr>
            </a:lvl2pPr>
            <a:lvl3pPr>
              <a:defRPr sz="2800">
                <a:solidFill>
                  <a:srgbClr val="078EE9"/>
                </a:solidFill>
                <a:latin typeface="Myriad Pro"/>
              </a:defRPr>
            </a:lvl3pPr>
            <a:lvl4pPr>
              <a:defRPr sz="2400">
                <a:solidFill>
                  <a:srgbClr val="078EE9"/>
                </a:solidFill>
                <a:latin typeface="Myriad Pro"/>
              </a:defRPr>
            </a:lvl4pPr>
            <a:lvl5pPr>
              <a:defRPr sz="2400">
                <a:solidFill>
                  <a:srgbClr val="078EE9"/>
                </a:solidFill>
                <a:latin typeface="Myriad Pro"/>
              </a:defRPr>
            </a:lvl5pPr>
          </a:lstStyle>
          <a:p>
            <a:pPr lvl="0"/>
            <a:r>
              <a:rPr lang="fr-FR" dirty="0"/>
              <a:t>Renseignez le 2ème titre</a:t>
            </a:r>
          </a:p>
        </p:txBody>
      </p:sp>
      <p:sp>
        <p:nvSpPr>
          <p:cNvPr id="20" name="Espace réservé du texte 12"/>
          <p:cNvSpPr>
            <a:spLocks noGrp="1"/>
          </p:cNvSpPr>
          <p:nvPr>
            <p:ph type="body" sz="quarter" idx="17" hasCustomPrompt="1"/>
          </p:nvPr>
        </p:nvSpPr>
        <p:spPr>
          <a:xfrm>
            <a:off x="4079776" y="1699966"/>
            <a:ext cx="7488832" cy="1152971"/>
          </a:xfrm>
          <a:prstGeom prst="rect">
            <a:avLst/>
          </a:prstGeom>
        </p:spPr>
        <p:txBody>
          <a:bodyPr/>
          <a:lstStyle>
            <a:lvl1pPr marL="265113" indent="-265113">
              <a:defRPr sz="2400" b="1" baseline="0">
                <a:solidFill>
                  <a:srgbClr val="078EE9"/>
                </a:solidFill>
                <a:latin typeface="Myriad Pro"/>
              </a:defRPr>
            </a:lvl1pPr>
            <a:lvl2pPr>
              <a:defRPr sz="3200">
                <a:solidFill>
                  <a:srgbClr val="078EE9"/>
                </a:solidFill>
                <a:latin typeface="Myriad Pro"/>
              </a:defRPr>
            </a:lvl2pPr>
            <a:lvl3pPr>
              <a:defRPr sz="2800">
                <a:solidFill>
                  <a:srgbClr val="078EE9"/>
                </a:solidFill>
                <a:latin typeface="Myriad Pro"/>
              </a:defRPr>
            </a:lvl3pPr>
            <a:lvl4pPr>
              <a:defRPr sz="2400">
                <a:solidFill>
                  <a:srgbClr val="078EE9"/>
                </a:solidFill>
                <a:latin typeface="Myriad Pro"/>
              </a:defRPr>
            </a:lvl4pPr>
            <a:lvl5pPr>
              <a:defRPr sz="2400">
                <a:solidFill>
                  <a:srgbClr val="078EE9"/>
                </a:solidFill>
                <a:latin typeface="Myriad Pro"/>
              </a:defRPr>
            </a:lvl5pPr>
          </a:lstStyle>
          <a:p>
            <a:pPr lvl="0"/>
            <a:r>
              <a:rPr lang="fr-FR" dirty="0"/>
              <a:t>Renseignez le 1er titre</a:t>
            </a:r>
          </a:p>
        </p:txBody>
      </p:sp>
    </p:spTree>
    <p:extLst>
      <p:ext uri="{BB962C8B-B14F-4D97-AF65-F5344CB8AC3E}">
        <p14:creationId xmlns:p14="http://schemas.microsoft.com/office/powerpoint/2010/main" val="266746489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sommaire 3 titres">
    <p:spTree>
      <p:nvGrpSpPr>
        <p:cNvPr id="1" name=""/>
        <p:cNvGrpSpPr/>
        <p:nvPr/>
      </p:nvGrpSpPr>
      <p:grpSpPr>
        <a:xfrm>
          <a:off x="0" y="0"/>
          <a:ext cx="0" cy="0"/>
          <a:chOff x="0" y="0"/>
          <a:chExt cx="0" cy="0"/>
        </a:xfrm>
      </p:grpSpPr>
      <p:cxnSp>
        <p:nvCxnSpPr>
          <p:cNvPr id="8" name="Connecteur droit 7"/>
          <p:cNvCxnSpPr/>
          <p:nvPr userDrawn="1"/>
        </p:nvCxnSpPr>
        <p:spPr>
          <a:xfrm flipV="1">
            <a:off x="1967541" y="1556792"/>
            <a:ext cx="2208000" cy="6264696"/>
          </a:xfrm>
          <a:prstGeom prst="line">
            <a:avLst/>
          </a:prstGeom>
          <a:ln w="57150">
            <a:solidFill>
              <a:srgbClr val="078EE9"/>
            </a:solidFill>
          </a:ln>
        </p:spPr>
        <p:style>
          <a:lnRef idx="1">
            <a:schemeClr val="accent1"/>
          </a:lnRef>
          <a:fillRef idx="0">
            <a:schemeClr val="accent1"/>
          </a:fillRef>
          <a:effectRef idx="0">
            <a:schemeClr val="accent1"/>
          </a:effectRef>
          <a:fontRef idx="minor">
            <a:schemeClr val="tx1"/>
          </a:fontRef>
        </p:style>
      </p:cxnSp>
      <p:cxnSp>
        <p:nvCxnSpPr>
          <p:cNvPr id="9" name="Connecteur droit 8"/>
          <p:cNvCxnSpPr/>
          <p:nvPr userDrawn="1"/>
        </p:nvCxnSpPr>
        <p:spPr>
          <a:xfrm flipV="1">
            <a:off x="1967787" y="2924944"/>
            <a:ext cx="2208000" cy="6264696"/>
          </a:xfrm>
          <a:prstGeom prst="line">
            <a:avLst/>
          </a:prstGeom>
          <a:ln w="57150">
            <a:solidFill>
              <a:srgbClr val="078EE9">
                <a:alpha val="80000"/>
              </a:srgbClr>
            </a:solidFill>
          </a:ln>
        </p:spPr>
        <p:style>
          <a:lnRef idx="1">
            <a:schemeClr val="accent1"/>
          </a:lnRef>
          <a:fillRef idx="0">
            <a:schemeClr val="accent1"/>
          </a:fillRef>
          <a:effectRef idx="0">
            <a:schemeClr val="accent1"/>
          </a:effectRef>
          <a:fontRef idx="minor">
            <a:schemeClr val="tx1"/>
          </a:fontRef>
        </p:style>
      </p:cxnSp>
      <p:cxnSp>
        <p:nvCxnSpPr>
          <p:cNvPr id="10" name="Connecteur droit 9"/>
          <p:cNvCxnSpPr/>
          <p:nvPr userDrawn="1"/>
        </p:nvCxnSpPr>
        <p:spPr>
          <a:xfrm flipV="1">
            <a:off x="1967787" y="4293096"/>
            <a:ext cx="2208000" cy="6264696"/>
          </a:xfrm>
          <a:prstGeom prst="line">
            <a:avLst/>
          </a:prstGeom>
          <a:ln w="57150">
            <a:solidFill>
              <a:srgbClr val="078EE9">
                <a:alpha val="60000"/>
              </a:srgbClr>
            </a:solidFill>
          </a:ln>
        </p:spPr>
        <p:style>
          <a:lnRef idx="1">
            <a:schemeClr val="accent1"/>
          </a:lnRef>
          <a:fillRef idx="0">
            <a:schemeClr val="accent1"/>
          </a:fillRef>
          <a:effectRef idx="0">
            <a:schemeClr val="accent1"/>
          </a:effectRef>
          <a:fontRef idx="minor">
            <a:schemeClr val="tx1"/>
          </a:fontRef>
        </p:style>
      </p:cxnSp>
      <p:sp>
        <p:nvSpPr>
          <p:cNvPr id="15" name="Espace réservé du texte 12"/>
          <p:cNvSpPr>
            <a:spLocks noGrp="1"/>
          </p:cNvSpPr>
          <p:nvPr>
            <p:ph type="body" sz="quarter" idx="14" hasCustomPrompt="1"/>
          </p:nvPr>
        </p:nvSpPr>
        <p:spPr>
          <a:xfrm>
            <a:off x="4079776" y="2636913"/>
            <a:ext cx="7488832" cy="1152971"/>
          </a:xfrm>
          <a:prstGeom prst="rect">
            <a:avLst/>
          </a:prstGeom>
        </p:spPr>
        <p:txBody>
          <a:bodyPr/>
          <a:lstStyle>
            <a:lvl1pPr marL="265113" indent="-265113">
              <a:defRPr sz="2400" b="1" baseline="0">
                <a:solidFill>
                  <a:srgbClr val="078EE9"/>
                </a:solidFill>
                <a:latin typeface="Myriad Pro"/>
              </a:defRPr>
            </a:lvl1pPr>
            <a:lvl2pPr>
              <a:defRPr sz="3200">
                <a:solidFill>
                  <a:srgbClr val="078EE9"/>
                </a:solidFill>
                <a:latin typeface="Myriad Pro"/>
              </a:defRPr>
            </a:lvl2pPr>
            <a:lvl3pPr>
              <a:defRPr sz="2800">
                <a:solidFill>
                  <a:srgbClr val="078EE9"/>
                </a:solidFill>
                <a:latin typeface="Myriad Pro"/>
              </a:defRPr>
            </a:lvl3pPr>
            <a:lvl4pPr>
              <a:defRPr sz="2400">
                <a:solidFill>
                  <a:srgbClr val="078EE9"/>
                </a:solidFill>
                <a:latin typeface="Myriad Pro"/>
              </a:defRPr>
            </a:lvl4pPr>
            <a:lvl5pPr>
              <a:defRPr sz="2400">
                <a:solidFill>
                  <a:srgbClr val="078EE9"/>
                </a:solidFill>
                <a:latin typeface="Myriad Pro"/>
              </a:defRPr>
            </a:lvl5pPr>
          </a:lstStyle>
          <a:p>
            <a:pPr lvl="0"/>
            <a:r>
              <a:rPr lang="fr-FR" dirty="0"/>
              <a:t>Renseignez le 2ème titre</a:t>
            </a:r>
          </a:p>
        </p:txBody>
      </p:sp>
      <p:sp>
        <p:nvSpPr>
          <p:cNvPr id="18" name="Espace réservé du texte 12"/>
          <p:cNvSpPr>
            <a:spLocks noGrp="1"/>
          </p:cNvSpPr>
          <p:nvPr>
            <p:ph type="body" sz="quarter" idx="15" hasCustomPrompt="1"/>
          </p:nvPr>
        </p:nvSpPr>
        <p:spPr>
          <a:xfrm>
            <a:off x="4079776" y="4005065"/>
            <a:ext cx="7488832" cy="1152971"/>
          </a:xfrm>
          <a:prstGeom prst="rect">
            <a:avLst/>
          </a:prstGeom>
        </p:spPr>
        <p:txBody>
          <a:bodyPr/>
          <a:lstStyle>
            <a:lvl1pPr marL="265113" indent="-265113">
              <a:defRPr sz="2400" b="1" baseline="0">
                <a:solidFill>
                  <a:srgbClr val="078EE9"/>
                </a:solidFill>
                <a:latin typeface="Myriad Pro"/>
              </a:defRPr>
            </a:lvl1pPr>
            <a:lvl2pPr>
              <a:defRPr sz="3200">
                <a:solidFill>
                  <a:srgbClr val="078EE9"/>
                </a:solidFill>
                <a:latin typeface="Myriad Pro"/>
              </a:defRPr>
            </a:lvl2pPr>
            <a:lvl3pPr>
              <a:defRPr sz="2800">
                <a:solidFill>
                  <a:srgbClr val="078EE9"/>
                </a:solidFill>
                <a:latin typeface="Myriad Pro"/>
              </a:defRPr>
            </a:lvl3pPr>
            <a:lvl4pPr>
              <a:defRPr sz="2400">
                <a:solidFill>
                  <a:srgbClr val="078EE9"/>
                </a:solidFill>
                <a:latin typeface="Myriad Pro"/>
              </a:defRPr>
            </a:lvl4pPr>
            <a:lvl5pPr>
              <a:defRPr sz="2400">
                <a:solidFill>
                  <a:srgbClr val="078EE9"/>
                </a:solidFill>
                <a:latin typeface="Myriad Pro"/>
              </a:defRPr>
            </a:lvl5pPr>
          </a:lstStyle>
          <a:p>
            <a:pPr lvl="0"/>
            <a:r>
              <a:rPr lang="fr-FR" dirty="0"/>
              <a:t>Renseignez le 3ème titre</a:t>
            </a:r>
          </a:p>
        </p:txBody>
      </p:sp>
      <p:sp>
        <p:nvSpPr>
          <p:cNvPr id="20" name="Espace réservé du texte 12"/>
          <p:cNvSpPr>
            <a:spLocks noGrp="1"/>
          </p:cNvSpPr>
          <p:nvPr>
            <p:ph type="body" sz="quarter" idx="17" hasCustomPrompt="1"/>
          </p:nvPr>
        </p:nvSpPr>
        <p:spPr>
          <a:xfrm>
            <a:off x="4079776" y="1267918"/>
            <a:ext cx="7488832" cy="1152971"/>
          </a:xfrm>
          <a:prstGeom prst="rect">
            <a:avLst/>
          </a:prstGeom>
        </p:spPr>
        <p:txBody>
          <a:bodyPr/>
          <a:lstStyle>
            <a:lvl1pPr marL="265113" indent="-265113">
              <a:defRPr sz="2400" b="1" baseline="0">
                <a:solidFill>
                  <a:srgbClr val="078EE9"/>
                </a:solidFill>
                <a:latin typeface="Myriad Pro"/>
              </a:defRPr>
            </a:lvl1pPr>
            <a:lvl2pPr>
              <a:defRPr sz="3200">
                <a:solidFill>
                  <a:srgbClr val="078EE9"/>
                </a:solidFill>
                <a:latin typeface="Myriad Pro"/>
              </a:defRPr>
            </a:lvl2pPr>
            <a:lvl3pPr>
              <a:defRPr sz="2800">
                <a:solidFill>
                  <a:srgbClr val="078EE9"/>
                </a:solidFill>
                <a:latin typeface="Myriad Pro"/>
              </a:defRPr>
            </a:lvl3pPr>
            <a:lvl4pPr>
              <a:defRPr sz="2400">
                <a:solidFill>
                  <a:srgbClr val="078EE9"/>
                </a:solidFill>
                <a:latin typeface="Myriad Pro"/>
              </a:defRPr>
            </a:lvl4pPr>
            <a:lvl5pPr>
              <a:defRPr sz="2400">
                <a:solidFill>
                  <a:srgbClr val="078EE9"/>
                </a:solidFill>
                <a:latin typeface="Myriad Pro"/>
              </a:defRPr>
            </a:lvl5pPr>
          </a:lstStyle>
          <a:p>
            <a:pPr lvl="0"/>
            <a:r>
              <a:rPr lang="fr-FR" dirty="0"/>
              <a:t>Renseignez le 1er titre</a:t>
            </a:r>
          </a:p>
        </p:txBody>
      </p:sp>
    </p:spTree>
    <p:extLst>
      <p:ext uri="{BB962C8B-B14F-4D97-AF65-F5344CB8AC3E}">
        <p14:creationId xmlns:p14="http://schemas.microsoft.com/office/powerpoint/2010/main" val="49236271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sommaire 4 titres">
    <p:spTree>
      <p:nvGrpSpPr>
        <p:cNvPr id="1" name=""/>
        <p:cNvGrpSpPr/>
        <p:nvPr/>
      </p:nvGrpSpPr>
      <p:grpSpPr>
        <a:xfrm>
          <a:off x="0" y="0"/>
          <a:ext cx="0" cy="0"/>
          <a:chOff x="0" y="0"/>
          <a:chExt cx="0" cy="0"/>
        </a:xfrm>
      </p:grpSpPr>
      <p:cxnSp>
        <p:nvCxnSpPr>
          <p:cNvPr id="8" name="Connecteur droit 7"/>
          <p:cNvCxnSpPr/>
          <p:nvPr userDrawn="1"/>
        </p:nvCxnSpPr>
        <p:spPr>
          <a:xfrm flipV="1">
            <a:off x="1967541" y="1124744"/>
            <a:ext cx="2208000" cy="6264696"/>
          </a:xfrm>
          <a:prstGeom prst="line">
            <a:avLst/>
          </a:prstGeom>
          <a:ln w="57150">
            <a:solidFill>
              <a:srgbClr val="078EE9"/>
            </a:solidFill>
          </a:ln>
        </p:spPr>
        <p:style>
          <a:lnRef idx="1">
            <a:schemeClr val="accent1"/>
          </a:lnRef>
          <a:fillRef idx="0">
            <a:schemeClr val="accent1"/>
          </a:fillRef>
          <a:effectRef idx="0">
            <a:schemeClr val="accent1"/>
          </a:effectRef>
          <a:fontRef idx="minor">
            <a:schemeClr val="tx1"/>
          </a:fontRef>
        </p:style>
      </p:cxnSp>
      <p:cxnSp>
        <p:nvCxnSpPr>
          <p:cNvPr id="9" name="Connecteur droit 8"/>
          <p:cNvCxnSpPr/>
          <p:nvPr userDrawn="1"/>
        </p:nvCxnSpPr>
        <p:spPr>
          <a:xfrm flipV="1">
            <a:off x="1967787" y="2420888"/>
            <a:ext cx="2208000" cy="6264696"/>
          </a:xfrm>
          <a:prstGeom prst="line">
            <a:avLst/>
          </a:prstGeom>
          <a:ln w="57150">
            <a:solidFill>
              <a:srgbClr val="078EE9">
                <a:alpha val="80000"/>
              </a:srgbClr>
            </a:solidFill>
          </a:ln>
        </p:spPr>
        <p:style>
          <a:lnRef idx="1">
            <a:schemeClr val="accent1"/>
          </a:lnRef>
          <a:fillRef idx="0">
            <a:schemeClr val="accent1"/>
          </a:fillRef>
          <a:effectRef idx="0">
            <a:schemeClr val="accent1"/>
          </a:effectRef>
          <a:fontRef idx="minor">
            <a:schemeClr val="tx1"/>
          </a:fontRef>
        </p:style>
      </p:cxnSp>
      <p:cxnSp>
        <p:nvCxnSpPr>
          <p:cNvPr id="10" name="Connecteur droit 9"/>
          <p:cNvCxnSpPr/>
          <p:nvPr userDrawn="1"/>
        </p:nvCxnSpPr>
        <p:spPr>
          <a:xfrm flipV="1">
            <a:off x="1967787" y="3717032"/>
            <a:ext cx="2208000" cy="6264696"/>
          </a:xfrm>
          <a:prstGeom prst="line">
            <a:avLst/>
          </a:prstGeom>
          <a:ln w="57150">
            <a:solidFill>
              <a:srgbClr val="078EE9">
                <a:alpha val="60000"/>
              </a:srgbClr>
            </a:solidFill>
          </a:ln>
        </p:spPr>
        <p:style>
          <a:lnRef idx="1">
            <a:schemeClr val="accent1"/>
          </a:lnRef>
          <a:fillRef idx="0">
            <a:schemeClr val="accent1"/>
          </a:fillRef>
          <a:effectRef idx="0">
            <a:schemeClr val="accent1"/>
          </a:effectRef>
          <a:fontRef idx="minor">
            <a:schemeClr val="tx1"/>
          </a:fontRef>
        </p:style>
      </p:cxnSp>
      <p:cxnSp>
        <p:nvCxnSpPr>
          <p:cNvPr id="11" name="Connecteur droit 10"/>
          <p:cNvCxnSpPr/>
          <p:nvPr userDrawn="1"/>
        </p:nvCxnSpPr>
        <p:spPr>
          <a:xfrm flipV="1">
            <a:off x="1967787" y="5013176"/>
            <a:ext cx="2208000" cy="6264696"/>
          </a:xfrm>
          <a:prstGeom prst="line">
            <a:avLst/>
          </a:prstGeom>
          <a:ln w="57150">
            <a:solidFill>
              <a:srgbClr val="078EE9">
                <a:alpha val="40000"/>
              </a:srgbClr>
            </a:solidFill>
          </a:ln>
        </p:spPr>
        <p:style>
          <a:lnRef idx="1">
            <a:schemeClr val="accent1"/>
          </a:lnRef>
          <a:fillRef idx="0">
            <a:schemeClr val="accent1"/>
          </a:fillRef>
          <a:effectRef idx="0">
            <a:schemeClr val="accent1"/>
          </a:effectRef>
          <a:fontRef idx="minor">
            <a:schemeClr val="tx1"/>
          </a:fontRef>
        </p:style>
      </p:cxnSp>
      <p:sp>
        <p:nvSpPr>
          <p:cNvPr id="15" name="Espace réservé du texte 12"/>
          <p:cNvSpPr>
            <a:spLocks noGrp="1"/>
          </p:cNvSpPr>
          <p:nvPr>
            <p:ph type="body" sz="quarter" idx="14" hasCustomPrompt="1"/>
          </p:nvPr>
        </p:nvSpPr>
        <p:spPr>
          <a:xfrm>
            <a:off x="4079776" y="2132857"/>
            <a:ext cx="7488832" cy="1152971"/>
          </a:xfrm>
          <a:prstGeom prst="rect">
            <a:avLst/>
          </a:prstGeom>
        </p:spPr>
        <p:txBody>
          <a:bodyPr/>
          <a:lstStyle>
            <a:lvl1pPr marL="265113" indent="-265113">
              <a:defRPr sz="2400" b="1" baseline="0">
                <a:solidFill>
                  <a:srgbClr val="078EE9"/>
                </a:solidFill>
                <a:latin typeface="Myriad Pro"/>
              </a:defRPr>
            </a:lvl1pPr>
            <a:lvl2pPr>
              <a:defRPr sz="3200">
                <a:solidFill>
                  <a:srgbClr val="078EE9"/>
                </a:solidFill>
                <a:latin typeface="Myriad Pro"/>
              </a:defRPr>
            </a:lvl2pPr>
            <a:lvl3pPr>
              <a:defRPr sz="2800">
                <a:solidFill>
                  <a:srgbClr val="078EE9"/>
                </a:solidFill>
                <a:latin typeface="Myriad Pro"/>
              </a:defRPr>
            </a:lvl3pPr>
            <a:lvl4pPr>
              <a:defRPr sz="2400">
                <a:solidFill>
                  <a:srgbClr val="078EE9"/>
                </a:solidFill>
                <a:latin typeface="Myriad Pro"/>
              </a:defRPr>
            </a:lvl4pPr>
            <a:lvl5pPr>
              <a:defRPr sz="2400">
                <a:solidFill>
                  <a:srgbClr val="078EE9"/>
                </a:solidFill>
                <a:latin typeface="Myriad Pro"/>
              </a:defRPr>
            </a:lvl5pPr>
          </a:lstStyle>
          <a:p>
            <a:pPr lvl="0"/>
            <a:r>
              <a:rPr lang="fr-FR" dirty="0"/>
              <a:t>Renseignez le 2ème titre</a:t>
            </a:r>
          </a:p>
        </p:txBody>
      </p:sp>
      <p:sp>
        <p:nvSpPr>
          <p:cNvPr id="18" name="Espace réservé du texte 12"/>
          <p:cNvSpPr>
            <a:spLocks noGrp="1"/>
          </p:cNvSpPr>
          <p:nvPr>
            <p:ph type="body" sz="quarter" idx="15" hasCustomPrompt="1"/>
          </p:nvPr>
        </p:nvSpPr>
        <p:spPr>
          <a:xfrm>
            <a:off x="4079776" y="3429000"/>
            <a:ext cx="7488832" cy="1152971"/>
          </a:xfrm>
          <a:prstGeom prst="rect">
            <a:avLst/>
          </a:prstGeom>
        </p:spPr>
        <p:txBody>
          <a:bodyPr/>
          <a:lstStyle>
            <a:lvl1pPr marL="265113" indent="-265113">
              <a:defRPr sz="2400" b="1" baseline="0">
                <a:solidFill>
                  <a:srgbClr val="078EE9"/>
                </a:solidFill>
                <a:latin typeface="Myriad Pro"/>
              </a:defRPr>
            </a:lvl1pPr>
            <a:lvl2pPr>
              <a:defRPr sz="3200">
                <a:solidFill>
                  <a:srgbClr val="078EE9"/>
                </a:solidFill>
                <a:latin typeface="Myriad Pro"/>
              </a:defRPr>
            </a:lvl2pPr>
            <a:lvl3pPr>
              <a:defRPr sz="2800">
                <a:solidFill>
                  <a:srgbClr val="078EE9"/>
                </a:solidFill>
                <a:latin typeface="Myriad Pro"/>
              </a:defRPr>
            </a:lvl3pPr>
            <a:lvl4pPr>
              <a:defRPr sz="2400">
                <a:solidFill>
                  <a:srgbClr val="078EE9"/>
                </a:solidFill>
                <a:latin typeface="Myriad Pro"/>
              </a:defRPr>
            </a:lvl4pPr>
            <a:lvl5pPr>
              <a:defRPr sz="2400">
                <a:solidFill>
                  <a:srgbClr val="078EE9"/>
                </a:solidFill>
                <a:latin typeface="Myriad Pro"/>
              </a:defRPr>
            </a:lvl5pPr>
          </a:lstStyle>
          <a:p>
            <a:pPr lvl="0"/>
            <a:r>
              <a:rPr lang="fr-FR" dirty="0"/>
              <a:t>Renseignez le 3ème titre</a:t>
            </a:r>
          </a:p>
        </p:txBody>
      </p:sp>
      <p:sp>
        <p:nvSpPr>
          <p:cNvPr id="19" name="Espace réservé du texte 12"/>
          <p:cNvSpPr>
            <a:spLocks noGrp="1"/>
          </p:cNvSpPr>
          <p:nvPr>
            <p:ph type="body" sz="quarter" idx="16" hasCustomPrompt="1"/>
          </p:nvPr>
        </p:nvSpPr>
        <p:spPr>
          <a:xfrm>
            <a:off x="4079776" y="4725145"/>
            <a:ext cx="7488832" cy="1152971"/>
          </a:xfrm>
          <a:prstGeom prst="rect">
            <a:avLst/>
          </a:prstGeom>
        </p:spPr>
        <p:txBody>
          <a:bodyPr/>
          <a:lstStyle>
            <a:lvl1pPr marL="265113" indent="-265113">
              <a:defRPr sz="2400" b="1" baseline="0">
                <a:solidFill>
                  <a:srgbClr val="078EE9"/>
                </a:solidFill>
                <a:latin typeface="Myriad Pro"/>
              </a:defRPr>
            </a:lvl1pPr>
            <a:lvl2pPr>
              <a:defRPr sz="3200">
                <a:solidFill>
                  <a:srgbClr val="078EE9"/>
                </a:solidFill>
                <a:latin typeface="Myriad Pro"/>
              </a:defRPr>
            </a:lvl2pPr>
            <a:lvl3pPr>
              <a:defRPr sz="2800">
                <a:solidFill>
                  <a:srgbClr val="078EE9"/>
                </a:solidFill>
                <a:latin typeface="Myriad Pro"/>
              </a:defRPr>
            </a:lvl3pPr>
            <a:lvl4pPr>
              <a:defRPr sz="2400">
                <a:solidFill>
                  <a:srgbClr val="078EE9"/>
                </a:solidFill>
                <a:latin typeface="Myriad Pro"/>
              </a:defRPr>
            </a:lvl4pPr>
            <a:lvl5pPr>
              <a:defRPr sz="2400">
                <a:solidFill>
                  <a:srgbClr val="078EE9"/>
                </a:solidFill>
                <a:latin typeface="Myriad Pro"/>
              </a:defRPr>
            </a:lvl5pPr>
          </a:lstStyle>
          <a:p>
            <a:pPr lvl="0"/>
            <a:r>
              <a:rPr lang="fr-FR" dirty="0"/>
              <a:t>Renseignez le 4ème titre</a:t>
            </a:r>
          </a:p>
        </p:txBody>
      </p:sp>
      <p:sp>
        <p:nvSpPr>
          <p:cNvPr id="20" name="Espace réservé du texte 12"/>
          <p:cNvSpPr>
            <a:spLocks noGrp="1"/>
          </p:cNvSpPr>
          <p:nvPr>
            <p:ph type="body" sz="quarter" idx="17" hasCustomPrompt="1"/>
          </p:nvPr>
        </p:nvSpPr>
        <p:spPr>
          <a:xfrm>
            <a:off x="4079776" y="835870"/>
            <a:ext cx="7488832" cy="1152971"/>
          </a:xfrm>
          <a:prstGeom prst="rect">
            <a:avLst/>
          </a:prstGeom>
        </p:spPr>
        <p:txBody>
          <a:bodyPr/>
          <a:lstStyle>
            <a:lvl1pPr marL="265113" indent="-265113">
              <a:defRPr sz="2400" b="1" baseline="0">
                <a:solidFill>
                  <a:srgbClr val="078EE9"/>
                </a:solidFill>
                <a:latin typeface="Myriad Pro"/>
              </a:defRPr>
            </a:lvl1pPr>
            <a:lvl2pPr>
              <a:defRPr sz="3200">
                <a:solidFill>
                  <a:srgbClr val="078EE9"/>
                </a:solidFill>
                <a:latin typeface="Myriad Pro"/>
              </a:defRPr>
            </a:lvl2pPr>
            <a:lvl3pPr>
              <a:defRPr sz="2800">
                <a:solidFill>
                  <a:srgbClr val="078EE9"/>
                </a:solidFill>
                <a:latin typeface="Myriad Pro"/>
              </a:defRPr>
            </a:lvl3pPr>
            <a:lvl4pPr>
              <a:defRPr sz="2400">
                <a:solidFill>
                  <a:srgbClr val="078EE9"/>
                </a:solidFill>
                <a:latin typeface="Myriad Pro"/>
              </a:defRPr>
            </a:lvl4pPr>
            <a:lvl5pPr>
              <a:defRPr sz="2400">
                <a:solidFill>
                  <a:srgbClr val="078EE9"/>
                </a:solidFill>
                <a:latin typeface="Myriad Pro"/>
              </a:defRPr>
            </a:lvl5pPr>
          </a:lstStyle>
          <a:p>
            <a:pPr lvl="0"/>
            <a:r>
              <a:rPr lang="fr-FR" dirty="0"/>
              <a:t>Renseignez le 1er titre</a:t>
            </a:r>
          </a:p>
        </p:txBody>
      </p:sp>
    </p:spTree>
    <p:extLst>
      <p:ext uri="{BB962C8B-B14F-4D97-AF65-F5344CB8AC3E}">
        <p14:creationId xmlns:p14="http://schemas.microsoft.com/office/powerpoint/2010/main" val="420171363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sommaire 5 titres">
    <p:spTree>
      <p:nvGrpSpPr>
        <p:cNvPr id="1" name=""/>
        <p:cNvGrpSpPr/>
        <p:nvPr/>
      </p:nvGrpSpPr>
      <p:grpSpPr>
        <a:xfrm>
          <a:off x="0" y="0"/>
          <a:ext cx="0" cy="0"/>
          <a:chOff x="0" y="0"/>
          <a:chExt cx="0" cy="0"/>
        </a:xfrm>
      </p:grpSpPr>
      <p:sp>
        <p:nvSpPr>
          <p:cNvPr id="15" name="Espace réservé du texte 12"/>
          <p:cNvSpPr>
            <a:spLocks noGrp="1"/>
          </p:cNvSpPr>
          <p:nvPr>
            <p:ph type="body" sz="quarter" idx="14" hasCustomPrompt="1"/>
          </p:nvPr>
        </p:nvSpPr>
        <p:spPr>
          <a:xfrm>
            <a:off x="4079776" y="1988841"/>
            <a:ext cx="7488832" cy="1152971"/>
          </a:xfrm>
          <a:prstGeom prst="rect">
            <a:avLst/>
          </a:prstGeom>
        </p:spPr>
        <p:txBody>
          <a:bodyPr/>
          <a:lstStyle>
            <a:lvl1pPr marL="265113" indent="-265113">
              <a:defRPr sz="2200" b="1" baseline="0">
                <a:solidFill>
                  <a:srgbClr val="078EE9"/>
                </a:solidFill>
                <a:latin typeface="Myriad Pro"/>
              </a:defRPr>
            </a:lvl1pPr>
            <a:lvl2pPr>
              <a:defRPr sz="3200">
                <a:solidFill>
                  <a:srgbClr val="078EE9"/>
                </a:solidFill>
                <a:latin typeface="Myriad Pro"/>
              </a:defRPr>
            </a:lvl2pPr>
            <a:lvl3pPr>
              <a:defRPr sz="2800">
                <a:solidFill>
                  <a:srgbClr val="078EE9"/>
                </a:solidFill>
                <a:latin typeface="Myriad Pro"/>
              </a:defRPr>
            </a:lvl3pPr>
            <a:lvl4pPr>
              <a:defRPr sz="2400">
                <a:solidFill>
                  <a:srgbClr val="078EE9"/>
                </a:solidFill>
                <a:latin typeface="Myriad Pro"/>
              </a:defRPr>
            </a:lvl4pPr>
            <a:lvl5pPr>
              <a:defRPr sz="2400">
                <a:solidFill>
                  <a:srgbClr val="078EE9"/>
                </a:solidFill>
                <a:latin typeface="Myriad Pro"/>
              </a:defRPr>
            </a:lvl5pPr>
          </a:lstStyle>
          <a:p>
            <a:pPr lvl="0"/>
            <a:r>
              <a:rPr lang="fr-FR" dirty="0"/>
              <a:t>Renseignez le 2ème titre</a:t>
            </a:r>
          </a:p>
        </p:txBody>
      </p:sp>
      <p:sp>
        <p:nvSpPr>
          <p:cNvPr id="18" name="Espace réservé du texte 12"/>
          <p:cNvSpPr>
            <a:spLocks noGrp="1"/>
          </p:cNvSpPr>
          <p:nvPr>
            <p:ph type="body" sz="quarter" idx="15" hasCustomPrompt="1"/>
          </p:nvPr>
        </p:nvSpPr>
        <p:spPr>
          <a:xfrm>
            <a:off x="4079776" y="3140969"/>
            <a:ext cx="7488832" cy="1152971"/>
          </a:xfrm>
          <a:prstGeom prst="rect">
            <a:avLst/>
          </a:prstGeom>
        </p:spPr>
        <p:txBody>
          <a:bodyPr/>
          <a:lstStyle>
            <a:lvl1pPr marL="265113" indent="-265113">
              <a:defRPr sz="2200" b="1" baseline="0">
                <a:solidFill>
                  <a:srgbClr val="078EE9"/>
                </a:solidFill>
                <a:latin typeface="Myriad Pro"/>
              </a:defRPr>
            </a:lvl1pPr>
            <a:lvl2pPr>
              <a:defRPr sz="3200">
                <a:solidFill>
                  <a:srgbClr val="078EE9"/>
                </a:solidFill>
                <a:latin typeface="Myriad Pro"/>
              </a:defRPr>
            </a:lvl2pPr>
            <a:lvl3pPr>
              <a:defRPr sz="2800">
                <a:solidFill>
                  <a:srgbClr val="078EE9"/>
                </a:solidFill>
                <a:latin typeface="Myriad Pro"/>
              </a:defRPr>
            </a:lvl3pPr>
            <a:lvl4pPr>
              <a:defRPr sz="2400">
                <a:solidFill>
                  <a:srgbClr val="078EE9"/>
                </a:solidFill>
                <a:latin typeface="Myriad Pro"/>
              </a:defRPr>
            </a:lvl4pPr>
            <a:lvl5pPr>
              <a:defRPr sz="2400">
                <a:solidFill>
                  <a:srgbClr val="078EE9"/>
                </a:solidFill>
                <a:latin typeface="Myriad Pro"/>
              </a:defRPr>
            </a:lvl5pPr>
          </a:lstStyle>
          <a:p>
            <a:pPr lvl="0"/>
            <a:r>
              <a:rPr lang="fr-FR" dirty="0"/>
              <a:t>Renseignez le 3ème titre</a:t>
            </a:r>
          </a:p>
        </p:txBody>
      </p:sp>
      <p:sp>
        <p:nvSpPr>
          <p:cNvPr id="19" name="Espace réservé du texte 12"/>
          <p:cNvSpPr>
            <a:spLocks noGrp="1"/>
          </p:cNvSpPr>
          <p:nvPr>
            <p:ph type="body" sz="quarter" idx="16" hasCustomPrompt="1"/>
          </p:nvPr>
        </p:nvSpPr>
        <p:spPr>
          <a:xfrm>
            <a:off x="4079776" y="4293097"/>
            <a:ext cx="7488832" cy="1152971"/>
          </a:xfrm>
          <a:prstGeom prst="rect">
            <a:avLst/>
          </a:prstGeom>
        </p:spPr>
        <p:txBody>
          <a:bodyPr/>
          <a:lstStyle>
            <a:lvl1pPr marL="265113" indent="-265113">
              <a:defRPr sz="2200" b="1" baseline="0">
                <a:solidFill>
                  <a:srgbClr val="078EE9"/>
                </a:solidFill>
                <a:latin typeface="Myriad Pro"/>
              </a:defRPr>
            </a:lvl1pPr>
            <a:lvl2pPr>
              <a:defRPr sz="3200">
                <a:solidFill>
                  <a:srgbClr val="078EE9"/>
                </a:solidFill>
                <a:latin typeface="Myriad Pro"/>
              </a:defRPr>
            </a:lvl2pPr>
            <a:lvl3pPr>
              <a:defRPr sz="2800">
                <a:solidFill>
                  <a:srgbClr val="078EE9"/>
                </a:solidFill>
                <a:latin typeface="Myriad Pro"/>
              </a:defRPr>
            </a:lvl3pPr>
            <a:lvl4pPr>
              <a:defRPr sz="2400">
                <a:solidFill>
                  <a:srgbClr val="078EE9"/>
                </a:solidFill>
                <a:latin typeface="Myriad Pro"/>
              </a:defRPr>
            </a:lvl4pPr>
            <a:lvl5pPr>
              <a:defRPr sz="2400">
                <a:solidFill>
                  <a:srgbClr val="078EE9"/>
                </a:solidFill>
                <a:latin typeface="Myriad Pro"/>
              </a:defRPr>
            </a:lvl5pPr>
          </a:lstStyle>
          <a:p>
            <a:pPr lvl="0"/>
            <a:r>
              <a:rPr lang="fr-FR" dirty="0"/>
              <a:t>Renseignez le 4ème titre</a:t>
            </a:r>
          </a:p>
        </p:txBody>
      </p:sp>
      <p:sp>
        <p:nvSpPr>
          <p:cNvPr id="20" name="Espace réservé du texte 12"/>
          <p:cNvSpPr>
            <a:spLocks noGrp="1"/>
          </p:cNvSpPr>
          <p:nvPr>
            <p:ph type="body" sz="quarter" idx="17" hasCustomPrompt="1"/>
          </p:nvPr>
        </p:nvSpPr>
        <p:spPr>
          <a:xfrm>
            <a:off x="4079776" y="835870"/>
            <a:ext cx="7488832" cy="1152971"/>
          </a:xfrm>
          <a:prstGeom prst="rect">
            <a:avLst/>
          </a:prstGeom>
        </p:spPr>
        <p:txBody>
          <a:bodyPr/>
          <a:lstStyle>
            <a:lvl1pPr marL="265113" indent="-265113">
              <a:defRPr sz="2200" b="1" baseline="0">
                <a:solidFill>
                  <a:srgbClr val="078EE9"/>
                </a:solidFill>
                <a:latin typeface="Myriad Pro"/>
              </a:defRPr>
            </a:lvl1pPr>
            <a:lvl2pPr>
              <a:defRPr sz="3200">
                <a:solidFill>
                  <a:srgbClr val="078EE9"/>
                </a:solidFill>
                <a:latin typeface="Myriad Pro"/>
              </a:defRPr>
            </a:lvl2pPr>
            <a:lvl3pPr>
              <a:defRPr sz="2800">
                <a:solidFill>
                  <a:srgbClr val="078EE9"/>
                </a:solidFill>
                <a:latin typeface="Myriad Pro"/>
              </a:defRPr>
            </a:lvl3pPr>
            <a:lvl4pPr>
              <a:defRPr sz="2400">
                <a:solidFill>
                  <a:srgbClr val="078EE9"/>
                </a:solidFill>
                <a:latin typeface="Myriad Pro"/>
              </a:defRPr>
            </a:lvl4pPr>
            <a:lvl5pPr>
              <a:defRPr sz="2400">
                <a:solidFill>
                  <a:srgbClr val="078EE9"/>
                </a:solidFill>
                <a:latin typeface="Myriad Pro"/>
              </a:defRPr>
            </a:lvl5pPr>
          </a:lstStyle>
          <a:p>
            <a:pPr lvl="0"/>
            <a:r>
              <a:rPr lang="fr-FR" dirty="0"/>
              <a:t>Renseignez le 1er titre</a:t>
            </a:r>
          </a:p>
        </p:txBody>
      </p:sp>
      <p:sp>
        <p:nvSpPr>
          <p:cNvPr id="21" name="Espace réservé du texte 12"/>
          <p:cNvSpPr>
            <a:spLocks noGrp="1"/>
          </p:cNvSpPr>
          <p:nvPr>
            <p:ph type="body" sz="quarter" idx="18" hasCustomPrompt="1"/>
          </p:nvPr>
        </p:nvSpPr>
        <p:spPr>
          <a:xfrm>
            <a:off x="4079776" y="5444382"/>
            <a:ext cx="7488832" cy="1152971"/>
          </a:xfrm>
          <a:prstGeom prst="rect">
            <a:avLst/>
          </a:prstGeom>
        </p:spPr>
        <p:txBody>
          <a:bodyPr/>
          <a:lstStyle>
            <a:lvl1pPr marL="265113" indent="-265113">
              <a:defRPr sz="2200" b="1" baseline="0">
                <a:solidFill>
                  <a:srgbClr val="078EE9"/>
                </a:solidFill>
                <a:latin typeface="Myriad Pro"/>
              </a:defRPr>
            </a:lvl1pPr>
            <a:lvl2pPr>
              <a:defRPr sz="3200">
                <a:solidFill>
                  <a:srgbClr val="078EE9"/>
                </a:solidFill>
                <a:latin typeface="Myriad Pro"/>
              </a:defRPr>
            </a:lvl2pPr>
            <a:lvl3pPr>
              <a:defRPr sz="2800">
                <a:solidFill>
                  <a:srgbClr val="078EE9"/>
                </a:solidFill>
                <a:latin typeface="Myriad Pro"/>
              </a:defRPr>
            </a:lvl3pPr>
            <a:lvl4pPr>
              <a:defRPr sz="2400">
                <a:solidFill>
                  <a:srgbClr val="078EE9"/>
                </a:solidFill>
                <a:latin typeface="Myriad Pro"/>
              </a:defRPr>
            </a:lvl4pPr>
            <a:lvl5pPr>
              <a:defRPr sz="2400">
                <a:solidFill>
                  <a:srgbClr val="078EE9"/>
                </a:solidFill>
                <a:latin typeface="Myriad Pro"/>
              </a:defRPr>
            </a:lvl5pPr>
          </a:lstStyle>
          <a:p>
            <a:pPr lvl="0"/>
            <a:r>
              <a:rPr lang="fr-FR" dirty="0"/>
              <a:t>Renseignez le 5ème titre</a:t>
            </a:r>
          </a:p>
        </p:txBody>
      </p:sp>
    </p:spTree>
    <p:extLst>
      <p:ext uri="{BB962C8B-B14F-4D97-AF65-F5344CB8AC3E}">
        <p14:creationId xmlns:p14="http://schemas.microsoft.com/office/powerpoint/2010/main" val="95307356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sommaire 6 titres">
    <p:spTree>
      <p:nvGrpSpPr>
        <p:cNvPr id="1" name=""/>
        <p:cNvGrpSpPr/>
        <p:nvPr/>
      </p:nvGrpSpPr>
      <p:grpSpPr>
        <a:xfrm>
          <a:off x="0" y="0"/>
          <a:ext cx="0" cy="0"/>
          <a:chOff x="0" y="0"/>
          <a:chExt cx="0" cy="0"/>
        </a:xfrm>
      </p:grpSpPr>
      <p:cxnSp>
        <p:nvCxnSpPr>
          <p:cNvPr id="8" name="Connecteur droit 7"/>
          <p:cNvCxnSpPr/>
          <p:nvPr userDrawn="1"/>
        </p:nvCxnSpPr>
        <p:spPr>
          <a:xfrm flipV="1">
            <a:off x="1967541" y="693539"/>
            <a:ext cx="2208000" cy="6264696"/>
          </a:xfrm>
          <a:prstGeom prst="line">
            <a:avLst/>
          </a:prstGeom>
          <a:ln w="57150">
            <a:solidFill>
              <a:srgbClr val="078EE9"/>
            </a:solidFill>
          </a:ln>
        </p:spPr>
        <p:style>
          <a:lnRef idx="1">
            <a:schemeClr val="accent1"/>
          </a:lnRef>
          <a:fillRef idx="0">
            <a:schemeClr val="accent1"/>
          </a:fillRef>
          <a:effectRef idx="0">
            <a:schemeClr val="accent1"/>
          </a:effectRef>
          <a:fontRef idx="minor">
            <a:schemeClr val="tx1"/>
          </a:fontRef>
        </p:style>
      </p:cxnSp>
      <p:cxnSp>
        <p:nvCxnSpPr>
          <p:cNvPr id="9" name="Connecteur droit 8"/>
          <p:cNvCxnSpPr/>
          <p:nvPr userDrawn="1"/>
        </p:nvCxnSpPr>
        <p:spPr>
          <a:xfrm flipV="1">
            <a:off x="1967787" y="1772816"/>
            <a:ext cx="2208000" cy="6264696"/>
          </a:xfrm>
          <a:prstGeom prst="line">
            <a:avLst/>
          </a:prstGeom>
          <a:ln w="57150">
            <a:solidFill>
              <a:srgbClr val="078EE9">
                <a:alpha val="80000"/>
              </a:srgbClr>
            </a:solidFill>
          </a:ln>
        </p:spPr>
        <p:style>
          <a:lnRef idx="1">
            <a:schemeClr val="accent1"/>
          </a:lnRef>
          <a:fillRef idx="0">
            <a:schemeClr val="accent1"/>
          </a:fillRef>
          <a:effectRef idx="0">
            <a:schemeClr val="accent1"/>
          </a:effectRef>
          <a:fontRef idx="minor">
            <a:schemeClr val="tx1"/>
          </a:fontRef>
        </p:style>
      </p:cxnSp>
      <p:cxnSp>
        <p:nvCxnSpPr>
          <p:cNvPr id="10" name="Connecteur droit 9"/>
          <p:cNvCxnSpPr/>
          <p:nvPr userDrawn="1"/>
        </p:nvCxnSpPr>
        <p:spPr>
          <a:xfrm flipV="1">
            <a:off x="1967787" y="2852936"/>
            <a:ext cx="2208000" cy="6264696"/>
          </a:xfrm>
          <a:prstGeom prst="line">
            <a:avLst/>
          </a:prstGeom>
          <a:ln w="57150">
            <a:solidFill>
              <a:srgbClr val="078EE9">
                <a:alpha val="60000"/>
              </a:srgbClr>
            </a:solidFill>
          </a:ln>
        </p:spPr>
        <p:style>
          <a:lnRef idx="1">
            <a:schemeClr val="accent1"/>
          </a:lnRef>
          <a:fillRef idx="0">
            <a:schemeClr val="accent1"/>
          </a:fillRef>
          <a:effectRef idx="0">
            <a:schemeClr val="accent1"/>
          </a:effectRef>
          <a:fontRef idx="minor">
            <a:schemeClr val="tx1"/>
          </a:fontRef>
        </p:style>
      </p:cxnSp>
      <p:cxnSp>
        <p:nvCxnSpPr>
          <p:cNvPr id="11" name="Connecteur droit 10"/>
          <p:cNvCxnSpPr/>
          <p:nvPr userDrawn="1"/>
        </p:nvCxnSpPr>
        <p:spPr>
          <a:xfrm flipV="1">
            <a:off x="1967787" y="3933056"/>
            <a:ext cx="2208000" cy="6264696"/>
          </a:xfrm>
          <a:prstGeom prst="line">
            <a:avLst/>
          </a:prstGeom>
          <a:ln w="57150">
            <a:solidFill>
              <a:srgbClr val="078EE9">
                <a:alpha val="40000"/>
              </a:srgbClr>
            </a:solidFill>
          </a:ln>
        </p:spPr>
        <p:style>
          <a:lnRef idx="1">
            <a:schemeClr val="accent1"/>
          </a:lnRef>
          <a:fillRef idx="0">
            <a:schemeClr val="accent1"/>
          </a:fillRef>
          <a:effectRef idx="0">
            <a:schemeClr val="accent1"/>
          </a:effectRef>
          <a:fontRef idx="minor">
            <a:schemeClr val="tx1"/>
          </a:fontRef>
        </p:style>
      </p:cxnSp>
      <p:sp>
        <p:nvSpPr>
          <p:cNvPr id="15" name="Espace réservé du texte 12"/>
          <p:cNvSpPr>
            <a:spLocks noGrp="1"/>
          </p:cNvSpPr>
          <p:nvPr>
            <p:ph type="body" sz="quarter" idx="14" hasCustomPrompt="1"/>
          </p:nvPr>
        </p:nvSpPr>
        <p:spPr>
          <a:xfrm>
            <a:off x="4079776" y="1484784"/>
            <a:ext cx="7680853" cy="1008000"/>
          </a:xfrm>
          <a:prstGeom prst="rect">
            <a:avLst/>
          </a:prstGeom>
        </p:spPr>
        <p:txBody>
          <a:bodyPr/>
          <a:lstStyle>
            <a:lvl1pPr marL="265113" indent="-265113">
              <a:defRPr sz="2200" b="1" baseline="0">
                <a:solidFill>
                  <a:srgbClr val="078EE9"/>
                </a:solidFill>
                <a:latin typeface="Myriad Pro"/>
              </a:defRPr>
            </a:lvl1pPr>
            <a:lvl2pPr>
              <a:defRPr sz="3200">
                <a:solidFill>
                  <a:srgbClr val="078EE9"/>
                </a:solidFill>
                <a:latin typeface="Myriad Pro"/>
              </a:defRPr>
            </a:lvl2pPr>
            <a:lvl3pPr>
              <a:defRPr sz="2800">
                <a:solidFill>
                  <a:srgbClr val="078EE9"/>
                </a:solidFill>
                <a:latin typeface="Myriad Pro"/>
              </a:defRPr>
            </a:lvl3pPr>
            <a:lvl4pPr>
              <a:defRPr sz="2400">
                <a:solidFill>
                  <a:srgbClr val="078EE9"/>
                </a:solidFill>
                <a:latin typeface="Myriad Pro"/>
              </a:defRPr>
            </a:lvl4pPr>
            <a:lvl5pPr>
              <a:defRPr sz="2400">
                <a:solidFill>
                  <a:srgbClr val="078EE9"/>
                </a:solidFill>
                <a:latin typeface="Myriad Pro"/>
              </a:defRPr>
            </a:lvl5pPr>
          </a:lstStyle>
          <a:p>
            <a:pPr lvl="0"/>
            <a:r>
              <a:rPr lang="fr-FR" dirty="0"/>
              <a:t>Renseignez le 2ème titre</a:t>
            </a:r>
          </a:p>
        </p:txBody>
      </p:sp>
      <p:sp>
        <p:nvSpPr>
          <p:cNvPr id="18" name="Espace réservé du texte 12"/>
          <p:cNvSpPr>
            <a:spLocks noGrp="1"/>
          </p:cNvSpPr>
          <p:nvPr>
            <p:ph type="body" sz="quarter" idx="15" hasCustomPrompt="1"/>
          </p:nvPr>
        </p:nvSpPr>
        <p:spPr>
          <a:xfrm>
            <a:off x="4079776" y="2564904"/>
            <a:ext cx="7680853" cy="1008000"/>
          </a:xfrm>
          <a:prstGeom prst="rect">
            <a:avLst/>
          </a:prstGeom>
        </p:spPr>
        <p:txBody>
          <a:bodyPr/>
          <a:lstStyle>
            <a:lvl1pPr marL="265113" indent="-265113">
              <a:defRPr sz="2200" b="1" baseline="0">
                <a:solidFill>
                  <a:srgbClr val="078EE9"/>
                </a:solidFill>
                <a:latin typeface="Myriad Pro"/>
              </a:defRPr>
            </a:lvl1pPr>
            <a:lvl2pPr>
              <a:defRPr sz="3200">
                <a:solidFill>
                  <a:srgbClr val="078EE9"/>
                </a:solidFill>
                <a:latin typeface="Myriad Pro"/>
              </a:defRPr>
            </a:lvl2pPr>
            <a:lvl3pPr>
              <a:defRPr sz="2800">
                <a:solidFill>
                  <a:srgbClr val="078EE9"/>
                </a:solidFill>
                <a:latin typeface="Myriad Pro"/>
              </a:defRPr>
            </a:lvl3pPr>
            <a:lvl4pPr>
              <a:defRPr sz="2400">
                <a:solidFill>
                  <a:srgbClr val="078EE9"/>
                </a:solidFill>
                <a:latin typeface="Myriad Pro"/>
              </a:defRPr>
            </a:lvl4pPr>
            <a:lvl5pPr>
              <a:defRPr sz="2400">
                <a:solidFill>
                  <a:srgbClr val="078EE9"/>
                </a:solidFill>
                <a:latin typeface="Myriad Pro"/>
              </a:defRPr>
            </a:lvl5pPr>
          </a:lstStyle>
          <a:p>
            <a:pPr lvl="0"/>
            <a:r>
              <a:rPr lang="fr-FR" dirty="0"/>
              <a:t>Renseignez le 3ème titre</a:t>
            </a:r>
          </a:p>
        </p:txBody>
      </p:sp>
      <p:sp>
        <p:nvSpPr>
          <p:cNvPr id="19" name="Espace réservé du texte 12"/>
          <p:cNvSpPr>
            <a:spLocks noGrp="1"/>
          </p:cNvSpPr>
          <p:nvPr>
            <p:ph type="body" sz="quarter" idx="16" hasCustomPrompt="1"/>
          </p:nvPr>
        </p:nvSpPr>
        <p:spPr>
          <a:xfrm>
            <a:off x="4079776" y="3645024"/>
            <a:ext cx="7680853" cy="1008000"/>
          </a:xfrm>
          <a:prstGeom prst="rect">
            <a:avLst/>
          </a:prstGeom>
        </p:spPr>
        <p:txBody>
          <a:bodyPr/>
          <a:lstStyle>
            <a:lvl1pPr marL="265113" indent="-265113">
              <a:defRPr sz="2200" b="1" baseline="0">
                <a:solidFill>
                  <a:srgbClr val="078EE9"/>
                </a:solidFill>
                <a:latin typeface="Myriad Pro"/>
              </a:defRPr>
            </a:lvl1pPr>
            <a:lvl2pPr>
              <a:defRPr sz="3200">
                <a:solidFill>
                  <a:srgbClr val="078EE9"/>
                </a:solidFill>
                <a:latin typeface="Myriad Pro"/>
              </a:defRPr>
            </a:lvl2pPr>
            <a:lvl3pPr>
              <a:defRPr sz="2800">
                <a:solidFill>
                  <a:srgbClr val="078EE9"/>
                </a:solidFill>
                <a:latin typeface="Myriad Pro"/>
              </a:defRPr>
            </a:lvl3pPr>
            <a:lvl4pPr>
              <a:defRPr sz="2400">
                <a:solidFill>
                  <a:srgbClr val="078EE9"/>
                </a:solidFill>
                <a:latin typeface="Myriad Pro"/>
              </a:defRPr>
            </a:lvl4pPr>
            <a:lvl5pPr>
              <a:defRPr sz="2400">
                <a:solidFill>
                  <a:srgbClr val="078EE9"/>
                </a:solidFill>
                <a:latin typeface="Myriad Pro"/>
              </a:defRPr>
            </a:lvl5pPr>
          </a:lstStyle>
          <a:p>
            <a:pPr lvl="0"/>
            <a:r>
              <a:rPr lang="fr-FR" dirty="0"/>
              <a:t>Renseignez le 4ème titre</a:t>
            </a:r>
          </a:p>
        </p:txBody>
      </p:sp>
      <p:sp>
        <p:nvSpPr>
          <p:cNvPr id="20" name="Espace réservé du texte 12"/>
          <p:cNvSpPr>
            <a:spLocks noGrp="1"/>
          </p:cNvSpPr>
          <p:nvPr>
            <p:ph type="body" sz="quarter" idx="17" hasCustomPrompt="1"/>
          </p:nvPr>
        </p:nvSpPr>
        <p:spPr>
          <a:xfrm>
            <a:off x="4079776" y="404664"/>
            <a:ext cx="7680853" cy="1008000"/>
          </a:xfrm>
          <a:prstGeom prst="rect">
            <a:avLst/>
          </a:prstGeom>
        </p:spPr>
        <p:txBody>
          <a:bodyPr/>
          <a:lstStyle>
            <a:lvl1pPr marL="265113" indent="-265113">
              <a:defRPr sz="2200" b="1" baseline="0">
                <a:solidFill>
                  <a:srgbClr val="078EE9"/>
                </a:solidFill>
                <a:latin typeface="Myriad Pro"/>
              </a:defRPr>
            </a:lvl1pPr>
            <a:lvl2pPr>
              <a:defRPr sz="3200">
                <a:solidFill>
                  <a:srgbClr val="078EE9"/>
                </a:solidFill>
                <a:latin typeface="Myriad Pro"/>
              </a:defRPr>
            </a:lvl2pPr>
            <a:lvl3pPr>
              <a:defRPr sz="2800">
                <a:solidFill>
                  <a:srgbClr val="078EE9"/>
                </a:solidFill>
                <a:latin typeface="Myriad Pro"/>
              </a:defRPr>
            </a:lvl3pPr>
            <a:lvl4pPr>
              <a:defRPr sz="2400">
                <a:solidFill>
                  <a:srgbClr val="078EE9"/>
                </a:solidFill>
                <a:latin typeface="Myriad Pro"/>
              </a:defRPr>
            </a:lvl4pPr>
            <a:lvl5pPr>
              <a:defRPr sz="2400">
                <a:solidFill>
                  <a:srgbClr val="078EE9"/>
                </a:solidFill>
                <a:latin typeface="Myriad Pro"/>
              </a:defRPr>
            </a:lvl5pPr>
          </a:lstStyle>
          <a:p>
            <a:pPr lvl="0"/>
            <a:r>
              <a:rPr lang="fr-FR" dirty="0"/>
              <a:t>Renseignez le 1er titre</a:t>
            </a:r>
          </a:p>
        </p:txBody>
      </p:sp>
      <p:sp>
        <p:nvSpPr>
          <p:cNvPr id="21" name="Espace réservé du texte 12"/>
          <p:cNvSpPr>
            <a:spLocks noGrp="1"/>
          </p:cNvSpPr>
          <p:nvPr>
            <p:ph type="body" sz="quarter" idx="18" hasCustomPrompt="1"/>
          </p:nvPr>
        </p:nvSpPr>
        <p:spPr>
          <a:xfrm>
            <a:off x="4079776" y="4725144"/>
            <a:ext cx="7680853" cy="1008000"/>
          </a:xfrm>
          <a:prstGeom prst="rect">
            <a:avLst/>
          </a:prstGeom>
        </p:spPr>
        <p:txBody>
          <a:bodyPr/>
          <a:lstStyle>
            <a:lvl1pPr marL="265113" indent="-265113">
              <a:defRPr sz="2200" b="1" baseline="0">
                <a:solidFill>
                  <a:srgbClr val="078EE9"/>
                </a:solidFill>
                <a:latin typeface="Myriad Pro"/>
              </a:defRPr>
            </a:lvl1pPr>
            <a:lvl2pPr>
              <a:defRPr sz="3200">
                <a:solidFill>
                  <a:srgbClr val="078EE9"/>
                </a:solidFill>
                <a:latin typeface="Myriad Pro"/>
              </a:defRPr>
            </a:lvl2pPr>
            <a:lvl3pPr>
              <a:defRPr sz="2800">
                <a:solidFill>
                  <a:srgbClr val="078EE9"/>
                </a:solidFill>
                <a:latin typeface="Myriad Pro"/>
              </a:defRPr>
            </a:lvl3pPr>
            <a:lvl4pPr>
              <a:defRPr sz="2400">
                <a:solidFill>
                  <a:srgbClr val="078EE9"/>
                </a:solidFill>
                <a:latin typeface="Myriad Pro"/>
              </a:defRPr>
            </a:lvl4pPr>
            <a:lvl5pPr>
              <a:defRPr sz="2400">
                <a:solidFill>
                  <a:srgbClr val="078EE9"/>
                </a:solidFill>
                <a:latin typeface="Myriad Pro"/>
              </a:defRPr>
            </a:lvl5pPr>
          </a:lstStyle>
          <a:p>
            <a:pPr lvl="0"/>
            <a:r>
              <a:rPr lang="fr-FR" dirty="0"/>
              <a:t>Renseignez le 5ème titre</a:t>
            </a:r>
          </a:p>
        </p:txBody>
      </p:sp>
      <p:cxnSp>
        <p:nvCxnSpPr>
          <p:cNvPr id="22" name="Connecteur droit 21"/>
          <p:cNvCxnSpPr/>
          <p:nvPr userDrawn="1"/>
        </p:nvCxnSpPr>
        <p:spPr>
          <a:xfrm flipV="1">
            <a:off x="1967541" y="5014019"/>
            <a:ext cx="2208000" cy="6264696"/>
          </a:xfrm>
          <a:prstGeom prst="line">
            <a:avLst/>
          </a:prstGeom>
          <a:ln w="57150">
            <a:solidFill>
              <a:srgbClr val="078EE9">
                <a:alpha val="27000"/>
              </a:srgbClr>
            </a:solidFill>
          </a:ln>
        </p:spPr>
        <p:style>
          <a:lnRef idx="1">
            <a:schemeClr val="accent1"/>
          </a:lnRef>
          <a:fillRef idx="0">
            <a:schemeClr val="accent1"/>
          </a:fillRef>
          <a:effectRef idx="0">
            <a:schemeClr val="accent1"/>
          </a:effectRef>
          <a:fontRef idx="minor">
            <a:schemeClr val="tx1"/>
          </a:fontRef>
        </p:style>
      </p:cxnSp>
      <p:sp>
        <p:nvSpPr>
          <p:cNvPr id="12" name="Espace réservé du texte 12"/>
          <p:cNvSpPr>
            <a:spLocks noGrp="1"/>
          </p:cNvSpPr>
          <p:nvPr>
            <p:ph type="body" sz="quarter" idx="19" hasCustomPrompt="1"/>
          </p:nvPr>
        </p:nvSpPr>
        <p:spPr>
          <a:xfrm>
            <a:off x="4079776" y="5804421"/>
            <a:ext cx="7680853" cy="1008000"/>
          </a:xfrm>
          <a:prstGeom prst="rect">
            <a:avLst/>
          </a:prstGeom>
        </p:spPr>
        <p:txBody>
          <a:bodyPr/>
          <a:lstStyle>
            <a:lvl1pPr marL="265113" indent="-265113">
              <a:defRPr sz="2200" b="1" baseline="0">
                <a:solidFill>
                  <a:srgbClr val="078EE9"/>
                </a:solidFill>
                <a:latin typeface="Myriad Pro"/>
              </a:defRPr>
            </a:lvl1pPr>
            <a:lvl2pPr>
              <a:defRPr sz="3200">
                <a:solidFill>
                  <a:srgbClr val="078EE9"/>
                </a:solidFill>
                <a:latin typeface="Myriad Pro"/>
              </a:defRPr>
            </a:lvl2pPr>
            <a:lvl3pPr>
              <a:defRPr sz="2800">
                <a:solidFill>
                  <a:srgbClr val="078EE9"/>
                </a:solidFill>
                <a:latin typeface="Myriad Pro"/>
              </a:defRPr>
            </a:lvl3pPr>
            <a:lvl4pPr>
              <a:defRPr sz="2400">
                <a:solidFill>
                  <a:srgbClr val="078EE9"/>
                </a:solidFill>
                <a:latin typeface="Myriad Pro"/>
              </a:defRPr>
            </a:lvl4pPr>
            <a:lvl5pPr>
              <a:defRPr sz="2400">
                <a:solidFill>
                  <a:srgbClr val="078EE9"/>
                </a:solidFill>
                <a:latin typeface="Myriad Pro"/>
              </a:defRPr>
            </a:lvl5pPr>
          </a:lstStyle>
          <a:p>
            <a:pPr lvl="0"/>
            <a:r>
              <a:rPr lang="fr-FR" dirty="0"/>
              <a:t>Renseignez le 6ème titre</a:t>
            </a:r>
          </a:p>
        </p:txBody>
      </p:sp>
      <p:cxnSp>
        <p:nvCxnSpPr>
          <p:cNvPr id="13" name="Connecteur droit 12"/>
          <p:cNvCxnSpPr/>
          <p:nvPr userDrawn="1"/>
        </p:nvCxnSpPr>
        <p:spPr>
          <a:xfrm flipV="1">
            <a:off x="1967541" y="6093296"/>
            <a:ext cx="2208000" cy="6264696"/>
          </a:xfrm>
          <a:prstGeom prst="line">
            <a:avLst/>
          </a:prstGeom>
          <a:ln w="57150">
            <a:solidFill>
              <a:srgbClr val="078EE9">
                <a:alpha val="16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3543789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re sans hierarchie avec puces">
    <p:spTree>
      <p:nvGrpSpPr>
        <p:cNvPr id="1" name=""/>
        <p:cNvGrpSpPr/>
        <p:nvPr/>
      </p:nvGrpSpPr>
      <p:grpSpPr>
        <a:xfrm>
          <a:off x="0" y="0"/>
          <a:ext cx="0" cy="0"/>
          <a:chOff x="0" y="0"/>
          <a:chExt cx="0" cy="0"/>
        </a:xfrm>
      </p:grpSpPr>
      <p:sp>
        <p:nvSpPr>
          <p:cNvPr id="9" name="Espace réservé du texte 8"/>
          <p:cNvSpPr>
            <a:spLocks noGrp="1"/>
          </p:cNvSpPr>
          <p:nvPr>
            <p:ph type="body" sz="quarter" idx="10"/>
          </p:nvPr>
        </p:nvSpPr>
        <p:spPr>
          <a:xfrm>
            <a:off x="624416" y="1484312"/>
            <a:ext cx="11232223" cy="4392960"/>
          </a:xfrm>
        </p:spPr>
        <p:txBody>
          <a:bodyPr/>
          <a:lstStyle>
            <a:lvl1pPr>
              <a:defRPr>
                <a:latin typeface="Myriad Pro"/>
              </a:defRPr>
            </a:lvl1pPr>
            <a:lvl2pPr>
              <a:defRPr>
                <a:latin typeface="Myriad Pro"/>
              </a:defRPr>
            </a:lvl2pPr>
            <a:lvl3pPr>
              <a:defRPr>
                <a:latin typeface="Myriad Pro"/>
              </a:defRPr>
            </a:lvl3pPr>
            <a:lvl4pPr>
              <a:defRPr>
                <a:latin typeface="Myriad Pro"/>
              </a:defRPr>
            </a:lvl4pPr>
            <a:lvl5pPr>
              <a:defRPr>
                <a:latin typeface="Myriad Pro"/>
              </a:defRPr>
            </a:lvl5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13" name="Espace réservé du titre 1"/>
          <p:cNvSpPr>
            <a:spLocks noGrp="1"/>
          </p:cNvSpPr>
          <p:nvPr>
            <p:ph type="title" hasCustomPrompt="1"/>
          </p:nvPr>
        </p:nvSpPr>
        <p:spPr>
          <a:xfrm>
            <a:off x="624417" y="0"/>
            <a:ext cx="11247040" cy="1368000"/>
          </a:xfrm>
          <a:prstGeom prst="rect">
            <a:avLst/>
          </a:prstGeom>
        </p:spPr>
        <p:txBody>
          <a:bodyPr vert="horz" lIns="91440" tIns="45720" rIns="91440" bIns="45720" rtlCol="0" anchor="ctr">
            <a:normAutofit/>
          </a:bodyPr>
          <a:lstStyle>
            <a:lvl1pPr algn="l">
              <a:defRPr sz="3200" b="1">
                <a:solidFill>
                  <a:srgbClr val="078EE9"/>
                </a:solidFill>
                <a:latin typeface="Myriad Pro"/>
              </a:defRPr>
            </a:lvl1pPr>
          </a:lstStyle>
          <a:p>
            <a:r>
              <a:rPr lang="fr-FR" dirty="0"/>
              <a:t>Titre sans hiérarchie avec puces </a:t>
            </a:r>
          </a:p>
        </p:txBody>
      </p:sp>
      <p:sp>
        <p:nvSpPr>
          <p:cNvPr id="7" name="Espace réservé du texte 15"/>
          <p:cNvSpPr>
            <a:spLocks noGrp="1"/>
          </p:cNvSpPr>
          <p:nvPr>
            <p:ph type="body" sz="quarter" idx="11" hasCustomPrompt="1"/>
          </p:nvPr>
        </p:nvSpPr>
        <p:spPr>
          <a:xfrm>
            <a:off x="2976000" y="6453336"/>
            <a:ext cx="6240000" cy="360000"/>
          </a:xfrm>
        </p:spPr>
        <p:txBody>
          <a:bodyPr/>
          <a:lstStyle>
            <a:lvl1pPr marL="0" marR="0" indent="0" algn="ctr" defTabSz="914400" rtl="0" eaLnBrk="1" fontAlgn="auto" latinLnBrk="0" hangingPunct="1">
              <a:lnSpc>
                <a:spcPct val="100000"/>
              </a:lnSpc>
              <a:spcBef>
                <a:spcPts val="0"/>
              </a:spcBef>
              <a:spcAft>
                <a:spcPts val="0"/>
              </a:spcAft>
              <a:buClrTx/>
              <a:buSzTx/>
              <a:buFontTx/>
              <a:buNone/>
              <a:tabLst/>
              <a:defRPr sz="1200" b="0" i="0" u="none" baseline="0">
                <a:solidFill>
                  <a:srgbClr val="078EE9"/>
                </a:solidFill>
                <a:latin typeface="+mn-lt"/>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dirty="0">
                <a:ln>
                  <a:noFill/>
                </a:ln>
                <a:solidFill>
                  <a:srgbClr val="078EE9"/>
                </a:solidFill>
                <a:effectLst/>
                <a:uLnTx/>
                <a:uFillTx/>
                <a:latin typeface="+mn-lt"/>
                <a:ea typeface="+mn-ea"/>
                <a:cs typeface="+mn-cs"/>
              </a:rPr>
              <a:t>La relation banque - client</a:t>
            </a:r>
          </a:p>
          <a:p>
            <a:pPr lvl="0"/>
            <a:endParaRPr lang="fr-FR" dirty="0"/>
          </a:p>
        </p:txBody>
      </p:sp>
      <p:sp>
        <p:nvSpPr>
          <p:cNvPr id="10" name="ZoneTexte 9"/>
          <p:cNvSpPr txBox="1"/>
          <p:nvPr userDrawn="1"/>
        </p:nvSpPr>
        <p:spPr>
          <a:xfrm>
            <a:off x="10514096" y="6494837"/>
            <a:ext cx="1344000" cy="276999"/>
          </a:xfrm>
          <a:prstGeom prst="rect">
            <a:avLst/>
          </a:prstGeom>
          <a:noFill/>
        </p:spPr>
        <p:txBody>
          <a:bodyPr wrap="square" rtlCol="0" anchor="ctr">
            <a:spAutoFit/>
          </a:bodyPr>
          <a:lstStyle/>
          <a:p>
            <a:pPr algn="r"/>
            <a:fld id="{FD52098B-B478-43CE-92C2-4B62AB70EFEA}" type="slidenum">
              <a:rPr lang="fr-FR" sz="1200" b="0" smtClean="0">
                <a:solidFill>
                  <a:srgbClr val="078EE9"/>
                </a:solidFill>
              </a:rPr>
              <a:pPr/>
              <a:t>‹N°›</a:t>
            </a:fld>
            <a:endParaRPr lang="fr-FR" sz="1800" dirty="0">
              <a:solidFill>
                <a:srgbClr val="078EE9"/>
              </a:solidFill>
            </a:endParaRPr>
          </a:p>
        </p:txBody>
      </p:sp>
    </p:spTree>
    <p:extLst>
      <p:ext uri="{BB962C8B-B14F-4D97-AF65-F5344CB8AC3E}">
        <p14:creationId xmlns:p14="http://schemas.microsoft.com/office/powerpoint/2010/main" val="292633523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re avec hiérarchie I. II. … avec puces ">
    <p:spTree>
      <p:nvGrpSpPr>
        <p:cNvPr id="1" name=""/>
        <p:cNvGrpSpPr/>
        <p:nvPr/>
      </p:nvGrpSpPr>
      <p:grpSpPr>
        <a:xfrm>
          <a:off x="0" y="0"/>
          <a:ext cx="0" cy="0"/>
          <a:chOff x="0" y="0"/>
          <a:chExt cx="0" cy="0"/>
        </a:xfrm>
      </p:grpSpPr>
      <p:sp>
        <p:nvSpPr>
          <p:cNvPr id="9" name="Espace réservé du texte 8"/>
          <p:cNvSpPr>
            <a:spLocks noGrp="1"/>
          </p:cNvSpPr>
          <p:nvPr>
            <p:ph type="body" sz="quarter" idx="10"/>
          </p:nvPr>
        </p:nvSpPr>
        <p:spPr>
          <a:xfrm>
            <a:off x="624416" y="1484312"/>
            <a:ext cx="11232223" cy="4392960"/>
          </a:xfrm>
        </p:spPr>
        <p:txBody>
          <a:bodyPr/>
          <a:lstStyle>
            <a:lvl1pPr>
              <a:defRPr>
                <a:latin typeface="Myriad Pro"/>
              </a:defRPr>
            </a:lvl1pPr>
            <a:lvl2pPr>
              <a:defRPr>
                <a:latin typeface="Myriad Pro"/>
              </a:defRPr>
            </a:lvl2pPr>
            <a:lvl3pPr>
              <a:defRPr>
                <a:latin typeface="Myriad Pro"/>
              </a:defRPr>
            </a:lvl3pPr>
            <a:lvl4pPr>
              <a:defRPr>
                <a:latin typeface="Myriad Pro"/>
              </a:defRPr>
            </a:lvl4pPr>
            <a:lvl5pPr>
              <a:defRPr>
                <a:latin typeface="Myriad Pro"/>
              </a:defRPr>
            </a:lvl5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13" name="Espace réservé du titre 1"/>
          <p:cNvSpPr>
            <a:spLocks noGrp="1"/>
          </p:cNvSpPr>
          <p:nvPr>
            <p:ph type="title" hasCustomPrompt="1"/>
          </p:nvPr>
        </p:nvSpPr>
        <p:spPr>
          <a:xfrm>
            <a:off x="624417" y="0"/>
            <a:ext cx="11247040" cy="1368000"/>
          </a:xfrm>
          <a:prstGeom prst="rect">
            <a:avLst/>
          </a:prstGeom>
        </p:spPr>
        <p:txBody>
          <a:bodyPr vert="horz" lIns="91440" tIns="45720" rIns="91440" bIns="45720" rtlCol="0" anchor="ctr">
            <a:normAutofit/>
          </a:bodyPr>
          <a:lstStyle>
            <a:lvl1pPr marL="571500" indent="-571500" algn="l">
              <a:buFont typeface="+mj-lt"/>
              <a:buAutoNum type="romanUcPeriod"/>
              <a:defRPr sz="3200" b="1" baseline="0">
                <a:solidFill>
                  <a:srgbClr val="078EE9"/>
                </a:solidFill>
                <a:latin typeface="Myriad Pro"/>
              </a:defRPr>
            </a:lvl1pPr>
          </a:lstStyle>
          <a:p>
            <a:r>
              <a:rPr lang="fr-FR" dirty="0"/>
              <a:t>Titre avec hiérarchie I. II. … avec puces </a:t>
            </a:r>
          </a:p>
        </p:txBody>
      </p:sp>
      <p:sp>
        <p:nvSpPr>
          <p:cNvPr id="10" name="Espace réservé du texte 15"/>
          <p:cNvSpPr>
            <a:spLocks noGrp="1"/>
          </p:cNvSpPr>
          <p:nvPr>
            <p:ph type="body" sz="quarter" idx="11" hasCustomPrompt="1"/>
          </p:nvPr>
        </p:nvSpPr>
        <p:spPr>
          <a:xfrm>
            <a:off x="2976000" y="6453336"/>
            <a:ext cx="6240000" cy="360000"/>
          </a:xfrm>
        </p:spPr>
        <p:txBody>
          <a:bodyPr/>
          <a:lstStyle>
            <a:lvl1pPr marL="0" marR="0" indent="0" algn="ctr" defTabSz="914400" rtl="0" eaLnBrk="1" fontAlgn="auto" latinLnBrk="0" hangingPunct="1">
              <a:lnSpc>
                <a:spcPct val="100000"/>
              </a:lnSpc>
              <a:spcBef>
                <a:spcPts val="0"/>
              </a:spcBef>
              <a:spcAft>
                <a:spcPts val="0"/>
              </a:spcAft>
              <a:buClrTx/>
              <a:buSzTx/>
              <a:buFontTx/>
              <a:buNone/>
              <a:tabLst/>
              <a:defRPr sz="1200" b="0" i="0" u="none">
                <a:solidFill>
                  <a:srgbClr val="078EE9"/>
                </a:solidFill>
                <a:latin typeface="+mn-lt"/>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dirty="0">
                <a:ln>
                  <a:noFill/>
                </a:ln>
                <a:solidFill>
                  <a:srgbClr val="078EE9"/>
                </a:solidFill>
                <a:effectLst/>
                <a:uLnTx/>
                <a:uFillTx/>
                <a:latin typeface="+mn-lt"/>
                <a:ea typeface="+mn-ea"/>
                <a:cs typeface="+mn-cs"/>
              </a:rPr>
              <a:t>Nom du PowerPoint</a:t>
            </a:r>
          </a:p>
          <a:p>
            <a:pPr lvl="0"/>
            <a:endParaRPr lang="fr-FR" dirty="0"/>
          </a:p>
        </p:txBody>
      </p:sp>
      <p:sp>
        <p:nvSpPr>
          <p:cNvPr id="12" name="ZoneTexte 11"/>
          <p:cNvSpPr txBox="1"/>
          <p:nvPr userDrawn="1"/>
        </p:nvSpPr>
        <p:spPr>
          <a:xfrm>
            <a:off x="10514096" y="6494837"/>
            <a:ext cx="1344000" cy="276999"/>
          </a:xfrm>
          <a:prstGeom prst="rect">
            <a:avLst/>
          </a:prstGeom>
          <a:noFill/>
        </p:spPr>
        <p:txBody>
          <a:bodyPr wrap="square" rtlCol="0" anchor="ctr">
            <a:spAutoFit/>
          </a:bodyPr>
          <a:lstStyle/>
          <a:p>
            <a:pPr algn="r"/>
            <a:fld id="{FD52098B-B478-43CE-92C2-4B62AB70EFEA}" type="slidenum">
              <a:rPr lang="fr-FR" sz="1200" b="0" smtClean="0">
                <a:solidFill>
                  <a:srgbClr val="078EE9"/>
                </a:solidFill>
              </a:rPr>
              <a:pPr/>
              <a:t>‹N°›</a:t>
            </a:fld>
            <a:endParaRPr lang="fr-FR" sz="1800" dirty="0">
              <a:solidFill>
                <a:srgbClr val="078EE9"/>
              </a:solidFill>
            </a:endParaRPr>
          </a:p>
        </p:txBody>
      </p:sp>
    </p:spTree>
    <p:extLst>
      <p:ext uri="{BB962C8B-B14F-4D97-AF65-F5344CB8AC3E}">
        <p14:creationId xmlns:p14="http://schemas.microsoft.com/office/powerpoint/2010/main" val="190690257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re et sous titre avec hiérarchie I. II. … avec puces ">
    <p:spTree>
      <p:nvGrpSpPr>
        <p:cNvPr id="1" name=""/>
        <p:cNvGrpSpPr/>
        <p:nvPr/>
      </p:nvGrpSpPr>
      <p:grpSpPr>
        <a:xfrm>
          <a:off x="0" y="0"/>
          <a:ext cx="0" cy="0"/>
          <a:chOff x="0" y="0"/>
          <a:chExt cx="0" cy="0"/>
        </a:xfrm>
      </p:grpSpPr>
      <p:sp>
        <p:nvSpPr>
          <p:cNvPr id="9" name="Espace réservé du texte 8"/>
          <p:cNvSpPr>
            <a:spLocks noGrp="1"/>
          </p:cNvSpPr>
          <p:nvPr>
            <p:ph type="body" sz="quarter" idx="10"/>
          </p:nvPr>
        </p:nvSpPr>
        <p:spPr>
          <a:xfrm>
            <a:off x="624416" y="2276872"/>
            <a:ext cx="11232223" cy="3384376"/>
          </a:xfrm>
        </p:spPr>
        <p:txBody>
          <a:bodyPr/>
          <a:lstStyle>
            <a:lvl1pPr marL="809625" indent="-342900">
              <a:defRPr>
                <a:latin typeface="Myriad Pro"/>
              </a:defRPr>
            </a:lvl1pPr>
            <a:lvl2pPr marL="1076325" indent="-285750">
              <a:defRPr>
                <a:latin typeface="Myriad Pro"/>
              </a:defRPr>
            </a:lvl2pPr>
            <a:lvl3pPr marL="1343025" indent="-228600">
              <a:defRPr>
                <a:latin typeface="Myriad Pro"/>
              </a:defRPr>
            </a:lvl3pPr>
            <a:lvl4pPr marL="1704975" indent="-228600">
              <a:defRPr>
                <a:latin typeface="Myriad Pro"/>
              </a:defRPr>
            </a:lvl4pPr>
            <a:lvl5pPr>
              <a:defRPr>
                <a:latin typeface="Myriad Pro"/>
              </a:defRPr>
            </a:lvl5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13" name="Espace réservé du titre 1"/>
          <p:cNvSpPr>
            <a:spLocks noGrp="1"/>
          </p:cNvSpPr>
          <p:nvPr>
            <p:ph type="title" hasCustomPrompt="1"/>
          </p:nvPr>
        </p:nvSpPr>
        <p:spPr>
          <a:xfrm>
            <a:off x="624417" y="0"/>
            <a:ext cx="11247040" cy="1368000"/>
          </a:xfrm>
          <a:prstGeom prst="rect">
            <a:avLst/>
          </a:prstGeom>
        </p:spPr>
        <p:txBody>
          <a:bodyPr vert="horz" lIns="91440" tIns="45720" rIns="91440" bIns="45720" rtlCol="0" anchor="ctr">
            <a:normAutofit/>
          </a:bodyPr>
          <a:lstStyle>
            <a:lvl1pPr marL="571500" indent="-571500" algn="l">
              <a:buFont typeface="+mj-lt"/>
              <a:buAutoNum type="romanUcPeriod"/>
              <a:defRPr sz="3200" b="1" baseline="0">
                <a:solidFill>
                  <a:srgbClr val="078EE9"/>
                </a:solidFill>
                <a:latin typeface="Myriad Pro"/>
              </a:defRPr>
            </a:lvl1pPr>
          </a:lstStyle>
          <a:p>
            <a:r>
              <a:rPr lang="fr-FR" dirty="0"/>
              <a:t>Titre avec hiérarchie I. II. … avec puces </a:t>
            </a:r>
          </a:p>
        </p:txBody>
      </p:sp>
      <p:sp>
        <p:nvSpPr>
          <p:cNvPr id="3" name="Espace réservé du texte 2"/>
          <p:cNvSpPr>
            <a:spLocks noGrp="1"/>
          </p:cNvSpPr>
          <p:nvPr>
            <p:ph type="body" sz="quarter" idx="11" hasCustomPrompt="1"/>
          </p:nvPr>
        </p:nvSpPr>
        <p:spPr>
          <a:xfrm>
            <a:off x="623392" y="1484785"/>
            <a:ext cx="11233248" cy="757237"/>
          </a:xfrm>
          <a:noFill/>
        </p:spPr>
        <p:txBody>
          <a:bodyPr/>
          <a:lstStyle>
            <a:lvl1pPr marL="895350" indent="-457200">
              <a:buFont typeface="+mj-lt"/>
              <a:buAutoNum type="arabicPeriod"/>
              <a:defRPr b="1"/>
            </a:lvl1pPr>
          </a:lstStyle>
          <a:p>
            <a:pPr lvl="0"/>
            <a:r>
              <a:rPr lang="fr-FR" dirty="0"/>
              <a:t>Sous-titre</a:t>
            </a:r>
          </a:p>
        </p:txBody>
      </p:sp>
      <p:sp>
        <p:nvSpPr>
          <p:cNvPr id="8" name="Espace réservé du texte 15"/>
          <p:cNvSpPr>
            <a:spLocks noGrp="1"/>
          </p:cNvSpPr>
          <p:nvPr>
            <p:ph type="body" sz="quarter" idx="12" hasCustomPrompt="1"/>
          </p:nvPr>
        </p:nvSpPr>
        <p:spPr>
          <a:xfrm>
            <a:off x="2976000" y="6453336"/>
            <a:ext cx="6240000" cy="360000"/>
          </a:xfrm>
        </p:spPr>
        <p:txBody>
          <a:bodyPr/>
          <a:lstStyle>
            <a:lvl1pPr marL="0" marR="0" indent="0" algn="ctr" defTabSz="914400" rtl="0" eaLnBrk="1" fontAlgn="auto" latinLnBrk="0" hangingPunct="1">
              <a:lnSpc>
                <a:spcPct val="100000"/>
              </a:lnSpc>
              <a:spcBef>
                <a:spcPts val="0"/>
              </a:spcBef>
              <a:spcAft>
                <a:spcPts val="0"/>
              </a:spcAft>
              <a:buClrTx/>
              <a:buSzTx/>
              <a:buFontTx/>
              <a:buNone/>
              <a:tabLst/>
              <a:defRPr sz="1200" b="0" i="0" u="none">
                <a:solidFill>
                  <a:srgbClr val="078EE9"/>
                </a:solidFill>
                <a:latin typeface="+mn-lt"/>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dirty="0">
                <a:ln>
                  <a:noFill/>
                </a:ln>
                <a:solidFill>
                  <a:srgbClr val="078EE9"/>
                </a:solidFill>
                <a:effectLst/>
                <a:uLnTx/>
                <a:uFillTx/>
                <a:latin typeface="+mn-lt"/>
                <a:ea typeface="+mn-ea"/>
                <a:cs typeface="+mn-cs"/>
              </a:rPr>
              <a:t>Nom du PowerPoint</a:t>
            </a:r>
          </a:p>
          <a:p>
            <a:pPr lvl="0"/>
            <a:endParaRPr lang="fr-FR" dirty="0"/>
          </a:p>
        </p:txBody>
      </p:sp>
      <p:sp>
        <p:nvSpPr>
          <p:cNvPr id="10" name="ZoneTexte 9"/>
          <p:cNvSpPr txBox="1"/>
          <p:nvPr userDrawn="1"/>
        </p:nvSpPr>
        <p:spPr>
          <a:xfrm>
            <a:off x="623392" y="6494837"/>
            <a:ext cx="1344000" cy="276999"/>
          </a:xfrm>
          <a:prstGeom prst="rect">
            <a:avLst/>
          </a:prstGeom>
          <a:noFill/>
        </p:spPr>
        <p:txBody>
          <a:bodyPr wrap="square" rtlCol="0" anchor="ctr">
            <a:spAutoFit/>
          </a:bodyPr>
          <a:lstStyle/>
          <a:p>
            <a:r>
              <a:rPr lang="fr-FR" sz="1200" dirty="0">
                <a:solidFill>
                  <a:srgbClr val="078EE9"/>
                </a:solidFill>
              </a:rPr>
              <a:t>31/01/2017</a:t>
            </a:r>
            <a:endParaRPr lang="fr-FR" sz="1800" dirty="0">
              <a:solidFill>
                <a:srgbClr val="078EE9"/>
              </a:solidFill>
            </a:endParaRPr>
          </a:p>
        </p:txBody>
      </p:sp>
      <p:sp>
        <p:nvSpPr>
          <p:cNvPr id="11" name="ZoneTexte 10"/>
          <p:cNvSpPr txBox="1"/>
          <p:nvPr userDrawn="1"/>
        </p:nvSpPr>
        <p:spPr>
          <a:xfrm>
            <a:off x="10514096" y="6494837"/>
            <a:ext cx="1344000" cy="276999"/>
          </a:xfrm>
          <a:prstGeom prst="rect">
            <a:avLst/>
          </a:prstGeom>
          <a:noFill/>
        </p:spPr>
        <p:txBody>
          <a:bodyPr wrap="square" rtlCol="0" anchor="ctr">
            <a:spAutoFit/>
          </a:bodyPr>
          <a:lstStyle/>
          <a:p>
            <a:pPr algn="r"/>
            <a:fld id="{FD52098B-B478-43CE-92C2-4B62AB70EFEA}" type="slidenum">
              <a:rPr lang="fr-FR" sz="1200" b="0" smtClean="0">
                <a:solidFill>
                  <a:srgbClr val="078EE9"/>
                </a:solidFill>
              </a:rPr>
              <a:pPr/>
              <a:t>‹N°›</a:t>
            </a:fld>
            <a:endParaRPr lang="fr-FR" sz="1800" dirty="0">
              <a:solidFill>
                <a:srgbClr val="078EE9"/>
              </a:solidFill>
            </a:endParaRPr>
          </a:p>
        </p:txBody>
      </p:sp>
    </p:spTree>
    <p:extLst>
      <p:ext uri="{BB962C8B-B14F-4D97-AF65-F5344CB8AC3E}">
        <p14:creationId xmlns:p14="http://schemas.microsoft.com/office/powerpoint/2010/main" val="280505323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re avec hiérarchie 1. 2. … avec puces ">
    <p:spTree>
      <p:nvGrpSpPr>
        <p:cNvPr id="1" name=""/>
        <p:cNvGrpSpPr/>
        <p:nvPr/>
      </p:nvGrpSpPr>
      <p:grpSpPr>
        <a:xfrm>
          <a:off x="0" y="0"/>
          <a:ext cx="0" cy="0"/>
          <a:chOff x="0" y="0"/>
          <a:chExt cx="0" cy="0"/>
        </a:xfrm>
      </p:grpSpPr>
      <p:sp>
        <p:nvSpPr>
          <p:cNvPr id="9" name="Espace réservé du texte 8"/>
          <p:cNvSpPr>
            <a:spLocks noGrp="1"/>
          </p:cNvSpPr>
          <p:nvPr>
            <p:ph type="body" sz="quarter" idx="10"/>
          </p:nvPr>
        </p:nvSpPr>
        <p:spPr>
          <a:xfrm>
            <a:off x="624416" y="1484312"/>
            <a:ext cx="11232223" cy="4392960"/>
          </a:xfrm>
        </p:spPr>
        <p:txBody>
          <a:bodyPr/>
          <a:lstStyle>
            <a:lvl1pPr>
              <a:defRPr>
                <a:latin typeface="Myriad Pro"/>
              </a:defRPr>
            </a:lvl1pPr>
            <a:lvl2pPr>
              <a:defRPr>
                <a:latin typeface="Myriad Pro"/>
              </a:defRPr>
            </a:lvl2pPr>
            <a:lvl3pPr>
              <a:defRPr>
                <a:latin typeface="Myriad Pro"/>
              </a:defRPr>
            </a:lvl3pPr>
            <a:lvl4pPr>
              <a:defRPr>
                <a:latin typeface="Myriad Pro"/>
              </a:defRPr>
            </a:lvl4pPr>
            <a:lvl5pPr>
              <a:defRPr>
                <a:latin typeface="Myriad Pro"/>
              </a:defRPr>
            </a:lvl5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13" name="Espace réservé du titre 1"/>
          <p:cNvSpPr>
            <a:spLocks noGrp="1"/>
          </p:cNvSpPr>
          <p:nvPr>
            <p:ph type="title" hasCustomPrompt="1"/>
          </p:nvPr>
        </p:nvSpPr>
        <p:spPr>
          <a:xfrm>
            <a:off x="624417" y="0"/>
            <a:ext cx="11247040" cy="1368000"/>
          </a:xfrm>
          <a:prstGeom prst="rect">
            <a:avLst/>
          </a:prstGeom>
        </p:spPr>
        <p:txBody>
          <a:bodyPr vert="horz" lIns="91440" tIns="45720" rIns="91440" bIns="45720" rtlCol="0" anchor="ctr">
            <a:normAutofit/>
          </a:bodyPr>
          <a:lstStyle>
            <a:lvl1pPr marL="571500" indent="-571500" algn="l">
              <a:buFont typeface="+mj-lt"/>
              <a:buAutoNum type="arabicPeriod"/>
              <a:defRPr sz="3200" b="1" baseline="0">
                <a:solidFill>
                  <a:srgbClr val="078EE9"/>
                </a:solidFill>
                <a:latin typeface="Myriad Pro"/>
              </a:defRPr>
            </a:lvl1pPr>
          </a:lstStyle>
          <a:p>
            <a:r>
              <a:rPr lang="fr-FR" dirty="0"/>
              <a:t>Titre avec hiérarchie 1. 2. … avec puces </a:t>
            </a:r>
          </a:p>
        </p:txBody>
      </p:sp>
      <p:sp>
        <p:nvSpPr>
          <p:cNvPr id="10" name="Espace réservé du texte 15"/>
          <p:cNvSpPr>
            <a:spLocks noGrp="1"/>
          </p:cNvSpPr>
          <p:nvPr>
            <p:ph type="body" sz="quarter" idx="11" hasCustomPrompt="1"/>
          </p:nvPr>
        </p:nvSpPr>
        <p:spPr>
          <a:xfrm>
            <a:off x="2976000" y="6453336"/>
            <a:ext cx="6240000" cy="360000"/>
          </a:xfrm>
        </p:spPr>
        <p:txBody>
          <a:bodyPr/>
          <a:lstStyle>
            <a:lvl1pPr marL="0" marR="0" indent="0" algn="ctr" defTabSz="914400" rtl="0" eaLnBrk="1" fontAlgn="auto" latinLnBrk="0" hangingPunct="1">
              <a:lnSpc>
                <a:spcPct val="100000"/>
              </a:lnSpc>
              <a:spcBef>
                <a:spcPts val="0"/>
              </a:spcBef>
              <a:spcAft>
                <a:spcPts val="0"/>
              </a:spcAft>
              <a:buClrTx/>
              <a:buSzTx/>
              <a:buFontTx/>
              <a:buNone/>
              <a:tabLst/>
              <a:defRPr sz="1200" b="0" i="0" u="none">
                <a:solidFill>
                  <a:srgbClr val="078EE9"/>
                </a:solidFill>
                <a:latin typeface="+mn-lt"/>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dirty="0">
                <a:ln>
                  <a:noFill/>
                </a:ln>
                <a:solidFill>
                  <a:srgbClr val="078EE9"/>
                </a:solidFill>
                <a:effectLst/>
                <a:uLnTx/>
                <a:uFillTx/>
                <a:latin typeface="+mn-lt"/>
                <a:ea typeface="+mn-ea"/>
                <a:cs typeface="+mn-cs"/>
              </a:rPr>
              <a:t>Nom du PowerPoint</a:t>
            </a:r>
          </a:p>
          <a:p>
            <a:pPr lvl="0"/>
            <a:endParaRPr lang="fr-FR" dirty="0"/>
          </a:p>
        </p:txBody>
      </p:sp>
      <p:sp>
        <p:nvSpPr>
          <p:cNvPr id="11" name="ZoneTexte 10"/>
          <p:cNvSpPr txBox="1"/>
          <p:nvPr userDrawn="1"/>
        </p:nvSpPr>
        <p:spPr>
          <a:xfrm>
            <a:off x="623392" y="6494837"/>
            <a:ext cx="1344000" cy="276999"/>
          </a:xfrm>
          <a:prstGeom prst="rect">
            <a:avLst/>
          </a:prstGeom>
          <a:noFill/>
        </p:spPr>
        <p:txBody>
          <a:bodyPr wrap="square" rtlCol="0" anchor="ctr">
            <a:spAutoFit/>
          </a:bodyPr>
          <a:lstStyle/>
          <a:p>
            <a:r>
              <a:rPr lang="fr-FR" sz="1200" dirty="0">
                <a:solidFill>
                  <a:srgbClr val="078EE9"/>
                </a:solidFill>
              </a:rPr>
              <a:t>31/01/2017</a:t>
            </a:r>
            <a:endParaRPr lang="fr-FR" sz="1800" dirty="0">
              <a:solidFill>
                <a:srgbClr val="078EE9"/>
              </a:solidFill>
            </a:endParaRPr>
          </a:p>
        </p:txBody>
      </p:sp>
      <p:sp>
        <p:nvSpPr>
          <p:cNvPr id="12" name="ZoneTexte 11"/>
          <p:cNvSpPr txBox="1"/>
          <p:nvPr userDrawn="1"/>
        </p:nvSpPr>
        <p:spPr>
          <a:xfrm>
            <a:off x="10514096" y="6494837"/>
            <a:ext cx="1344000" cy="276999"/>
          </a:xfrm>
          <a:prstGeom prst="rect">
            <a:avLst/>
          </a:prstGeom>
          <a:noFill/>
        </p:spPr>
        <p:txBody>
          <a:bodyPr wrap="square" rtlCol="0" anchor="ctr">
            <a:spAutoFit/>
          </a:bodyPr>
          <a:lstStyle/>
          <a:p>
            <a:pPr algn="r"/>
            <a:fld id="{FD52098B-B478-43CE-92C2-4B62AB70EFEA}" type="slidenum">
              <a:rPr lang="fr-FR" sz="1200" b="0" smtClean="0">
                <a:solidFill>
                  <a:srgbClr val="078EE9"/>
                </a:solidFill>
              </a:rPr>
              <a:pPr/>
              <a:t>‹N°›</a:t>
            </a:fld>
            <a:endParaRPr lang="fr-FR" sz="1800" dirty="0">
              <a:solidFill>
                <a:srgbClr val="078EE9"/>
              </a:solidFill>
            </a:endParaRPr>
          </a:p>
        </p:txBody>
      </p:sp>
    </p:spTree>
    <p:extLst>
      <p:ext uri="{BB962C8B-B14F-4D97-AF65-F5344CB8AC3E}">
        <p14:creationId xmlns:p14="http://schemas.microsoft.com/office/powerpoint/2010/main" val="297815683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quiz question">
    <p:spTree>
      <p:nvGrpSpPr>
        <p:cNvPr id="1" name=""/>
        <p:cNvGrpSpPr/>
        <p:nvPr/>
      </p:nvGrpSpPr>
      <p:grpSpPr>
        <a:xfrm>
          <a:off x="0" y="0"/>
          <a:ext cx="0" cy="0"/>
          <a:chOff x="0" y="0"/>
          <a:chExt cx="0" cy="0"/>
        </a:xfrm>
      </p:grpSpPr>
      <p:pic>
        <p:nvPicPr>
          <p:cNvPr id="6" name="Image 5"/>
          <p:cNvPicPr>
            <a:picLocks noChangeAspect="1"/>
          </p:cNvPicPr>
          <p:nvPr userDrawn="1"/>
        </p:nvPicPr>
        <p:blipFill rotWithShape="1">
          <a:blip r:embed="rId2">
            <a:extLst>
              <a:ext uri="{28A0092B-C50C-407E-A947-70E740481C1C}">
                <a14:useLocalDpi xmlns:a14="http://schemas.microsoft.com/office/drawing/2010/main" val="0"/>
              </a:ext>
            </a:extLst>
          </a:blip>
          <a:srcRect l="72484" r="1"/>
          <a:stretch/>
        </p:blipFill>
        <p:spPr>
          <a:xfrm>
            <a:off x="143339" y="16184"/>
            <a:ext cx="3998749" cy="6860739"/>
          </a:xfrm>
          <a:prstGeom prst="rect">
            <a:avLst/>
          </a:prstGeom>
        </p:spPr>
      </p:pic>
      <p:sp>
        <p:nvSpPr>
          <p:cNvPr id="7" name="Rectangle 6"/>
          <p:cNvSpPr/>
          <p:nvPr userDrawn="1"/>
        </p:nvSpPr>
        <p:spPr>
          <a:xfrm>
            <a:off x="6085" y="1844824"/>
            <a:ext cx="12192000" cy="5013176"/>
          </a:xfrm>
          <a:prstGeom prst="rect">
            <a:avLst/>
          </a:pr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dirty="0"/>
          </a:p>
        </p:txBody>
      </p:sp>
      <p:sp>
        <p:nvSpPr>
          <p:cNvPr id="2" name="Titre 1"/>
          <p:cNvSpPr>
            <a:spLocks noGrp="1"/>
          </p:cNvSpPr>
          <p:nvPr>
            <p:ph type="title" hasCustomPrompt="1"/>
          </p:nvPr>
        </p:nvSpPr>
        <p:spPr>
          <a:xfrm>
            <a:off x="3599723" y="2132856"/>
            <a:ext cx="8160907" cy="4104456"/>
          </a:xfrm>
        </p:spPr>
        <p:txBody>
          <a:bodyPr>
            <a:noAutofit/>
          </a:bodyPr>
          <a:lstStyle>
            <a:lvl1pPr algn="l">
              <a:defRPr sz="2000" b="1">
                <a:solidFill>
                  <a:srgbClr val="078EE9"/>
                </a:solidFill>
                <a:latin typeface="Myriad Pro" pitchFamily="34" charset="0"/>
                <a:cs typeface="Myriad Arabic" pitchFamily="50" charset="-78"/>
              </a:defRPr>
            </a:lvl1pPr>
          </a:lstStyle>
          <a:p>
            <a:r>
              <a:rPr lang="fr-FR" dirty="0"/>
              <a:t>Questions </a:t>
            </a:r>
          </a:p>
        </p:txBody>
      </p:sp>
      <p:sp>
        <p:nvSpPr>
          <p:cNvPr id="9" name="Titre 1"/>
          <p:cNvSpPr txBox="1">
            <a:spLocks/>
          </p:cNvSpPr>
          <p:nvPr userDrawn="1"/>
        </p:nvSpPr>
        <p:spPr>
          <a:xfrm>
            <a:off x="5807968" y="24584"/>
            <a:ext cx="7112992" cy="1470025"/>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baseline="0">
                <a:solidFill>
                  <a:schemeClr val="tx1"/>
                </a:solidFill>
                <a:latin typeface="+mj-lt"/>
                <a:ea typeface="+mj-ea"/>
                <a:cs typeface="+mj-cs"/>
              </a:defRPr>
            </a:lvl1pPr>
          </a:lstStyle>
          <a:p>
            <a:r>
              <a:rPr lang="fr-FR" sz="9600" b="1" dirty="0">
                <a:solidFill>
                  <a:srgbClr val="CA2260"/>
                </a:solidFill>
                <a:latin typeface="Myriad Pro" pitchFamily="34" charset="0"/>
              </a:rPr>
              <a:t>QUIZ</a:t>
            </a:r>
            <a:endParaRPr lang="fr-FR" sz="4000" b="1" dirty="0">
              <a:solidFill>
                <a:srgbClr val="CA2260"/>
              </a:solidFill>
              <a:latin typeface="Myriad Pro" pitchFamily="34" charset="0"/>
            </a:endParaRPr>
          </a:p>
        </p:txBody>
      </p:sp>
      <p:sp>
        <p:nvSpPr>
          <p:cNvPr id="13" name="Espace réservé du texte 15"/>
          <p:cNvSpPr>
            <a:spLocks noGrp="1"/>
          </p:cNvSpPr>
          <p:nvPr>
            <p:ph type="body" sz="quarter" idx="11" hasCustomPrompt="1"/>
          </p:nvPr>
        </p:nvSpPr>
        <p:spPr>
          <a:xfrm>
            <a:off x="2976000" y="6453336"/>
            <a:ext cx="6240000" cy="360000"/>
          </a:xfrm>
        </p:spPr>
        <p:txBody>
          <a:bodyPr/>
          <a:lstStyle>
            <a:lvl1pPr marL="0" marR="0" indent="0" algn="ctr" defTabSz="914400" rtl="0" eaLnBrk="1" fontAlgn="auto" latinLnBrk="0" hangingPunct="1">
              <a:lnSpc>
                <a:spcPct val="100000"/>
              </a:lnSpc>
              <a:spcBef>
                <a:spcPts val="0"/>
              </a:spcBef>
              <a:spcAft>
                <a:spcPts val="0"/>
              </a:spcAft>
              <a:buClrTx/>
              <a:buSzTx/>
              <a:buFontTx/>
              <a:buNone/>
              <a:tabLst/>
              <a:defRPr sz="1200" b="0" i="0" u="none">
                <a:solidFill>
                  <a:srgbClr val="078EE9"/>
                </a:solidFill>
                <a:latin typeface="+mn-lt"/>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dirty="0">
                <a:ln>
                  <a:noFill/>
                </a:ln>
                <a:solidFill>
                  <a:srgbClr val="078EE9"/>
                </a:solidFill>
                <a:effectLst/>
                <a:uLnTx/>
                <a:uFillTx/>
                <a:latin typeface="+mn-lt"/>
                <a:ea typeface="+mn-ea"/>
                <a:cs typeface="+mn-cs"/>
              </a:rPr>
              <a:t>Nom du PowerPoint</a:t>
            </a:r>
          </a:p>
          <a:p>
            <a:pPr lvl="0"/>
            <a:endParaRPr lang="fr-FR" dirty="0"/>
          </a:p>
        </p:txBody>
      </p:sp>
      <p:sp>
        <p:nvSpPr>
          <p:cNvPr id="15" name="ZoneTexte 14"/>
          <p:cNvSpPr txBox="1"/>
          <p:nvPr userDrawn="1"/>
        </p:nvSpPr>
        <p:spPr>
          <a:xfrm>
            <a:off x="10514096" y="6494837"/>
            <a:ext cx="1344000" cy="276999"/>
          </a:xfrm>
          <a:prstGeom prst="rect">
            <a:avLst/>
          </a:prstGeom>
          <a:noFill/>
        </p:spPr>
        <p:txBody>
          <a:bodyPr wrap="square" rtlCol="0" anchor="ctr">
            <a:spAutoFit/>
          </a:bodyPr>
          <a:lstStyle/>
          <a:p>
            <a:pPr algn="r"/>
            <a:fld id="{FD52098B-B478-43CE-92C2-4B62AB70EFEA}" type="slidenum">
              <a:rPr lang="fr-FR" sz="1200" b="0" smtClean="0">
                <a:solidFill>
                  <a:srgbClr val="078EE9"/>
                </a:solidFill>
              </a:rPr>
              <a:pPr/>
              <a:t>‹N°›</a:t>
            </a:fld>
            <a:endParaRPr lang="fr-FR" sz="1800" dirty="0">
              <a:solidFill>
                <a:srgbClr val="078EE9"/>
              </a:solidFill>
            </a:endParaRPr>
          </a:p>
        </p:txBody>
      </p:sp>
    </p:spTree>
    <p:extLst>
      <p:ext uri="{BB962C8B-B14F-4D97-AF65-F5344CB8AC3E}">
        <p14:creationId xmlns:p14="http://schemas.microsoft.com/office/powerpoint/2010/main" val="329842544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frise chronologique">
    <p:spTree>
      <p:nvGrpSpPr>
        <p:cNvPr id="1" name=""/>
        <p:cNvGrpSpPr/>
        <p:nvPr/>
      </p:nvGrpSpPr>
      <p:grpSpPr>
        <a:xfrm>
          <a:off x="0" y="0"/>
          <a:ext cx="0" cy="0"/>
          <a:chOff x="0" y="0"/>
          <a:chExt cx="0" cy="0"/>
        </a:xfrm>
      </p:grpSpPr>
      <p:sp>
        <p:nvSpPr>
          <p:cNvPr id="2" name="Titre 1"/>
          <p:cNvSpPr>
            <a:spLocks noGrp="1"/>
          </p:cNvSpPr>
          <p:nvPr>
            <p:ph type="title"/>
          </p:nvPr>
        </p:nvSpPr>
        <p:spPr>
          <a:xfrm>
            <a:off x="609600" y="274638"/>
            <a:ext cx="11247040" cy="1143000"/>
          </a:xfrm>
        </p:spPr>
        <p:txBody>
          <a:bodyPr/>
          <a:lstStyle/>
          <a:p>
            <a:r>
              <a:rPr lang="fr-FR"/>
              <a:t>Modifiez le style du titre</a:t>
            </a:r>
          </a:p>
        </p:txBody>
      </p:sp>
      <p:sp>
        <p:nvSpPr>
          <p:cNvPr id="3" name="Espace réservé du contenu 2"/>
          <p:cNvSpPr>
            <a:spLocks noGrp="1"/>
          </p:cNvSpPr>
          <p:nvPr>
            <p:ph idx="1"/>
          </p:nvPr>
        </p:nvSpPr>
        <p:spPr>
          <a:xfrm>
            <a:off x="609600" y="1600201"/>
            <a:ext cx="11247040" cy="4525963"/>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12" name="Espace réservé du texte 15"/>
          <p:cNvSpPr>
            <a:spLocks noGrp="1"/>
          </p:cNvSpPr>
          <p:nvPr>
            <p:ph type="body" sz="quarter" idx="11" hasCustomPrompt="1"/>
          </p:nvPr>
        </p:nvSpPr>
        <p:spPr>
          <a:xfrm>
            <a:off x="4080469" y="6453336"/>
            <a:ext cx="6240000" cy="360000"/>
          </a:xfrm>
        </p:spPr>
        <p:txBody>
          <a:bodyPr/>
          <a:lstStyle>
            <a:lvl1pPr marL="0" marR="0" indent="0" algn="ctr" defTabSz="914400" rtl="0" eaLnBrk="1" fontAlgn="auto" latinLnBrk="0" hangingPunct="1">
              <a:lnSpc>
                <a:spcPct val="100000"/>
              </a:lnSpc>
              <a:spcBef>
                <a:spcPts val="0"/>
              </a:spcBef>
              <a:spcAft>
                <a:spcPts val="0"/>
              </a:spcAft>
              <a:buClrTx/>
              <a:buSzTx/>
              <a:buFontTx/>
              <a:buNone/>
              <a:tabLst/>
              <a:defRPr sz="1200" b="0" i="0" u="none">
                <a:solidFill>
                  <a:srgbClr val="078EE9"/>
                </a:solidFill>
                <a:latin typeface="+mn-lt"/>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dirty="0">
                <a:ln>
                  <a:noFill/>
                </a:ln>
                <a:solidFill>
                  <a:srgbClr val="078EE9"/>
                </a:solidFill>
                <a:effectLst/>
                <a:uLnTx/>
                <a:uFillTx/>
                <a:latin typeface="+mn-lt"/>
                <a:ea typeface="+mn-ea"/>
                <a:cs typeface="+mn-cs"/>
              </a:rPr>
              <a:t>Nom du PowerPoint</a:t>
            </a:r>
          </a:p>
          <a:p>
            <a:pPr lvl="0"/>
            <a:endParaRPr lang="fr-FR" dirty="0"/>
          </a:p>
        </p:txBody>
      </p:sp>
      <p:sp>
        <p:nvSpPr>
          <p:cNvPr id="14" name="ZoneTexte 13"/>
          <p:cNvSpPr txBox="1"/>
          <p:nvPr userDrawn="1"/>
        </p:nvSpPr>
        <p:spPr>
          <a:xfrm>
            <a:off x="10514096" y="6494837"/>
            <a:ext cx="1344000" cy="276999"/>
          </a:xfrm>
          <a:prstGeom prst="rect">
            <a:avLst/>
          </a:prstGeom>
          <a:noFill/>
        </p:spPr>
        <p:txBody>
          <a:bodyPr wrap="square" rtlCol="0" anchor="ctr">
            <a:spAutoFit/>
          </a:bodyPr>
          <a:lstStyle/>
          <a:p>
            <a:pPr algn="r"/>
            <a:fld id="{FD52098B-B478-43CE-92C2-4B62AB70EFEA}" type="slidenum">
              <a:rPr lang="fr-FR" sz="1200" b="0" smtClean="0">
                <a:solidFill>
                  <a:srgbClr val="078EE9"/>
                </a:solidFill>
              </a:rPr>
              <a:pPr/>
              <a:t>‹N°›</a:t>
            </a:fld>
            <a:endParaRPr lang="fr-FR" sz="1800" dirty="0">
              <a:solidFill>
                <a:srgbClr val="078EE9"/>
              </a:solidFill>
            </a:endParaRPr>
          </a:p>
        </p:txBody>
      </p:sp>
    </p:spTree>
    <p:extLst>
      <p:ext uri="{BB962C8B-B14F-4D97-AF65-F5344CB8AC3E}">
        <p14:creationId xmlns:p14="http://schemas.microsoft.com/office/powerpoint/2010/main" val="131927320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10/29/2026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114572662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259745841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10/29/2026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245743452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10/29/2026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105160949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10/29/2026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335588798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10/29/2026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142184604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10/29/2026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260186763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10/29/2026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420891040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10/29/2026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73997236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281615762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131064200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frise chronologique">
    <p:spTree>
      <p:nvGrpSpPr>
        <p:cNvPr id="1" name=""/>
        <p:cNvGrpSpPr/>
        <p:nvPr/>
      </p:nvGrpSpPr>
      <p:grpSpPr>
        <a:xfrm>
          <a:off x="0" y="0"/>
          <a:ext cx="0" cy="0"/>
          <a:chOff x="0" y="0"/>
          <a:chExt cx="0" cy="0"/>
        </a:xfrm>
      </p:grpSpPr>
      <p:sp>
        <p:nvSpPr>
          <p:cNvPr id="2" name="Titre 1"/>
          <p:cNvSpPr>
            <a:spLocks noGrp="1"/>
          </p:cNvSpPr>
          <p:nvPr>
            <p:ph type="title"/>
          </p:nvPr>
        </p:nvSpPr>
        <p:spPr>
          <a:xfrm>
            <a:off x="609600" y="274638"/>
            <a:ext cx="11247040" cy="1143000"/>
          </a:xfrm>
        </p:spPr>
        <p:txBody>
          <a:bodyPr/>
          <a:lstStyle/>
          <a:p>
            <a:r>
              <a:rPr lang="fr-FR"/>
              <a:t>Modifiez le style du titre</a:t>
            </a:r>
          </a:p>
        </p:txBody>
      </p:sp>
      <p:sp>
        <p:nvSpPr>
          <p:cNvPr id="3" name="Espace réservé du contenu 2"/>
          <p:cNvSpPr>
            <a:spLocks noGrp="1"/>
          </p:cNvSpPr>
          <p:nvPr>
            <p:ph idx="1"/>
          </p:nvPr>
        </p:nvSpPr>
        <p:spPr>
          <a:xfrm>
            <a:off x="609600" y="1600201"/>
            <a:ext cx="11247040" cy="4525963"/>
          </a:xfrm>
        </p:spPr>
        <p:txBody>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12" name="Espace réservé du texte 15"/>
          <p:cNvSpPr>
            <a:spLocks noGrp="1"/>
          </p:cNvSpPr>
          <p:nvPr>
            <p:ph type="body" sz="quarter" idx="11" hasCustomPrompt="1"/>
          </p:nvPr>
        </p:nvSpPr>
        <p:spPr>
          <a:xfrm>
            <a:off x="4080469" y="6453336"/>
            <a:ext cx="6240000" cy="360000"/>
          </a:xfrm>
        </p:spPr>
        <p:txBody>
          <a:bodyPr/>
          <a:lstStyle>
            <a:lvl1pPr marL="0" marR="0" indent="0" algn="ctr" defTabSz="914400" rtl="0" eaLnBrk="1" fontAlgn="auto" latinLnBrk="0" hangingPunct="1">
              <a:lnSpc>
                <a:spcPct val="100000"/>
              </a:lnSpc>
              <a:spcBef>
                <a:spcPts val="0"/>
              </a:spcBef>
              <a:spcAft>
                <a:spcPts val="0"/>
              </a:spcAft>
              <a:buClrTx/>
              <a:buSzTx/>
              <a:buFontTx/>
              <a:buNone/>
              <a:tabLst/>
              <a:defRPr sz="1200" b="0" i="0" u="none">
                <a:solidFill>
                  <a:srgbClr val="078EE9"/>
                </a:solidFill>
                <a:latin typeface="+mn-lt"/>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dirty="0">
                <a:ln>
                  <a:noFill/>
                </a:ln>
                <a:solidFill>
                  <a:srgbClr val="078EE9"/>
                </a:solidFill>
                <a:effectLst/>
                <a:uLnTx/>
                <a:uFillTx/>
                <a:latin typeface="+mn-lt"/>
                <a:ea typeface="+mn-ea"/>
                <a:cs typeface="+mn-cs"/>
              </a:rPr>
              <a:t>Nom du PowerPoint</a:t>
            </a:r>
          </a:p>
          <a:p>
            <a:pPr lvl="0"/>
            <a:endParaRPr lang="fr-FR" dirty="0"/>
          </a:p>
        </p:txBody>
      </p:sp>
      <p:sp>
        <p:nvSpPr>
          <p:cNvPr id="14" name="ZoneTexte 13"/>
          <p:cNvSpPr txBox="1"/>
          <p:nvPr userDrawn="1"/>
        </p:nvSpPr>
        <p:spPr>
          <a:xfrm>
            <a:off x="10514096" y="6494837"/>
            <a:ext cx="1344000" cy="276999"/>
          </a:xfrm>
          <a:prstGeom prst="rect">
            <a:avLst/>
          </a:prstGeom>
          <a:noFill/>
        </p:spPr>
        <p:txBody>
          <a:bodyPr wrap="square" rtlCol="0" anchor="ctr">
            <a:spAutoFit/>
          </a:bodyPr>
          <a:lstStyle/>
          <a:p>
            <a:pPr algn="r"/>
            <a:fld id="{FD52098B-B478-43CE-92C2-4B62AB70EFEA}" type="slidenum">
              <a:rPr lang="fr-FR" sz="1200" b="0" smtClean="0">
                <a:solidFill>
                  <a:srgbClr val="078EE9"/>
                </a:solidFill>
              </a:rPr>
              <a:pPr/>
              <a:t>‹N°›</a:t>
            </a:fld>
            <a:endParaRPr lang="fr-FR" sz="1800" dirty="0">
              <a:solidFill>
                <a:srgbClr val="078EE9"/>
              </a:solidFill>
            </a:endParaRPr>
          </a:p>
        </p:txBody>
      </p:sp>
    </p:spTree>
    <p:extLst>
      <p:ext uri="{BB962C8B-B14F-4D97-AF65-F5344CB8AC3E}">
        <p14:creationId xmlns:p14="http://schemas.microsoft.com/office/powerpoint/2010/main" val="15217740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7.xml"/><Relationship Id="rId7" Type="http://schemas.openxmlformats.org/officeDocument/2006/relationships/theme" Target="../theme/theme2.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5" Type="http://schemas.openxmlformats.org/officeDocument/2006/relationships/slideLayout" Target="../slideLayouts/slideLayout19.xml"/><Relationship Id="rId4" Type="http://schemas.openxmlformats.org/officeDocument/2006/relationships/slideLayout" Target="../slideLayouts/slideLayout18.xml"/></Relationships>
</file>

<file path=ppt/slideMasters/_rels/slideMaster3.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slideLayout" Target="../slideLayouts/slideLayout23.xml"/><Relationship Id="rId7" Type="http://schemas.openxmlformats.org/officeDocument/2006/relationships/theme" Target="../theme/theme3.xml"/><Relationship Id="rId12" Type="http://schemas.openxmlformats.org/officeDocument/2006/relationships/image" Target="../media/image7.png"/><Relationship Id="rId2" Type="http://schemas.openxmlformats.org/officeDocument/2006/relationships/slideLayout" Target="../slideLayouts/slideLayout22.xml"/><Relationship Id="rId1" Type="http://schemas.openxmlformats.org/officeDocument/2006/relationships/slideLayout" Target="../slideLayouts/slideLayout21.xml"/><Relationship Id="rId6" Type="http://schemas.openxmlformats.org/officeDocument/2006/relationships/slideLayout" Target="../slideLayouts/slideLayout26.xml"/><Relationship Id="rId11" Type="http://schemas.openxmlformats.org/officeDocument/2006/relationships/image" Target="../media/image6.png"/><Relationship Id="rId5" Type="http://schemas.openxmlformats.org/officeDocument/2006/relationships/slideLayout" Target="../slideLayouts/slideLayout25.xml"/><Relationship Id="rId10" Type="http://schemas.openxmlformats.org/officeDocument/2006/relationships/image" Target="../media/image5.png"/><Relationship Id="rId4" Type="http://schemas.openxmlformats.org/officeDocument/2006/relationships/slideLayout" Target="../slideLayouts/slideLayout24.xml"/><Relationship Id="rId9" Type="http://schemas.openxmlformats.org/officeDocument/2006/relationships/image" Target="../media/image4.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4.xml"/><Relationship Id="rId3" Type="http://schemas.openxmlformats.org/officeDocument/2006/relationships/slideLayout" Target="../slideLayouts/slideLayout29.xml"/><Relationship Id="rId7" Type="http://schemas.openxmlformats.org/officeDocument/2006/relationships/slideLayout" Target="../slideLayouts/slideLayout33.xml"/><Relationship Id="rId12" Type="http://schemas.openxmlformats.org/officeDocument/2006/relationships/theme" Target="../theme/theme4.xml"/><Relationship Id="rId2" Type="http://schemas.openxmlformats.org/officeDocument/2006/relationships/slideLayout" Target="../slideLayouts/slideLayout28.xml"/><Relationship Id="rId1" Type="http://schemas.openxmlformats.org/officeDocument/2006/relationships/slideLayout" Target="../slideLayouts/slideLayout27.xml"/><Relationship Id="rId6" Type="http://schemas.openxmlformats.org/officeDocument/2006/relationships/slideLayout" Target="../slideLayouts/slideLayout32.xml"/><Relationship Id="rId11" Type="http://schemas.openxmlformats.org/officeDocument/2006/relationships/slideLayout" Target="../slideLayouts/slideLayout37.xml"/><Relationship Id="rId5" Type="http://schemas.openxmlformats.org/officeDocument/2006/relationships/slideLayout" Target="../slideLayouts/slideLayout31.xml"/><Relationship Id="rId10" Type="http://schemas.openxmlformats.org/officeDocument/2006/relationships/slideLayout" Target="../slideLayouts/slideLayout36.xml"/><Relationship Id="rId4" Type="http://schemas.openxmlformats.org/officeDocument/2006/relationships/slideLayout" Target="../slideLayouts/slideLayout30.xml"/><Relationship Id="rId9" Type="http://schemas.openxmlformats.org/officeDocument/2006/relationships/slideLayout" Target="../slideLayouts/slideLayout35.xml"/></Relationships>
</file>

<file path=ppt/slideMasters/_rels/slideMaster5.xml.rels><?xml version="1.0" encoding="UTF-8" standalone="yes"?>
<Relationships xmlns="http://schemas.openxmlformats.org/package/2006/relationships"><Relationship Id="rId2" Type="http://schemas.openxmlformats.org/officeDocument/2006/relationships/theme" Target="../theme/theme5.xml"/><Relationship Id="rId1" Type="http://schemas.openxmlformats.org/officeDocument/2006/relationships/slideLayout" Target="../slideLayouts/slideLayout3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BA1B357-F84D-4B35-8AFB-92827DD2EF55}" type="datetimeFigureOut">
              <a:rPr lang="fr-FR" smtClean="0"/>
              <a:t>29/10/2026</a:t>
            </a:fld>
            <a:endParaRPr lang="fr-FR"/>
          </a:p>
        </p:txBody>
      </p:sp>
      <p:sp>
        <p:nvSpPr>
          <p:cNvPr id="5" name="Espace réservé du pied de page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D28DAE2-7A06-4D04-9856-2DDB5138DFDF}" type="slidenum">
              <a:rPr lang="fr-FR" smtClean="0"/>
              <a:t>‹N°›</a:t>
            </a:fld>
            <a:endParaRPr lang="fr-FR"/>
          </a:p>
        </p:txBody>
      </p:sp>
    </p:spTree>
    <p:extLst>
      <p:ext uri="{BB962C8B-B14F-4D97-AF65-F5344CB8AC3E}">
        <p14:creationId xmlns:p14="http://schemas.microsoft.com/office/powerpoint/2010/main" val="50651060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8" r:id="rId13"/>
    <p:sldLayoutId id="2147483676"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0" name="ZoneTexte 9"/>
          <p:cNvSpPr txBox="1"/>
          <p:nvPr userDrawn="1"/>
        </p:nvSpPr>
        <p:spPr>
          <a:xfrm rot="17089365">
            <a:off x="-1541207" y="2438742"/>
            <a:ext cx="7160340" cy="1569660"/>
          </a:xfrm>
          <a:prstGeom prst="rect">
            <a:avLst/>
          </a:prstGeom>
          <a:noFill/>
        </p:spPr>
        <p:txBody>
          <a:bodyPr wrap="square" rtlCol="0">
            <a:spAutoFit/>
          </a:bodyPr>
          <a:lstStyle/>
          <a:p>
            <a:r>
              <a:rPr lang="fr-FR" sz="9600" b="1" dirty="0">
                <a:solidFill>
                  <a:srgbClr val="CA2260"/>
                </a:solidFill>
                <a:latin typeface="Myriad Pro" pitchFamily="34" charset="0"/>
              </a:rPr>
              <a:t>SOMMAIRE</a:t>
            </a:r>
          </a:p>
        </p:txBody>
      </p:sp>
    </p:spTree>
    <p:extLst>
      <p:ext uri="{BB962C8B-B14F-4D97-AF65-F5344CB8AC3E}">
        <p14:creationId xmlns:p14="http://schemas.microsoft.com/office/powerpoint/2010/main" val="709533526"/>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Lst>
  <p:hf hdr="0"/>
  <p:txStyles>
    <p:titleStyle>
      <a:lvl1pPr algn="ctr" defTabSz="914400" rtl="0" eaLnBrk="1" latinLnBrk="0" hangingPunct="1">
        <a:spcBef>
          <a:spcPct val="0"/>
        </a:spcBef>
        <a:buNone/>
        <a:defRPr sz="9600" b="1" kern="1200">
          <a:solidFill>
            <a:schemeClr val="bg1"/>
          </a:solidFill>
          <a:latin typeface="Myriad Pro" pitchFamily="34" charset="0"/>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a:xfrm>
            <a:off x="609600" y="1484784"/>
            <a:ext cx="11247040" cy="4608512"/>
          </a:xfrm>
          <a:prstGeom prst="rect">
            <a:avLst/>
          </a:prstGeom>
        </p:spPr>
        <p:txBody>
          <a:bodyPr vert="horz" lIns="91440" tIns="45720" rIns="91440" bIns="45720" rtlCol="0">
            <a:norm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18" name="Espace réservé du texte 14"/>
          <p:cNvSpPr txBox="1">
            <a:spLocks/>
          </p:cNvSpPr>
          <p:nvPr userDrawn="1"/>
        </p:nvSpPr>
        <p:spPr>
          <a:xfrm>
            <a:off x="0" y="-3435"/>
            <a:ext cx="12192000" cy="1152525"/>
          </a:xfrm>
          <a:prstGeom prst="rect">
            <a:avLst/>
          </a:prstGeom>
        </p:spPr>
        <p:txBody>
          <a:bodyPr/>
          <a:lstStyle>
            <a:lvl1pPr marL="361950" marR="0" indent="0" algn="just" defTabSz="914400" rtl="0" eaLnBrk="1" fontAlgn="auto" latinLnBrk="0" hangingPunct="1">
              <a:lnSpc>
                <a:spcPct val="100000"/>
              </a:lnSpc>
              <a:spcBef>
                <a:spcPts val="0"/>
              </a:spcBef>
              <a:spcAft>
                <a:spcPts val="0"/>
              </a:spcAft>
              <a:buClrTx/>
              <a:buSzTx/>
              <a:buFontTx/>
              <a:buNone/>
              <a:tabLst/>
              <a:defRPr sz="2400" b="0" kern="1200">
                <a:solidFill>
                  <a:srgbClr val="078EE9"/>
                </a:solidFill>
                <a:latin typeface="Myriad Pro"/>
                <a:ea typeface="+mn-ea"/>
                <a:cs typeface="+mn-cs"/>
              </a:defRPr>
            </a:lvl1pPr>
            <a:lvl2pPr marL="742950" indent="-285750" algn="l" defTabSz="914400" rtl="0" eaLnBrk="1" latinLnBrk="0" hangingPunct="1">
              <a:spcBef>
                <a:spcPct val="20000"/>
              </a:spcBef>
              <a:buFontTx/>
              <a:buBlip>
                <a:blip r:embed="rId8"/>
              </a:buBlip>
              <a:defRPr sz="2200" kern="1200">
                <a:solidFill>
                  <a:srgbClr val="078EE9"/>
                </a:solidFill>
                <a:latin typeface="+mn-lt"/>
                <a:ea typeface="+mn-ea"/>
                <a:cs typeface="+mn-cs"/>
              </a:defRPr>
            </a:lvl2pPr>
            <a:lvl3pPr marL="1143000" indent="-228600" algn="l" defTabSz="914400" rtl="0" eaLnBrk="1" latinLnBrk="0" hangingPunct="1">
              <a:spcBef>
                <a:spcPct val="20000"/>
              </a:spcBef>
              <a:buFontTx/>
              <a:buBlip>
                <a:blip r:embed="rId9"/>
              </a:buBlip>
              <a:defRPr sz="2000" kern="1200">
                <a:solidFill>
                  <a:srgbClr val="078EE9"/>
                </a:solidFill>
                <a:latin typeface="+mn-lt"/>
                <a:ea typeface="+mn-ea"/>
                <a:cs typeface="+mn-cs"/>
              </a:defRPr>
            </a:lvl3pPr>
            <a:lvl4pPr marL="1600200" indent="-228600" algn="l" defTabSz="914400" rtl="0" eaLnBrk="1" latinLnBrk="0" hangingPunct="1">
              <a:spcBef>
                <a:spcPct val="20000"/>
              </a:spcBef>
              <a:buClr>
                <a:srgbClr val="612A8A"/>
              </a:buClr>
              <a:buFont typeface="Arial" panose="020B0604020202020204" pitchFamily="34" charset="0"/>
              <a:buChar char="–"/>
              <a:defRPr sz="2000" kern="1200">
                <a:solidFill>
                  <a:srgbClr val="078EE9"/>
                </a:solidFill>
                <a:latin typeface="+mn-lt"/>
                <a:ea typeface="+mn-ea"/>
                <a:cs typeface="+mn-cs"/>
              </a:defRPr>
            </a:lvl4pPr>
            <a:lvl5pPr marL="2057400" indent="-228600" algn="l" defTabSz="914400" rtl="0" eaLnBrk="1" latinLnBrk="0" hangingPunct="1">
              <a:spcBef>
                <a:spcPct val="20000"/>
              </a:spcBef>
              <a:buClr>
                <a:srgbClr val="078EE9"/>
              </a:buClr>
              <a:buFont typeface="Arial" panose="020B0604020202020204" pitchFamily="34" charset="0"/>
              <a:buChar char="»"/>
              <a:defRPr sz="2000" kern="1200">
                <a:solidFill>
                  <a:srgbClr val="078EE9"/>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defRPr/>
            </a:pPr>
            <a:endParaRPr lang="fr-FR" sz="3000" b="1" kern="0" dirty="0">
              <a:latin typeface="Franklin Gothic Demi Cond" panose="020B0706030402020204" pitchFamily="34" charset="0"/>
              <a:cs typeface="Lucida Sans Unicode" pitchFamily="34" charset="0"/>
            </a:endParaRPr>
          </a:p>
        </p:txBody>
      </p:sp>
      <p:sp>
        <p:nvSpPr>
          <p:cNvPr id="11" name="Espace réservé du titre 1"/>
          <p:cNvSpPr>
            <a:spLocks noGrp="1"/>
          </p:cNvSpPr>
          <p:nvPr>
            <p:ph type="title"/>
          </p:nvPr>
        </p:nvSpPr>
        <p:spPr>
          <a:xfrm>
            <a:off x="609600" y="274638"/>
            <a:ext cx="11247040" cy="1143000"/>
          </a:xfrm>
          <a:prstGeom prst="rect">
            <a:avLst/>
          </a:prstGeom>
        </p:spPr>
        <p:txBody>
          <a:bodyPr vert="horz" lIns="91440" tIns="45720" rIns="91440" bIns="45720" rtlCol="0" anchor="ctr">
            <a:normAutofit/>
          </a:bodyPr>
          <a:lstStyle/>
          <a:p>
            <a:r>
              <a:rPr lang="fr-FR"/>
              <a:t>Modifiez le style du titre</a:t>
            </a:r>
          </a:p>
        </p:txBody>
      </p:sp>
    </p:spTree>
    <p:extLst>
      <p:ext uri="{BB962C8B-B14F-4D97-AF65-F5344CB8AC3E}">
        <p14:creationId xmlns:p14="http://schemas.microsoft.com/office/powerpoint/2010/main" val="1764764759"/>
      </p:ext>
    </p:extLst>
  </p:cSld>
  <p:clrMap bg1="lt1" tx1="dk1" bg2="lt2" tx2="dk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Lst>
  <p:hf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Tx/>
        <a:buBlip>
          <a:blip r:embed="rId10"/>
        </a:buBlip>
        <a:defRPr sz="2400" kern="1200">
          <a:solidFill>
            <a:srgbClr val="078EE9"/>
          </a:solidFill>
          <a:latin typeface="+mn-lt"/>
          <a:ea typeface="+mn-ea"/>
          <a:cs typeface="+mn-cs"/>
        </a:defRPr>
      </a:lvl1pPr>
      <a:lvl2pPr marL="742950" indent="-285750" algn="l" defTabSz="914400" rtl="0" eaLnBrk="1" latinLnBrk="0" hangingPunct="1">
        <a:spcBef>
          <a:spcPct val="20000"/>
        </a:spcBef>
        <a:buFontTx/>
        <a:buBlip>
          <a:blip r:embed="rId11"/>
        </a:buBlip>
        <a:defRPr sz="2200" kern="1200">
          <a:solidFill>
            <a:srgbClr val="078EE9"/>
          </a:solidFill>
          <a:latin typeface="+mn-lt"/>
          <a:ea typeface="+mn-ea"/>
          <a:cs typeface="+mn-cs"/>
        </a:defRPr>
      </a:lvl2pPr>
      <a:lvl3pPr marL="1143000" indent="-228600" algn="l" defTabSz="914400" rtl="0" eaLnBrk="1" latinLnBrk="0" hangingPunct="1">
        <a:spcBef>
          <a:spcPct val="20000"/>
        </a:spcBef>
        <a:buFontTx/>
        <a:buBlip>
          <a:blip r:embed="rId12"/>
        </a:buBlip>
        <a:defRPr sz="2000" kern="1200">
          <a:solidFill>
            <a:srgbClr val="078EE9"/>
          </a:solidFill>
          <a:latin typeface="+mn-lt"/>
          <a:ea typeface="+mn-ea"/>
          <a:cs typeface="+mn-cs"/>
        </a:defRPr>
      </a:lvl3pPr>
      <a:lvl4pPr marL="1600200" indent="-228600" algn="l" defTabSz="914400" rtl="0" eaLnBrk="1" latinLnBrk="0" hangingPunct="1">
        <a:spcBef>
          <a:spcPct val="20000"/>
        </a:spcBef>
        <a:buClr>
          <a:srgbClr val="612A8A"/>
        </a:buClr>
        <a:buFont typeface="Arial" panose="020B0604020202020204" pitchFamily="34" charset="0"/>
        <a:buChar char="–"/>
        <a:defRPr sz="2000" kern="1200">
          <a:solidFill>
            <a:srgbClr val="078EE9"/>
          </a:solidFill>
          <a:latin typeface="+mn-lt"/>
          <a:ea typeface="+mn-ea"/>
          <a:cs typeface="+mn-cs"/>
        </a:defRPr>
      </a:lvl4pPr>
      <a:lvl5pPr marL="2057400" indent="-228600" algn="l" defTabSz="914400" rtl="0" eaLnBrk="1" latinLnBrk="0" hangingPunct="1">
        <a:spcBef>
          <a:spcPct val="20000"/>
        </a:spcBef>
        <a:buClr>
          <a:srgbClr val="078EE9"/>
        </a:buClr>
        <a:buFont typeface="Arial" panose="020B0604020202020204" pitchFamily="34" charset="0"/>
        <a:buChar char="»"/>
        <a:defRPr sz="2000" kern="1200">
          <a:solidFill>
            <a:srgbClr val="078EE9"/>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10/29/2026</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‹N°›</a:t>
            </a:fld>
            <a:endParaRPr lang="en-US"/>
          </a:p>
        </p:txBody>
      </p:sp>
      <p:sp>
        <p:nvSpPr>
          <p:cNvPr id="8" name="ZoneTexte 7">
            <a:extLst>
              <a:ext uri="{FF2B5EF4-FFF2-40B4-BE49-F238E27FC236}">
                <a16:creationId xmlns:a16="http://schemas.microsoft.com/office/drawing/2014/main" id="{7DF8017C-B198-466A-5B16-6A66DA181F4F}"/>
              </a:ext>
            </a:extLst>
          </p:cNvPr>
          <p:cNvSpPr txBox="1"/>
          <p:nvPr userDrawn="1">
            <p:extLst>
              <p:ext uri="{1162E1C5-73C7-4A58-AE30-91384D911F3F}">
                <p184:classification xmlns:p184="http://schemas.microsoft.com/office/powerpoint/2018/4/main" val="hdr"/>
              </p:ext>
            </p:extLst>
          </p:nvPr>
        </p:nvSpPr>
        <p:spPr>
          <a:xfrm>
            <a:off x="11093451" y="63500"/>
            <a:ext cx="1047749" cy="152400"/>
          </a:xfrm>
          <a:prstGeom prst="rect">
            <a:avLst/>
          </a:prstGeom>
        </p:spPr>
        <p:txBody>
          <a:bodyPr horzOverflow="overflow" lIns="0" tIns="0" rIns="0" bIns="0">
            <a:spAutoFit/>
          </a:bodyPr>
          <a:lstStyle/>
          <a:p>
            <a:pPr algn="l"/>
            <a:r>
              <a:rPr lang="fr-FR" sz="1000">
                <a:solidFill>
                  <a:srgbClr val="000000">
                    <a:alpha val="50000"/>
                  </a:srgbClr>
                </a:solidFill>
                <a:latin typeface="Aptos" panose="020B0004020202020204" pitchFamily="34" charset="0"/>
              </a:rPr>
              <a:t>BDF-INTERNE</a:t>
            </a:r>
          </a:p>
        </p:txBody>
      </p:sp>
      <p:sp>
        <p:nvSpPr>
          <p:cNvPr id="9" name="Triangle 9">
            <a:extLst>
              <a:ext uri="{FF2B5EF4-FFF2-40B4-BE49-F238E27FC236}">
                <a16:creationId xmlns:a16="http://schemas.microsoft.com/office/drawing/2014/main" id="{00B61427-04BE-63E0-E099-910E6B558AAA}"/>
              </a:ext>
            </a:extLst>
          </p:cNvPr>
          <p:cNvSpPr/>
          <p:nvPr userDrawn="1"/>
        </p:nvSpPr>
        <p:spPr>
          <a:xfrm rot="5400000">
            <a:off x="-62514" y="156579"/>
            <a:ext cx="1004008" cy="788728"/>
          </a:xfrm>
          <a:prstGeom prst="triangle">
            <a:avLst/>
          </a:prstGeom>
          <a:solidFill>
            <a:srgbClr val="C9236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Tree>
    <p:extLst>
      <p:ext uri="{BB962C8B-B14F-4D97-AF65-F5344CB8AC3E}">
        <p14:creationId xmlns:p14="http://schemas.microsoft.com/office/powerpoint/2010/main" val="3757679869"/>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fr-FR" dirty="0"/>
              <a:t>Modifiez le style du titre</a:t>
            </a:r>
          </a:p>
        </p:txBody>
      </p:sp>
      <p:sp>
        <p:nvSpPr>
          <p:cNvPr id="3" name="Espace réservé du texte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2888864944"/>
      </p:ext>
    </p:extLst>
  </p:cSld>
  <p:clrMap bg1="lt1" tx1="dk1" bg2="lt2" tx2="dk2" accent1="accent1" accent2="accent2" accent3="accent3" accent4="accent4" accent5="accent5" accent6="accent6" hlink="hlink" folHlink="folHlink"/>
  <p:sldLayoutIdLst>
    <p:sldLayoutId id="2147483690" r:id="rId1"/>
  </p:sldLayoutIdLst>
  <p:hf hdr="0" dt="0"/>
  <p:txStyles>
    <p:titleStyle>
      <a:lvl1pPr algn="ctr" defTabSz="914400" rtl="0" eaLnBrk="1" latinLnBrk="0" hangingPunct="1">
        <a:spcBef>
          <a:spcPct val="0"/>
        </a:spcBef>
        <a:buNone/>
        <a:defRPr sz="4400" b="1" kern="1200">
          <a:solidFill>
            <a:srgbClr val="078EE9"/>
          </a:solidFill>
          <a:latin typeface="Myriad Pro" pitchFamily="34" charset="0"/>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b="1" kern="1200">
          <a:solidFill>
            <a:srgbClr val="078EE9"/>
          </a:solidFill>
          <a:latin typeface="Myriad Pro" pitchFamily="34" charset="0"/>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rgbClr val="078EE9"/>
          </a:solidFill>
          <a:latin typeface="Myriad Pro" pitchFamily="34" charset="0"/>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rgbClr val="078EE9"/>
          </a:solidFill>
          <a:latin typeface="Myriad Pro" pitchFamily="34"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rgbClr val="078EE9"/>
          </a:solidFill>
          <a:latin typeface="Myriad Pro" pitchFamily="34" charset="0"/>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rgbClr val="078EE9"/>
          </a:solidFill>
          <a:latin typeface="Myriad Pro" pitchFamily="34"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xml"/><Relationship Id="rId1" Type="http://schemas.openxmlformats.org/officeDocument/2006/relationships/slideLayout" Target="../slideLayouts/slideLayout12.xml"/><Relationship Id="rId5" Type="http://schemas.openxmlformats.org/officeDocument/2006/relationships/image" Target="../media/image11.png"/><Relationship Id="rId4" Type="http://schemas.openxmlformats.org/officeDocument/2006/relationships/image" Target="../media/image10.png"/></Relationships>
</file>

<file path=ppt/slides/_rels/slide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19.xml"/><Relationship Id="rId5" Type="http://schemas.openxmlformats.org/officeDocument/2006/relationships/image" Target="../media/image15.png"/><Relationship Id="rId4" Type="http://schemas.openxmlformats.org/officeDocument/2006/relationships/image" Target="../media/image14.png"/></Relationships>
</file>

<file path=ppt/slides/_rels/slide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4.xml"/><Relationship Id="rId1" Type="http://schemas.openxmlformats.org/officeDocument/2006/relationships/slideLayout" Target="../slideLayouts/slideLayout38.xml"/></Relationships>
</file>

<file path=ppt/slides/_rels/slide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5.xml"/><Relationship Id="rId1" Type="http://schemas.openxmlformats.org/officeDocument/2006/relationships/slideLayout" Target="../slideLayouts/slideLayout38.xml"/></Relationships>
</file>

<file path=ppt/slides/_rels/slide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8.xml"/><Relationship Id="rId1" Type="http://schemas.openxmlformats.org/officeDocument/2006/relationships/slideLayout" Target="../slideLayouts/slideLayout28.xml"/></Relationships>
</file>

<file path=ppt/slides/_rels/slide1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9.xml"/><Relationship Id="rId1" Type="http://schemas.openxmlformats.org/officeDocument/2006/relationships/slideLayout" Target="../slideLayouts/slideLayout28.xml"/></Relationships>
</file>

<file path=ppt/slides/_rels/slide1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8.xml"/></Relationships>
</file>

<file path=ppt/slides/_rels/slide1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0.xml"/><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1.xml"/><Relationship Id="rId1" Type="http://schemas.openxmlformats.org/officeDocument/2006/relationships/slideLayout" Target="../slideLayouts/slideLayout22.xml"/></Relationships>
</file>

<file path=ppt/slides/_rels/slide1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7.xml"/><Relationship Id="rId1" Type="http://schemas.openxmlformats.org/officeDocument/2006/relationships/slideLayout" Target="../slideLayouts/slideLayout13.xml"/><Relationship Id="rId6" Type="http://schemas.openxmlformats.org/officeDocument/2006/relationships/hyperlink" Target="https://particuliers.banque-france.fr/" TargetMode="External"/><Relationship Id="rId5" Type="http://schemas.openxmlformats.org/officeDocument/2006/relationships/image" Target="../media/image30.png"/><Relationship Id="rId4" Type="http://schemas.openxmlformats.org/officeDocument/2006/relationships/image" Target="../media/image29.png"/></Relationships>
</file>

<file path=ppt/slides/_rels/slide20.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3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524000" y="1484784"/>
            <a:ext cx="9971314" cy="1080120"/>
          </a:xfrm>
        </p:spPr>
        <p:txBody>
          <a:bodyPr/>
          <a:lstStyle/>
          <a:p>
            <a:pPr algn="ctr"/>
            <a:r>
              <a:rPr lang="fr-FR" sz="3200" dirty="0">
                <a:solidFill>
                  <a:srgbClr val="002060"/>
                </a:solidFill>
                <a:latin typeface="Myriad Pro"/>
              </a:rPr>
              <a:t>L’essentiel du crédit à la consommation</a:t>
            </a:r>
          </a:p>
        </p:txBody>
      </p:sp>
      <p:pic>
        <p:nvPicPr>
          <p:cNvPr id="1027" name="Picture 3">
            <a:extLst>
              <a:ext uri="{C183D7F6-B498-43B3-948B-1728B52AA6E4}">
                <adec:decorative xmlns:adec="http://schemas.microsoft.com/office/drawing/2017/decorative" val="1"/>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61828" y="2419583"/>
            <a:ext cx="7668344" cy="3341908"/>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Banque de France Eurosystèm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55266" y="349977"/>
            <a:ext cx="2160587" cy="1011237"/>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3" descr="Mes question d'argent, le portail national de l'éducation économique, budgétaire et financière"/>
          <p:cNvPicPr>
            <a:picLocks noChangeAspect="1" noChangeArrowheads="1"/>
          </p:cNvPicPr>
          <p:nvPr/>
        </p:nvPicPr>
        <p:blipFill>
          <a:blip r:embed="rId5">
            <a:extLst>
              <a:ext uri="{28A0092B-C50C-407E-A947-70E740481C1C}">
                <a14:useLocalDpi xmlns:a14="http://schemas.microsoft.com/office/drawing/2010/main" val="0"/>
              </a:ext>
            </a:extLst>
          </a:blip>
          <a:srcRect/>
          <a:stretch/>
        </p:blipFill>
        <p:spPr bwMode="auto">
          <a:xfrm>
            <a:off x="8359459" y="525013"/>
            <a:ext cx="3402013" cy="615845"/>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p:cNvSpPr/>
          <p:nvPr/>
        </p:nvSpPr>
        <p:spPr>
          <a:xfrm>
            <a:off x="327102" y="5930942"/>
            <a:ext cx="11537796" cy="577081"/>
          </a:xfrm>
          <a:prstGeom prst="rect">
            <a:avLst/>
          </a:prstGeom>
          <a:solidFill>
            <a:schemeClr val="bg1"/>
          </a:solidFill>
        </p:spPr>
        <p:txBody>
          <a:bodyPr wrap="square">
            <a:spAutoFit/>
          </a:bodyPr>
          <a:lstStyle/>
          <a:p>
            <a:pPr algn="just"/>
            <a:r>
              <a:rPr lang="fr-FR" sz="1050" b="1" i="1" dirty="0">
                <a:solidFill>
                  <a:srgbClr val="005B5C"/>
                </a:solidFill>
                <a:latin typeface="Calibri" panose="020F0502020204030204" pitchFamily="34" charset="0"/>
                <a:ea typeface="Calibri" panose="020F0502020204030204" pitchFamily="34" charset="0"/>
              </a:rPr>
              <a:t>Ce document est la propriété exclusive de </a:t>
            </a:r>
            <a:r>
              <a:rPr lang="fr-FR" sz="1050" b="1" i="1" u="sng" dirty="0">
                <a:solidFill>
                  <a:srgbClr val="005B5C"/>
                </a:solidFill>
                <a:latin typeface="Calibri" panose="020F0502020204030204" pitchFamily="34" charset="0"/>
                <a:ea typeface="Calibri" panose="020F0502020204030204" pitchFamily="34" charset="0"/>
              </a:rPr>
              <a:t>la Banque de France, opérateur national  EDUCFI</a:t>
            </a:r>
            <a:r>
              <a:rPr lang="fr-FR" sz="1050" b="1" i="1" dirty="0">
                <a:solidFill>
                  <a:srgbClr val="005B5C"/>
                </a:solidFill>
                <a:latin typeface="Calibri" panose="020F0502020204030204" pitchFamily="34" charset="0"/>
                <a:ea typeface="Calibri" panose="020F0502020204030204" pitchFamily="34" charset="0"/>
              </a:rPr>
              <a:t>. Il est fourni gratuitement à titre purement informatif sans que cette mise à disposition entraîne  un quelconque transfert des droits de propriété intellectuelle sur ledit document. Toute représentation ou reproduction intégrale ou partielle du document sans le consentement </a:t>
            </a:r>
            <a:r>
              <a:rPr lang="fr-FR" sz="1050" b="1" i="1" u="sng" dirty="0">
                <a:solidFill>
                  <a:srgbClr val="005B5C"/>
                </a:solidFill>
                <a:latin typeface="Calibri" panose="020F0502020204030204" pitchFamily="34" charset="0"/>
                <a:ea typeface="Calibri" panose="020F0502020204030204" pitchFamily="34" charset="0"/>
              </a:rPr>
              <a:t>de la Banque de France</a:t>
            </a:r>
            <a:r>
              <a:rPr lang="fr-FR" sz="1050" b="1" i="1" dirty="0">
                <a:solidFill>
                  <a:srgbClr val="005B5C"/>
                </a:solidFill>
                <a:latin typeface="Calibri" panose="020F0502020204030204" pitchFamily="34" charset="0"/>
                <a:ea typeface="Calibri" panose="020F0502020204030204" pitchFamily="34" charset="0"/>
              </a:rPr>
              <a:t> constitue un délit de contrefaçon sanctionnée par les articles L 335-2 et suivants du Code de la propriété intellectuelle. </a:t>
            </a:r>
            <a:endParaRPr lang="fr-FR" sz="1050" b="1" dirty="0">
              <a:solidFill>
                <a:srgbClr val="005B5C"/>
              </a:solidFill>
              <a:latin typeface="Calibri" panose="020F0502020204030204" pitchFamily="34" charset="0"/>
              <a:ea typeface="Calibri" panose="020F0502020204030204" pitchFamily="34" charset="0"/>
            </a:endParaRPr>
          </a:p>
        </p:txBody>
      </p:sp>
      <p:sp>
        <p:nvSpPr>
          <p:cNvPr id="3" name="ZoneTexte 2"/>
          <p:cNvSpPr txBox="1"/>
          <p:nvPr/>
        </p:nvSpPr>
        <p:spPr>
          <a:xfrm>
            <a:off x="9654151" y="6402582"/>
            <a:ext cx="2107321" cy="276999"/>
          </a:xfrm>
          <a:prstGeom prst="rect">
            <a:avLst/>
          </a:prstGeom>
          <a:noFill/>
        </p:spPr>
        <p:txBody>
          <a:bodyPr wrap="square" rtlCol="0">
            <a:spAutoFit/>
          </a:bodyPr>
          <a:lstStyle/>
          <a:p>
            <a:pPr algn="r"/>
            <a:r>
              <a:rPr lang="fr-FR" sz="1200" dirty="0">
                <a:solidFill>
                  <a:srgbClr val="002060"/>
                </a:solidFill>
                <a:latin typeface="Myriad Pro"/>
                <a:cs typeface="Arial" panose="020B0604020202020204" pitchFamily="34" charset="0"/>
              </a:rPr>
              <a:t>Septembre 2026</a:t>
            </a:r>
          </a:p>
        </p:txBody>
      </p:sp>
    </p:spTree>
    <p:extLst>
      <p:ext uri="{BB962C8B-B14F-4D97-AF65-F5344CB8AC3E}">
        <p14:creationId xmlns:p14="http://schemas.microsoft.com/office/powerpoint/2010/main" val="806034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35AE27F3-36C1-E83E-6545-DAFFDB7E9D7C}"/>
              </a:ext>
              <a:ext uri="{C183D7F6-B498-43B3-948B-1728B52AA6E4}">
                <adec:decorative xmlns:adec="http://schemas.microsoft.com/office/drawing/2017/decorative" val="1"/>
              </a:ext>
            </a:extLst>
          </p:cNvPr>
          <p:cNvSpPr>
            <a:spLocks noGrp="1"/>
          </p:cNvSpPr>
          <p:nvPr>
            <p:ph type="title" idx="4294967295"/>
          </p:nvPr>
        </p:nvSpPr>
        <p:spPr>
          <a:xfrm>
            <a:off x="0" y="-509032"/>
            <a:ext cx="4767943" cy="369332"/>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E3E7EC"/>
                </a:solidFill>
                <a:effectLst/>
                <a:uLnTx/>
                <a:uFillTx/>
                <a:latin typeface="Myriad Pro"/>
                <a:ea typeface="+mn-ea"/>
                <a:cs typeface="Arial" panose="020B0604020202020204" pitchFamily="34" charset="0"/>
              </a:rPr>
              <a:t>But de la présentation</a:t>
            </a:r>
          </a:p>
        </p:txBody>
      </p:sp>
      <p:sp>
        <p:nvSpPr>
          <p:cNvPr id="4" name="Rectangle 3"/>
          <p:cNvSpPr/>
          <p:nvPr/>
        </p:nvSpPr>
        <p:spPr>
          <a:xfrm>
            <a:off x="1219200" y="2967335"/>
            <a:ext cx="9753600" cy="923330"/>
          </a:xfrm>
          <a:prstGeom prst="rect">
            <a:avLst/>
          </a:prstGeom>
        </p:spPr>
        <p:txBody>
          <a:bodyPr wrap="square">
            <a:spAutoFit/>
          </a:bodyPr>
          <a:lstStyle/>
          <a:p>
            <a:r>
              <a:rPr lang="fr-FR" b="1" dirty="0">
                <a:solidFill>
                  <a:srgbClr val="002060"/>
                </a:solidFill>
                <a:latin typeface="Myriad Pro"/>
                <a:cs typeface="Arial" panose="020B0604020202020204" pitchFamily="34" charset="0"/>
              </a:rPr>
              <a:t>Le but de cette présentation est de donner aux travailleurs sociaux les clés de compréhension claires sur le crédit à la consommation pour qu'ils puissent ensuite transmettre ces informations au grand public</a:t>
            </a:r>
          </a:p>
        </p:txBody>
      </p:sp>
      <p:pic>
        <p:nvPicPr>
          <p:cNvPr id="2" name="Image 1">
            <a:extLs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9967815" y="575127"/>
            <a:ext cx="1400370" cy="1571844"/>
          </a:xfrm>
          <a:prstGeom prst="rect">
            <a:avLst/>
          </a:prstGeom>
        </p:spPr>
      </p:pic>
    </p:spTree>
    <p:extLst>
      <p:ext uri="{BB962C8B-B14F-4D97-AF65-F5344CB8AC3E}">
        <p14:creationId xmlns:p14="http://schemas.microsoft.com/office/powerpoint/2010/main" val="26870323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87F6B18-AA84-B245-514D-C68116DDCDEE}"/>
              </a:ext>
            </a:extLst>
          </p:cNvPr>
          <p:cNvSpPr>
            <a:spLocks noGrp="1"/>
          </p:cNvSpPr>
          <p:nvPr>
            <p:ph type="title" idx="4294967295"/>
          </p:nvPr>
        </p:nvSpPr>
        <p:spPr>
          <a:xfrm>
            <a:off x="838200" y="-1325563"/>
            <a:ext cx="10515600" cy="1325563"/>
          </a:xfrm>
          <a:prstGeom prst="rect">
            <a:avLst/>
          </a:prstGeom>
        </p:spPr>
        <p:txBody>
          <a:bodyPr anchor="b"/>
          <a:lstStyle/>
          <a:p>
            <a:r>
              <a:rPr lang="fr-FR" dirty="0">
                <a:solidFill>
                  <a:srgbClr val="E3E7EC"/>
                </a:solidFill>
              </a:rPr>
              <a:t>Sommaire</a:t>
            </a:r>
          </a:p>
        </p:txBody>
      </p:sp>
      <p:sp>
        <p:nvSpPr>
          <p:cNvPr id="12" name="Espace réservé du texte 3"/>
          <p:cNvSpPr>
            <a:spLocks noGrp="1"/>
          </p:cNvSpPr>
          <p:nvPr>
            <p:ph type="body" sz="quarter" idx="14"/>
          </p:nvPr>
        </p:nvSpPr>
        <p:spPr>
          <a:xfrm>
            <a:off x="4126986" y="258117"/>
            <a:ext cx="7765571" cy="864940"/>
          </a:xfrm>
        </p:spPr>
        <p:txBody>
          <a:bodyPr/>
          <a:lstStyle/>
          <a:p>
            <a:pPr marL="0" indent="0">
              <a:buNone/>
            </a:pPr>
            <a:r>
              <a:rPr lang="fr-FR" sz="2400" dirty="0">
                <a:solidFill>
                  <a:srgbClr val="002060"/>
                </a:solidFill>
                <a:cs typeface="Arial" panose="020B0604020202020204" pitchFamily="34" charset="0"/>
              </a:rPr>
              <a:t>I. Qu’est ce que le crédit à la consommation?</a:t>
            </a:r>
          </a:p>
        </p:txBody>
      </p:sp>
      <p:sp>
        <p:nvSpPr>
          <p:cNvPr id="4" name="Espace réservé du texte 3"/>
          <p:cNvSpPr>
            <a:spLocks noGrp="1"/>
          </p:cNvSpPr>
          <p:nvPr>
            <p:ph type="body" sz="quarter" idx="14"/>
          </p:nvPr>
        </p:nvSpPr>
        <p:spPr>
          <a:xfrm>
            <a:off x="4126986" y="872715"/>
            <a:ext cx="7155971" cy="864940"/>
          </a:xfrm>
        </p:spPr>
        <p:txBody>
          <a:bodyPr/>
          <a:lstStyle/>
          <a:p>
            <a:pPr marL="0" indent="0">
              <a:buNone/>
            </a:pPr>
            <a:r>
              <a:rPr lang="fr-FR" sz="2400" dirty="0">
                <a:solidFill>
                  <a:srgbClr val="002060"/>
                </a:solidFill>
                <a:cs typeface="Arial" panose="020B0604020202020204" pitchFamily="34" charset="0"/>
              </a:rPr>
              <a:t>II. Les différents types de crédit à la consommation</a:t>
            </a:r>
          </a:p>
          <a:p>
            <a:pPr marL="0" indent="0">
              <a:buNone/>
            </a:pPr>
            <a:endParaRPr lang="fr-FR" sz="2400" dirty="0">
              <a:solidFill>
                <a:srgbClr val="002060"/>
              </a:solidFill>
              <a:cs typeface="Arial" panose="020B0604020202020204" pitchFamily="34" charset="0"/>
            </a:endParaRPr>
          </a:p>
        </p:txBody>
      </p:sp>
      <p:sp>
        <p:nvSpPr>
          <p:cNvPr id="5" name="Espace réservé du texte 4"/>
          <p:cNvSpPr>
            <a:spLocks noGrp="1"/>
          </p:cNvSpPr>
          <p:nvPr>
            <p:ph type="body" sz="quarter" idx="15"/>
          </p:nvPr>
        </p:nvSpPr>
        <p:spPr>
          <a:xfrm>
            <a:off x="4179479" y="1791239"/>
            <a:ext cx="6281313" cy="720080"/>
          </a:xfrm>
        </p:spPr>
        <p:txBody>
          <a:bodyPr/>
          <a:lstStyle/>
          <a:p>
            <a:pPr marL="0" indent="0">
              <a:buNone/>
            </a:pPr>
            <a:r>
              <a:rPr lang="fr-FR" sz="2400" dirty="0">
                <a:solidFill>
                  <a:srgbClr val="002060"/>
                </a:solidFill>
                <a:cs typeface="Arial" panose="020B0604020202020204" pitchFamily="34" charset="0"/>
              </a:rPr>
              <a:t>III. Pourquoi y avoir recours?</a:t>
            </a:r>
          </a:p>
        </p:txBody>
      </p:sp>
      <p:sp>
        <p:nvSpPr>
          <p:cNvPr id="9" name="Espace réservé du texte 4"/>
          <p:cNvSpPr>
            <a:spLocks noGrp="1"/>
          </p:cNvSpPr>
          <p:nvPr>
            <p:ph type="body" sz="quarter" idx="15"/>
          </p:nvPr>
        </p:nvSpPr>
        <p:spPr>
          <a:xfrm>
            <a:off x="4179479" y="2363821"/>
            <a:ext cx="6281313" cy="720080"/>
          </a:xfrm>
        </p:spPr>
        <p:txBody>
          <a:bodyPr/>
          <a:lstStyle/>
          <a:p>
            <a:pPr marL="0" indent="0">
              <a:buNone/>
            </a:pPr>
            <a:r>
              <a:rPr lang="fr-FR" sz="2400" dirty="0">
                <a:solidFill>
                  <a:srgbClr val="002060"/>
                </a:solidFill>
                <a:cs typeface="Arial" panose="020B0604020202020204" pitchFamily="34" charset="0"/>
              </a:rPr>
              <a:t>IV. Quels sont les risques et à quoi faire attention?</a:t>
            </a:r>
          </a:p>
          <a:p>
            <a:pPr marL="0" indent="0">
              <a:buNone/>
            </a:pPr>
            <a:endParaRPr lang="fr-FR" sz="2400" dirty="0">
              <a:solidFill>
                <a:srgbClr val="002060"/>
              </a:solidFill>
              <a:cs typeface="Arial" panose="020B0604020202020204" pitchFamily="34" charset="0"/>
            </a:endParaRPr>
          </a:p>
        </p:txBody>
      </p:sp>
      <p:sp>
        <p:nvSpPr>
          <p:cNvPr id="6" name="Espace réservé du texte 5"/>
          <p:cNvSpPr>
            <a:spLocks noGrp="1"/>
          </p:cNvSpPr>
          <p:nvPr>
            <p:ph type="body" sz="quarter" idx="16"/>
          </p:nvPr>
        </p:nvSpPr>
        <p:spPr>
          <a:xfrm>
            <a:off x="4187788" y="3303395"/>
            <a:ext cx="6048672" cy="862410"/>
          </a:xfrm>
        </p:spPr>
        <p:txBody>
          <a:bodyPr/>
          <a:lstStyle/>
          <a:p>
            <a:pPr marL="0" indent="0">
              <a:buNone/>
            </a:pPr>
            <a:r>
              <a:rPr lang="fr-FR" sz="2400" dirty="0">
                <a:solidFill>
                  <a:srgbClr val="002060"/>
                </a:solidFill>
                <a:cs typeface="Arial" panose="020B0604020202020204" pitchFamily="34" charset="0"/>
              </a:rPr>
              <a:t>V. Comment bien utiliser un crédit à la consommation?</a:t>
            </a:r>
          </a:p>
          <a:p>
            <a:pPr marL="0" indent="0">
              <a:buNone/>
            </a:pPr>
            <a:endParaRPr lang="fr-FR" sz="2400" dirty="0">
              <a:solidFill>
                <a:srgbClr val="002060"/>
              </a:solidFill>
              <a:cs typeface="Arial" panose="020B0604020202020204" pitchFamily="34" charset="0"/>
            </a:endParaRPr>
          </a:p>
        </p:txBody>
      </p:sp>
      <p:sp>
        <p:nvSpPr>
          <p:cNvPr id="10" name="Espace réservé du texte 5"/>
          <p:cNvSpPr>
            <a:spLocks noGrp="1"/>
          </p:cNvSpPr>
          <p:nvPr>
            <p:ph type="body" sz="quarter" idx="16"/>
          </p:nvPr>
        </p:nvSpPr>
        <p:spPr>
          <a:xfrm>
            <a:off x="4187788" y="4320175"/>
            <a:ext cx="6048672" cy="862410"/>
          </a:xfrm>
        </p:spPr>
        <p:txBody>
          <a:bodyPr/>
          <a:lstStyle/>
          <a:p>
            <a:pPr marL="0" indent="0">
              <a:buNone/>
            </a:pPr>
            <a:r>
              <a:rPr lang="fr-FR" sz="2400" dirty="0">
                <a:solidFill>
                  <a:srgbClr val="002060"/>
                </a:solidFill>
                <a:cs typeface="Arial" panose="020B0604020202020204" pitchFamily="34" charset="0"/>
              </a:rPr>
              <a:t>VI. Les signes à surveiller</a:t>
            </a:r>
          </a:p>
          <a:p>
            <a:pPr marL="0" indent="0">
              <a:buNone/>
            </a:pPr>
            <a:endParaRPr lang="fr-FR" sz="2400" dirty="0">
              <a:solidFill>
                <a:srgbClr val="002060"/>
              </a:solidFill>
              <a:cs typeface="Arial" panose="020B0604020202020204" pitchFamily="34" charset="0"/>
            </a:endParaRPr>
          </a:p>
        </p:txBody>
      </p:sp>
      <p:pic>
        <p:nvPicPr>
          <p:cNvPr id="11268" name="Picture 4">
            <a:extLst>
              <a:ext uri="{C183D7F6-B498-43B3-948B-1728B52AA6E4}">
                <adec:decorative xmlns:adec="http://schemas.microsoft.com/office/drawing/2017/decorative" val="1"/>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67808" y="5482271"/>
            <a:ext cx="1078881" cy="1078881"/>
          </a:xfrm>
          <a:prstGeom prst="rect">
            <a:avLst/>
          </a:prstGeom>
          <a:noFill/>
          <a:extLst>
            <a:ext uri="{909E8E84-426E-40DD-AFC4-6F175D3DCCD1}">
              <a14:hiddenFill xmlns:a14="http://schemas.microsoft.com/office/drawing/2010/main">
                <a:solidFill>
                  <a:srgbClr val="FFFFFF"/>
                </a:solidFill>
              </a14:hiddenFill>
            </a:ext>
          </a:extLst>
        </p:spPr>
      </p:pic>
      <p:pic>
        <p:nvPicPr>
          <p:cNvPr id="11269" name="Picture 5">
            <a:extLst>
              <a:ext uri="{C183D7F6-B498-43B3-948B-1728B52AA6E4}">
                <adec:decorative xmlns:adec="http://schemas.microsoft.com/office/drawing/2017/decorative" val="1"/>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672064" y="5491326"/>
            <a:ext cx="1080120" cy="1080120"/>
          </a:xfrm>
          <a:prstGeom prst="rect">
            <a:avLst/>
          </a:prstGeom>
          <a:noFill/>
          <a:extLst>
            <a:ext uri="{909E8E84-426E-40DD-AFC4-6F175D3DCCD1}">
              <a14:hiddenFill xmlns:a14="http://schemas.microsoft.com/office/drawing/2010/main">
                <a:solidFill>
                  <a:srgbClr val="FFFFFF"/>
                </a:solidFill>
              </a14:hiddenFill>
            </a:ext>
          </a:extLst>
        </p:spPr>
      </p:pic>
      <p:pic>
        <p:nvPicPr>
          <p:cNvPr id="11270" name="Picture 6">
            <a:extLst>
              <a:ext uri="{C183D7F6-B498-43B3-948B-1728B52AA6E4}">
                <adec:decorative xmlns:adec="http://schemas.microsoft.com/office/drawing/2017/decorative" val="1"/>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120336" y="5481032"/>
            <a:ext cx="1080120" cy="10801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217207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a:extLst>
              <a:ext uri="{FF2B5EF4-FFF2-40B4-BE49-F238E27FC236}">
                <a16:creationId xmlns:a16="http://schemas.microsoft.com/office/drawing/2014/main" id="{B1C0B9C3-280F-42FC-F01C-722B9FD95CE7}"/>
              </a:ext>
            </a:extLst>
          </p:cNvPr>
          <p:cNvSpPr txBox="1">
            <a:spLocks noGrp="1"/>
          </p:cNvSpPr>
          <p:nvPr>
            <p:ph type="title" idx="4294967295"/>
          </p:nvPr>
        </p:nvSpPr>
        <p:spPr>
          <a:xfrm>
            <a:off x="820056" y="222463"/>
            <a:ext cx="9136744" cy="58477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3200" b="1" i="0" u="sng" strike="noStrike" kern="1200" cap="none" spc="-50" normalizeH="0" baseline="0" noProof="0" dirty="0">
                <a:ln>
                  <a:noFill/>
                </a:ln>
                <a:solidFill>
                  <a:srgbClr val="203B73"/>
                </a:solidFill>
                <a:effectLst/>
                <a:uLnTx/>
                <a:uFillTx/>
                <a:latin typeface="Myriad Pro"/>
                <a:ea typeface="+mn-ea"/>
                <a:cs typeface="Arial" panose="020B0604020202020204" pitchFamily="34" charset="0"/>
              </a:rPr>
              <a:t>1. Qu’est ce que le crédit à la consommation ?</a:t>
            </a:r>
          </a:p>
        </p:txBody>
      </p:sp>
      <p:sp>
        <p:nvSpPr>
          <p:cNvPr id="2" name="Rectangle 1"/>
          <p:cNvSpPr/>
          <p:nvPr/>
        </p:nvSpPr>
        <p:spPr>
          <a:xfrm>
            <a:off x="820057" y="1997839"/>
            <a:ext cx="8031844" cy="2862322"/>
          </a:xfrm>
          <a:prstGeom prst="rect">
            <a:avLst/>
          </a:prstGeom>
        </p:spPr>
        <p:txBody>
          <a:bodyPr wrap="square">
            <a:spAutoFit/>
          </a:bodyPr>
          <a:lstStyle/>
          <a:p>
            <a:r>
              <a:rPr lang="fr-FR" dirty="0">
                <a:solidFill>
                  <a:srgbClr val="002060"/>
                </a:solidFill>
                <a:latin typeface="Myriad Pro"/>
                <a:cs typeface="Arial" panose="020B0604020202020204" pitchFamily="34" charset="0"/>
              </a:rPr>
              <a:t>Définition  :</a:t>
            </a:r>
          </a:p>
          <a:p>
            <a:endParaRPr lang="fr-FR" dirty="0">
              <a:solidFill>
                <a:srgbClr val="002060"/>
              </a:solidFill>
              <a:latin typeface="Myriad Pro"/>
              <a:cs typeface="Arial" panose="020B0604020202020204" pitchFamily="34" charset="0"/>
            </a:endParaRPr>
          </a:p>
          <a:p>
            <a:endParaRPr lang="fr-FR" dirty="0">
              <a:solidFill>
                <a:srgbClr val="002060"/>
              </a:solidFill>
              <a:latin typeface="Myriad Pro"/>
              <a:cs typeface="Arial" panose="020B0604020202020204" pitchFamily="34" charset="0"/>
            </a:endParaRPr>
          </a:p>
          <a:p>
            <a:br>
              <a:rPr lang="fr-FR" dirty="0">
                <a:solidFill>
                  <a:srgbClr val="002060"/>
                </a:solidFill>
                <a:latin typeface="Myriad Pro"/>
                <a:cs typeface="Arial" panose="020B0604020202020204" pitchFamily="34" charset="0"/>
              </a:rPr>
            </a:br>
            <a:r>
              <a:rPr lang="fr-FR" dirty="0">
                <a:solidFill>
                  <a:srgbClr val="002060"/>
                </a:solidFill>
                <a:latin typeface="Myriad Pro"/>
                <a:cs typeface="Arial" panose="020B0604020202020204" pitchFamily="34" charset="0"/>
              </a:rPr>
              <a:t>C’est un prêt accordé par un organisme financier pour permettre à une personne d’acheter un bien ou un service (voiture, électroménager, travaux, vacances, etc.), sans attendre d’avoir économisé.</a:t>
            </a:r>
          </a:p>
          <a:p>
            <a:pPr marL="285750" indent="-285750">
              <a:buFont typeface="Wingdings" panose="05000000000000000000" pitchFamily="2" charset="2"/>
              <a:buChar char="Ø"/>
            </a:pPr>
            <a:r>
              <a:rPr lang="fr-FR" dirty="0">
                <a:solidFill>
                  <a:srgbClr val="002060"/>
                </a:solidFill>
                <a:latin typeface="Myriad Pro"/>
                <a:cs typeface="Arial" panose="020B0604020202020204" pitchFamily="34" charset="0"/>
              </a:rPr>
              <a:t>Montants : entre 200 € et 75 000 €</a:t>
            </a:r>
          </a:p>
          <a:p>
            <a:pPr marL="285750" indent="-285750">
              <a:buFont typeface="Wingdings" panose="05000000000000000000" pitchFamily="2" charset="2"/>
              <a:buChar char="Ø"/>
            </a:pPr>
            <a:r>
              <a:rPr lang="fr-FR" dirty="0">
                <a:solidFill>
                  <a:srgbClr val="002060"/>
                </a:solidFill>
                <a:latin typeface="Myriad Pro"/>
                <a:cs typeface="Arial" panose="020B0604020202020204" pitchFamily="34" charset="0"/>
              </a:rPr>
              <a:t>Durée : généralement entre 3 mois et 7 ans</a:t>
            </a:r>
          </a:p>
          <a:p>
            <a:pPr marL="285750" indent="-285750">
              <a:buFont typeface="Wingdings" panose="05000000000000000000" pitchFamily="2" charset="2"/>
              <a:buChar char="Ø"/>
            </a:pPr>
            <a:r>
              <a:rPr lang="fr-FR" dirty="0">
                <a:solidFill>
                  <a:srgbClr val="002060"/>
                </a:solidFill>
                <a:latin typeface="Myriad Pro"/>
                <a:cs typeface="Arial" panose="020B0604020202020204" pitchFamily="34" charset="0"/>
              </a:rPr>
              <a:t>Pas destiné à acheter un logement (ce n’est pas un crédit immobilier)</a:t>
            </a:r>
          </a:p>
        </p:txBody>
      </p:sp>
      <p:pic>
        <p:nvPicPr>
          <p:cNvPr id="4" name="Image 3">
            <a:extLs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94800" y="1538514"/>
            <a:ext cx="2692400" cy="2235200"/>
          </a:xfrm>
          <a:prstGeom prst="rect">
            <a:avLst/>
          </a:prstGeom>
        </p:spPr>
      </p:pic>
    </p:spTree>
    <p:extLst>
      <p:ext uri="{BB962C8B-B14F-4D97-AF65-F5344CB8AC3E}">
        <p14:creationId xmlns:p14="http://schemas.microsoft.com/office/powerpoint/2010/main" val="28453815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5"/>
          <p:cNvSpPr txBox="1">
            <a:spLocks noGrp="1"/>
          </p:cNvSpPr>
          <p:nvPr>
            <p:ph type="title" idx="4294967295"/>
          </p:nvPr>
        </p:nvSpPr>
        <p:spPr>
          <a:xfrm>
            <a:off x="2027040" y="0"/>
            <a:ext cx="8640960" cy="107721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spcBef>
                <a:spcPts val="0"/>
              </a:spcBef>
              <a:defRPr/>
            </a:pPr>
            <a:r>
              <a:rPr lang="fr-FR" sz="3200" dirty="0">
                <a:solidFill>
                  <a:srgbClr val="203B73"/>
                </a:solidFill>
                <a:ea typeface="+mn-ea"/>
                <a:cs typeface="Arial" panose="020B0604020202020204" pitchFamily="34" charset="0"/>
              </a:rPr>
              <a:t>Classez par ordre chronologique les étapes </a:t>
            </a:r>
          </a:p>
          <a:p>
            <a:pPr>
              <a:spcBef>
                <a:spcPts val="0"/>
              </a:spcBef>
              <a:defRPr/>
            </a:pPr>
            <a:r>
              <a:rPr lang="fr-FR" sz="3200" dirty="0">
                <a:solidFill>
                  <a:srgbClr val="203B73"/>
                </a:solidFill>
                <a:ea typeface="+mn-ea"/>
                <a:cs typeface="Arial" panose="020B0604020202020204" pitchFamily="34" charset="0"/>
              </a:rPr>
              <a:t>pour obtenir un crédit conso </a:t>
            </a:r>
          </a:p>
        </p:txBody>
      </p:sp>
      <p:sp>
        <p:nvSpPr>
          <p:cNvPr id="9" name="Rectangle 8"/>
          <p:cNvSpPr/>
          <p:nvPr/>
        </p:nvSpPr>
        <p:spPr>
          <a:xfrm>
            <a:off x="7153888" y="1484784"/>
            <a:ext cx="2808312" cy="648072"/>
          </a:xfrm>
          <a:prstGeom prst="rect">
            <a:avLst/>
          </a:prstGeom>
          <a:noFill/>
          <a:ln>
            <a:solidFill>
              <a:srgbClr val="CA22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solidFill>
                  <a:srgbClr val="CA2260"/>
                </a:solidFill>
                <a:latin typeface="Arial" panose="020B0604020202020204" pitchFamily="34" charset="0"/>
                <a:cs typeface="Arial" panose="020B0604020202020204" pitchFamily="34" charset="0"/>
              </a:rPr>
              <a:t>Offre de crédit</a:t>
            </a:r>
          </a:p>
        </p:txBody>
      </p:sp>
      <p:sp>
        <p:nvSpPr>
          <p:cNvPr id="7" name="Rectangle 6"/>
          <p:cNvSpPr/>
          <p:nvPr/>
        </p:nvSpPr>
        <p:spPr>
          <a:xfrm>
            <a:off x="3359696" y="1988840"/>
            <a:ext cx="2808312" cy="648072"/>
          </a:xfrm>
          <a:prstGeom prst="rect">
            <a:avLst/>
          </a:prstGeom>
          <a:noFill/>
          <a:ln>
            <a:solidFill>
              <a:srgbClr val="CA22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solidFill>
                  <a:srgbClr val="CA2260"/>
                </a:solidFill>
                <a:latin typeface="Arial" panose="020B0604020202020204" pitchFamily="34" charset="0"/>
                <a:cs typeface="Arial" panose="020B0604020202020204" pitchFamily="34" charset="0"/>
              </a:rPr>
              <a:t>Mise à disposition des fonds</a:t>
            </a:r>
          </a:p>
        </p:txBody>
      </p:sp>
      <p:sp>
        <p:nvSpPr>
          <p:cNvPr id="11" name="Rectangle 10"/>
          <p:cNvSpPr/>
          <p:nvPr/>
        </p:nvSpPr>
        <p:spPr>
          <a:xfrm>
            <a:off x="2639616" y="3645024"/>
            <a:ext cx="2808312" cy="648072"/>
          </a:xfrm>
          <a:prstGeom prst="rect">
            <a:avLst/>
          </a:prstGeom>
          <a:noFill/>
          <a:ln>
            <a:solidFill>
              <a:srgbClr val="CA22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solidFill>
                  <a:srgbClr val="CA2260"/>
                </a:solidFill>
                <a:latin typeface="Arial" panose="020B0604020202020204" pitchFamily="34" charset="0"/>
                <a:cs typeface="Arial" panose="020B0604020202020204" pitchFamily="34" charset="0"/>
              </a:rPr>
              <a:t>Infos et remise de documents</a:t>
            </a:r>
          </a:p>
        </p:txBody>
      </p:sp>
      <p:sp>
        <p:nvSpPr>
          <p:cNvPr id="10" name="Rectangle 9"/>
          <p:cNvSpPr/>
          <p:nvPr/>
        </p:nvSpPr>
        <p:spPr>
          <a:xfrm>
            <a:off x="7320136" y="3320988"/>
            <a:ext cx="2808312" cy="648072"/>
          </a:xfrm>
          <a:prstGeom prst="rect">
            <a:avLst/>
          </a:prstGeom>
          <a:noFill/>
          <a:ln>
            <a:solidFill>
              <a:srgbClr val="CA22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solidFill>
                  <a:srgbClr val="CA2260"/>
                </a:solidFill>
                <a:latin typeface="Arial" panose="020B0604020202020204" pitchFamily="34" charset="0"/>
                <a:cs typeface="Arial" panose="020B0604020202020204" pitchFamily="34" charset="0"/>
              </a:rPr>
              <a:t>Signature du contrat</a:t>
            </a:r>
          </a:p>
        </p:txBody>
      </p:sp>
      <p:sp>
        <p:nvSpPr>
          <p:cNvPr id="12" name="Rectangle 11"/>
          <p:cNvSpPr/>
          <p:nvPr/>
        </p:nvSpPr>
        <p:spPr>
          <a:xfrm>
            <a:off x="6168008" y="4509120"/>
            <a:ext cx="2808312" cy="648072"/>
          </a:xfrm>
          <a:prstGeom prst="rect">
            <a:avLst/>
          </a:prstGeom>
          <a:noFill/>
          <a:ln>
            <a:solidFill>
              <a:srgbClr val="CA22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solidFill>
                  <a:srgbClr val="CA2260"/>
                </a:solidFill>
                <a:latin typeface="Arial" panose="020B0604020202020204" pitchFamily="34" charset="0"/>
                <a:cs typeface="Arial" panose="020B0604020202020204" pitchFamily="34" charset="0"/>
              </a:rPr>
              <a:t>Dépôt de la demande</a:t>
            </a:r>
          </a:p>
        </p:txBody>
      </p:sp>
      <p:sp>
        <p:nvSpPr>
          <p:cNvPr id="8" name="Rectangle 7"/>
          <p:cNvSpPr/>
          <p:nvPr/>
        </p:nvSpPr>
        <p:spPr>
          <a:xfrm>
            <a:off x="3863752" y="5692339"/>
            <a:ext cx="2808312" cy="648072"/>
          </a:xfrm>
          <a:prstGeom prst="rect">
            <a:avLst/>
          </a:prstGeom>
          <a:noFill/>
          <a:ln>
            <a:solidFill>
              <a:srgbClr val="CA22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solidFill>
                  <a:srgbClr val="CA2260"/>
                </a:solidFill>
                <a:latin typeface="Arial" panose="020B0604020202020204" pitchFamily="34" charset="0"/>
                <a:cs typeface="Arial" panose="020B0604020202020204" pitchFamily="34" charset="0"/>
              </a:rPr>
              <a:t>Analyse du dossier</a:t>
            </a:r>
          </a:p>
        </p:txBody>
      </p:sp>
      <p:pic>
        <p:nvPicPr>
          <p:cNvPr id="10242" name="Picture 2">
            <a:extLst>
              <a:ext uri="{C183D7F6-B498-43B3-948B-1728B52AA6E4}">
                <adec:decorative xmlns:adec="http://schemas.microsoft.com/office/drawing/2017/decorative" val="1"/>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42716" y="4653136"/>
            <a:ext cx="1593800" cy="1593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28385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5"/>
          <p:cNvSpPr txBox="1">
            <a:spLocks noGrp="1"/>
          </p:cNvSpPr>
          <p:nvPr>
            <p:ph type="title" idx="4294967295"/>
          </p:nvPr>
        </p:nvSpPr>
        <p:spPr>
          <a:xfrm>
            <a:off x="1775520" y="169477"/>
            <a:ext cx="8784976" cy="58477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spcBef>
                <a:spcPts val="0"/>
              </a:spcBef>
              <a:defRPr/>
            </a:pPr>
            <a:r>
              <a:rPr lang="fr-FR" sz="3200" dirty="0">
                <a:solidFill>
                  <a:srgbClr val="203B73"/>
                </a:solidFill>
                <a:ea typeface="+mn-ea"/>
                <a:cs typeface="Arial" panose="020B0604020202020204" pitchFamily="34" charset="0"/>
              </a:rPr>
              <a:t>Les étapes pour obtenir un crédit conso </a:t>
            </a:r>
          </a:p>
        </p:txBody>
      </p:sp>
      <p:sp>
        <p:nvSpPr>
          <p:cNvPr id="13" name="ZoneTexte 12"/>
          <p:cNvSpPr txBox="1"/>
          <p:nvPr/>
        </p:nvSpPr>
        <p:spPr>
          <a:xfrm>
            <a:off x="5208376" y="939707"/>
            <a:ext cx="1224136" cy="707886"/>
          </a:xfrm>
          <a:prstGeom prst="rect">
            <a:avLst/>
          </a:prstGeom>
          <a:noFill/>
        </p:spPr>
        <p:txBody>
          <a:bodyPr wrap="square" rtlCol="0">
            <a:spAutoFit/>
          </a:bodyPr>
          <a:lstStyle/>
          <a:p>
            <a:pPr algn="ctr"/>
            <a:r>
              <a:rPr lang="fr-FR" sz="4000" b="1" dirty="0">
                <a:solidFill>
                  <a:srgbClr val="203B73"/>
                </a:solidFill>
                <a:latin typeface="Arial" panose="020B0604020202020204" pitchFamily="34" charset="0"/>
                <a:cs typeface="Arial" panose="020B0604020202020204" pitchFamily="34" charset="0"/>
              </a:rPr>
              <a:t>1</a:t>
            </a:r>
          </a:p>
        </p:txBody>
      </p:sp>
      <p:sp>
        <p:nvSpPr>
          <p:cNvPr id="12" name="Rectangle 11"/>
          <p:cNvSpPr/>
          <p:nvPr/>
        </p:nvSpPr>
        <p:spPr>
          <a:xfrm>
            <a:off x="6515954" y="981688"/>
            <a:ext cx="2808312" cy="648072"/>
          </a:xfrm>
          <a:prstGeom prst="rect">
            <a:avLst/>
          </a:prstGeom>
          <a:noFill/>
          <a:ln>
            <a:solidFill>
              <a:srgbClr val="CA22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b="1" dirty="0">
                <a:solidFill>
                  <a:srgbClr val="CA2260"/>
                </a:solidFill>
                <a:latin typeface="Arial" panose="020B0604020202020204" pitchFamily="34" charset="0"/>
                <a:cs typeface="Arial" panose="020B0604020202020204" pitchFamily="34" charset="0"/>
              </a:rPr>
              <a:t>Dépôt de la demande</a:t>
            </a:r>
          </a:p>
        </p:txBody>
      </p:sp>
      <p:sp>
        <p:nvSpPr>
          <p:cNvPr id="15" name="ZoneTexte 14"/>
          <p:cNvSpPr txBox="1"/>
          <p:nvPr/>
        </p:nvSpPr>
        <p:spPr>
          <a:xfrm>
            <a:off x="5218255" y="1928539"/>
            <a:ext cx="1224136" cy="707886"/>
          </a:xfrm>
          <a:prstGeom prst="rect">
            <a:avLst/>
          </a:prstGeom>
          <a:noFill/>
        </p:spPr>
        <p:txBody>
          <a:bodyPr wrap="square" rtlCol="0">
            <a:spAutoFit/>
          </a:bodyPr>
          <a:lstStyle/>
          <a:p>
            <a:pPr algn="ctr"/>
            <a:r>
              <a:rPr lang="fr-FR" sz="4000" b="1" dirty="0">
                <a:solidFill>
                  <a:srgbClr val="203B73"/>
                </a:solidFill>
                <a:latin typeface="Arial" panose="020B0604020202020204" pitchFamily="34" charset="0"/>
                <a:cs typeface="Arial" panose="020B0604020202020204" pitchFamily="34" charset="0"/>
              </a:rPr>
              <a:t>2</a:t>
            </a:r>
          </a:p>
        </p:txBody>
      </p:sp>
      <p:sp>
        <p:nvSpPr>
          <p:cNvPr id="8" name="Rectangle 7"/>
          <p:cNvSpPr/>
          <p:nvPr/>
        </p:nvSpPr>
        <p:spPr>
          <a:xfrm>
            <a:off x="6528048" y="1942696"/>
            <a:ext cx="2808312" cy="648072"/>
          </a:xfrm>
          <a:prstGeom prst="rect">
            <a:avLst/>
          </a:prstGeom>
          <a:noFill/>
          <a:ln>
            <a:solidFill>
              <a:srgbClr val="CA22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b="1" dirty="0">
                <a:solidFill>
                  <a:srgbClr val="CA2260"/>
                </a:solidFill>
                <a:latin typeface="Arial" panose="020B0604020202020204" pitchFamily="34" charset="0"/>
                <a:cs typeface="Arial" panose="020B0604020202020204" pitchFamily="34" charset="0"/>
              </a:rPr>
              <a:t>Analyse du dossier</a:t>
            </a:r>
          </a:p>
        </p:txBody>
      </p:sp>
      <p:sp>
        <p:nvSpPr>
          <p:cNvPr id="16" name="ZoneTexte 15"/>
          <p:cNvSpPr txBox="1"/>
          <p:nvPr/>
        </p:nvSpPr>
        <p:spPr>
          <a:xfrm>
            <a:off x="5218255" y="2950421"/>
            <a:ext cx="1224136" cy="707886"/>
          </a:xfrm>
          <a:prstGeom prst="rect">
            <a:avLst/>
          </a:prstGeom>
          <a:noFill/>
        </p:spPr>
        <p:txBody>
          <a:bodyPr wrap="square" rtlCol="0">
            <a:spAutoFit/>
          </a:bodyPr>
          <a:lstStyle/>
          <a:p>
            <a:pPr algn="ctr"/>
            <a:r>
              <a:rPr lang="fr-FR" sz="4000" b="1" dirty="0">
                <a:solidFill>
                  <a:srgbClr val="203B73"/>
                </a:solidFill>
                <a:latin typeface="Arial" panose="020B0604020202020204" pitchFamily="34" charset="0"/>
                <a:cs typeface="Arial" panose="020B0604020202020204" pitchFamily="34" charset="0"/>
              </a:rPr>
              <a:t>3</a:t>
            </a:r>
          </a:p>
        </p:txBody>
      </p:sp>
      <p:sp>
        <p:nvSpPr>
          <p:cNvPr id="11" name="Rectangle 10"/>
          <p:cNvSpPr/>
          <p:nvPr/>
        </p:nvSpPr>
        <p:spPr>
          <a:xfrm>
            <a:off x="6515167" y="2959776"/>
            <a:ext cx="2808312" cy="648072"/>
          </a:xfrm>
          <a:prstGeom prst="rect">
            <a:avLst/>
          </a:prstGeom>
          <a:noFill/>
          <a:ln>
            <a:solidFill>
              <a:srgbClr val="CA22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b="1" dirty="0">
                <a:solidFill>
                  <a:srgbClr val="CA2260"/>
                </a:solidFill>
                <a:latin typeface="Arial" panose="020B0604020202020204" pitchFamily="34" charset="0"/>
                <a:cs typeface="Arial" panose="020B0604020202020204" pitchFamily="34" charset="0"/>
              </a:rPr>
              <a:t>Infos et remise de documents</a:t>
            </a:r>
          </a:p>
        </p:txBody>
      </p:sp>
      <p:sp>
        <p:nvSpPr>
          <p:cNvPr id="17" name="ZoneTexte 16"/>
          <p:cNvSpPr txBox="1"/>
          <p:nvPr/>
        </p:nvSpPr>
        <p:spPr>
          <a:xfrm>
            <a:off x="5218255" y="3916117"/>
            <a:ext cx="1224136" cy="707886"/>
          </a:xfrm>
          <a:prstGeom prst="rect">
            <a:avLst/>
          </a:prstGeom>
          <a:noFill/>
        </p:spPr>
        <p:txBody>
          <a:bodyPr wrap="square" rtlCol="0">
            <a:spAutoFit/>
          </a:bodyPr>
          <a:lstStyle/>
          <a:p>
            <a:pPr algn="ctr"/>
            <a:r>
              <a:rPr lang="fr-FR" sz="4000" b="1" dirty="0">
                <a:solidFill>
                  <a:srgbClr val="203B73"/>
                </a:solidFill>
                <a:latin typeface="Arial" panose="020B0604020202020204" pitchFamily="34" charset="0"/>
                <a:cs typeface="Arial" panose="020B0604020202020204" pitchFamily="34" charset="0"/>
              </a:rPr>
              <a:t>4</a:t>
            </a:r>
          </a:p>
        </p:txBody>
      </p:sp>
      <p:sp>
        <p:nvSpPr>
          <p:cNvPr id="9" name="Rectangle 8"/>
          <p:cNvSpPr/>
          <p:nvPr/>
        </p:nvSpPr>
        <p:spPr>
          <a:xfrm>
            <a:off x="6515954" y="3950632"/>
            <a:ext cx="2808312" cy="648072"/>
          </a:xfrm>
          <a:prstGeom prst="rect">
            <a:avLst/>
          </a:prstGeom>
          <a:noFill/>
          <a:ln>
            <a:solidFill>
              <a:srgbClr val="CA22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b="1" dirty="0">
                <a:solidFill>
                  <a:srgbClr val="CA2260"/>
                </a:solidFill>
                <a:latin typeface="Arial" panose="020B0604020202020204" pitchFamily="34" charset="0"/>
                <a:cs typeface="Arial" panose="020B0604020202020204" pitchFamily="34" charset="0"/>
              </a:rPr>
              <a:t>Offre de crédit</a:t>
            </a:r>
          </a:p>
        </p:txBody>
      </p:sp>
      <p:sp>
        <p:nvSpPr>
          <p:cNvPr id="18" name="ZoneTexte 17"/>
          <p:cNvSpPr txBox="1"/>
          <p:nvPr/>
        </p:nvSpPr>
        <p:spPr>
          <a:xfrm>
            <a:off x="5231385" y="4848923"/>
            <a:ext cx="1224136" cy="707886"/>
          </a:xfrm>
          <a:prstGeom prst="rect">
            <a:avLst/>
          </a:prstGeom>
          <a:noFill/>
        </p:spPr>
        <p:txBody>
          <a:bodyPr wrap="square" rtlCol="0">
            <a:spAutoFit/>
          </a:bodyPr>
          <a:lstStyle/>
          <a:p>
            <a:pPr algn="ctr"/>
            <a:r>
              <a:rPr lang="fr-FR" sz="4000" b="1" dirty="0">
                <a:solidFill>
                  <a:srgbClr val="203B73"/>
                </a:solidFill>
                <a:latin typeface="Arial" panose="020B0604020202020204" pitchFamily="34" charset="0"/>
                <a:cs typeface="Arial" panose="020B0604020202020204" pitchFamily="34" charset="0"/>
              </a:rPr>
              <a:t>5</a:t>
            </a:r>
          </a:p>
        </p:txBody>
      </p:sp>
      <p:sp>
        <p:nvSpPr>
          <p:cNvPr id="10" name="Rectangle 9"/>
          <p:cNvSpPr/>
          <p:nvPr/>
        </p:nvSpPr>
        <p:spPr>
          <a:xfrm>
            <a:off x="6528048" y="4862571"/>
            <a:ext cx="2808312" cy="648072"/>
          </a:xfrm>
          <a:prstGeom prst="rect">
            <a:avLst/>
          </a:prstGeom>
          <a:noFill/>
          <a:ln>
            <a:solidFill>
              <a:srgbClr val="CA22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b="1" dirty="0">
                <a:solidFill>
                  <a:srgbClr val="CA2260"/>
                </a:solidFill>
                <a:latin typeface="Arial" panose="020B0604020202020204" pitchFamily="34" charset="0"/>
                <a:cs typeface="Arial" panose="020B0604020202020204" pitchFamily="34" charset="0"/>
              </a:rPr>
              <a:t>Signature du contrat</a:t>
            </a:r>
          </a:p>
        </p:txBody>
      </p:sp>
      <p:sp>
        <p:nvSpPr>
          <p:cNvPr id="19" name="ZoneTexte 18"/>
          <p:cNvSpPr txBox="1"/>
          <p:nvPr/>
        </p:nvSpPr>
        <p:spPr>
          <a:xfrm>
            <a:off x="5259199" y="5782055"/>
            <a:ext cx="1224136" cy="707886"/>
          </a:xfrm>
          <a:prstGeom prst="rect">
            <a:avLst/>
          </a:prstGeom>
          <a:noFill/>
        </p:spPr>
        <p:txBody>
          <a:bodyPr wrap="square" rtlCol="0">
            <a:spAutoFit/>
          </a:bodyPr>
          <a:lstStyle/>
          <a:p>
            <a:pPr algn="ctr"/>
            <a:r>
              <a:rPr lang="fr-FR" sz="4000" b="1" dirty="0">
                <a:solidFill>
                  <a:srgbClr val="203B73"/>
                </a:solidFill>
                <a:latin typeface="Arial" panose="020B0604020202020204" pitchFamily="34" charset="0"/>
                <a:cs typeface="Arial" panose="020B0604020202020204" pitchFamily="34" charset="0"/>
              </a:rPr>
              <a:t>6</a:t>
            </a:r>
          </a:p>
        </p:txBody>
      </p:sp>
      <p:sp>
        <p:nvSpPr>
          <p:cNvPr id="7" name="Rectangle 6"/>
          <p:cNvSpPr/>
          <p:nvPr/>
        </p:nvSpPr>
        <p:spPr>
          <a:xfrm>
            <a:off x="6528048" y="5809351"/>
            <a:ext cx="2808312" cy="648072"/>
          </a:xfrm>
          <a:prstGeom prst="rect">
            <a:avLst/>
          </a:prstGeom>
          <a:noFill/>
          <a:ln>
            <a:solidFill>
              <a:srgbClr val="CA22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b="1" dirty="0">
                <a:solidFill>
                  <a:srgbClr val="CA2260"/>
                </a:solidFill>
                <a:latin typeface="Arial" panose="020B0604020202020204" pitchFamily="34" charset="0"/>
                <a:cs typeface="Arial" panose="020B0604020202020204" pitchFamily="34" charset="0"/>
              </a:rPr>
              <a:t>Mise à disposition des fonds</a:t>
            </a:r>
          </a:p>
        </p:txBody>
      </p:sp>
      <p:pic>
        <p:nvPicPr>
          <p:cNvPr id="11266" name="Picture 2">
            <a:extLs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91545" y="2190045"/>
            <a:ext cx="2835607" cy="28356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603180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idx="4294967295"/>
          </p:nvPr>
        </p:nvSpPr>
        <p:spPr>
          <a:xfrm>
            <a:off x="522514" y="575439"/>
            <a:ext cx="10472058" cy="58477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3200" b="1" i="0" u="sng" strike="noStrike" kern="1200" cap="none" spc="-50" normalizeH="0" baseline="0" noProof="0" dirty="0">
                <a:ln>
                  <a:noFill/>
                </a:ln>
                <a:solidFill>
                  <a:srgbClr val="203B73"/>
                </a:solidFill>
                <a:effectLst/>
                <a:uLnTx/>
                <a:uFillTx/>
                <a:latin typeface="Myriad Pro"/>
                <a:ea typeface="+mn-ea"/>
                <a:cs typeface="Arial" panose="020B0604020202020204" pitchFamily="34" charset="0"/>
              </a:rPr>
              <a:t>2. Les différents types de crédits à la consommation</a:t>
            </a:r>
          </a:p>
        </p:txBody>
      </p:sp>
      <p:pic>
        <p:nvPicPr>
          <p:cNvPr id="7" name="Image 6">
            <a:extLs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28629" y="1400629"/>
            <a:ext cx="2249715" cy="2198913"/>
          </a:xfrm>
          <a:prstGeom prst="rect">
            <a:avLst/>
          </a:prstGeom>
        </p:spPr>
      </p:pic>
      <p:graphicFrame>
        <p:nvGraphicFramePr>
          <p:cNvPr id="3" name="Tableau 2">
            <a:extLst>
              <a:ext uri="{FF2B5EF4-FFF2-40B4-BE49-F238E27FC236}">
                <a16:creationId xmlns:a16="http://schemas.microsoft.com/office/drawing/2014/main" id="{1397B785-7C62-F81C-D161-577A5ED18378}"/>
              </a:ext>
            </a:extLst>
          </p:cNvPr>
          <p:cNvGraphicFramePr>
            <a:graphicFrameLocks noGrp="1"/>
          </p:cNvGraphicFramePr>
          <p:nvPr>
            <p:extLst>
              <p:ext uri="{D42A27DB-BD31-4B8C-83A1-F6EECF244321}">
                <p14:modId xmlns:p14="http://schemas.microsoft.com/office/powerpoint/2010/main" val="3726289347"/>
              </p:ext>
            </p:extLst>
          </p:nvPr>
        </p:nvGraphicFramePr>
        <p:xfrm>
          <a:off x="673462" y="1813356"/>
          <a:ext cx="8622937" cy="4282645"/>
        </p:xfrm>
        <a:graphic>
          <a:graphicData uri="http://schemas.openxmlformats.org/drawingml/2006/table">
            <a:tbl>
              <a:tblPr firstRow="1" bandRow="1">
                <a:tableStyleId>{5C22544A-7EE6-4342-B048-85BDC9FD1C3A}</a:tableStyleId>
              </a:tblPr>
              <a:tblGrid>
                <a:gridCol w="3212196">
                  <a:extLst>
                    <a:ext uri="{9D8B030D-6E8A-4147-A177-3AD203B41FA5}">
                      <a16:colId xmlns:a16="http://schemas.microsoft.com/office/drawing/2014/main" val="293044602"/>
                    </a:ext>
                  </a:extLst>
                </a:gridCol>
                <a:gridCol w="3179171">
                  <a:extLst>
                    <a:ext uri="{9D8B030D-6E8A-4147-A177-3AD203B41FA5}">
                      <a16:colId xmlns:a16="http://schemas.microsoft.com/office/drawing/2014/main" val="921874724"/>
                    </a:ext>
                  </a:extLst>
                </a:gridCol>
                <a:gridCol w="2231570">
                  <a:extLst>
                    <a:ext uri="{9D8B030D-6E8A-4147-A177-3AD203B41FA5}">
                      <a16:colId xmlns:a16="http://schemas.microsoft.com/office/drawing/2014/main" val="443771689"/>
                    </a:ext>
                  </a:extLst>
                </a:gridCol>
              </a:tblGrid>
              <a:tr h="495456">
                <a:tc>
                  <a:txBody>
                    <a:bodyPr/>
                    <a:lstStyle/>
                    <a:p>
                      <a:r>
                        <a:rPr lang="fr-FR" sz="2000" dirty="0">
                          <a:solidFill>
                            <a:schemeClr val="tx1"/>
                          </a:solidFill>
                        </a:rPr>
                        <a:t>Type de crédit</a:t>
                      </a:r>
                    </a:p>
                  </a:txBody>
                  <a:tcPr anchor="ctr">
                    <a:lnB w="12700" cap="flat" cmpd="sng" algn="ctr">
                      <a:solidFill>
                        <a:schemeClr val="tx1"/>
                      </a:solidFill>
                      <a:prstDash val="solid"/>
                      <a:round/>
                      <a:headEnd type="none" w="med" len="med"/>
                      <a:tailEnd type="none" w="med" len="med"/>
                    </a:lnB>
                    <a:noFill/>
                  </a:tcPr>
                </a:tc>
                <a:tc>
                  <a:txBody>
                    <a:bodyPr/>
                    <a:lstStyle/>
                    <a:p>
                      <a:r>
                        <a:rPr lang="fr-FR" sz="2000" dirty="0">
                          <a:solidFill>
                            <a:schemeClr val="tx1"/>
                          </a:solidFill>
                        </a:rPr>
                        <a:t>Description simple</a:t>
                      </a:r>
                    </a:p>
                  </a:txBody>
                  <a:tcPr anchor="ctr">
                    <a:lnB w="12700" cap="flat" cmpd="sng" algn="ctr">
                      <a:solidFill>
                        <a:schemeClr val="tx1"/>
                      </a:solidFill>
                      <a:prstDash val="solid"/>
                      <a:round/>
                      <a:headEnd type="none" w="med" len="med"/>
                      <a:tailEnd type="none" w="med" len="med"/>
                    </a:lnB>
                    <a:noFill/>
                  </a:tcPr>
                </a:tc>
                <a:tc>
                  <a:txBody>
                    <a:bodyPr/>
                    <a:lstStyle/>
                    <a:p>
                      <a:r>
                        <a:rPr lang="fr-FR" sz="2000" dirty="0">
                          <a:solidFill>
                            <a:schemeClr val="tx1"/>
                          </a:solidFill>
                        </a:rPr>
                        <a:t>Exemples</a:t>
                      </a:r>
                    </a:p>
                  </a:txBody>
                  <a:tcPr anchor="ctr">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43176849"/>
                  </a:ext>
                </a:extLst>
              </a:tr>
              <a:tr h="855172">
                <a:tc>
                  <a:txBody>
                    <a:bodyPr/>
                    <a:lstStyle/>
                    <a:p>
                      <a:r>
                        <a:rPr lang="fr-FR" b="1" dirty="0"/>
                        <a:t>Crédit affecté</a:t>
                      </a:r>
                    </a:p>
                  </a:txBody>
                  <a:tcPr anchor="ctr">
                    <a:lnT w="12700" cap="flat" cmpd="sng" algn="ctr">
                      <a:solidFill>
                        <a:schemeClr val="tx1"/>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noFill/>
                  </a:tcPr>
                </a:tc>
                <a:tc>
                  <a:txBody>
                    <a:bodyPr/>
                    <a:lstStyle/>
                    <a:p>
                      <a:r>
                        <a:rPr lang="fr-FR" dirty="0"/>
                        <a:t>L’argent sert à acheter quelque chose de précis</a:t>
                      </a:r>
                    </a:p>
                  </a:txBody>
                  <a:tcPr anchor="ctr">
                    <a:lnT w="12700" cap="flat" cmpd="sng" algn="ctr">
                      <a:solidFill>
                        <a:schemeClr val="tx1"/>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noFill/>
                  </a:tcPr>
                </a:tc>
                <a:tc>
                  <a:txBody>
                    <a:bodyPr/>
                    <a:lstStyle/>
                    <a:p>
                      <a:r>
                        <a:rPr lang="fr-FR" dirty="0"/>
                        <a:t>Crédit auto, prêt travaux</a:t>
                      </a:r>
                    </a:p>
                  </a:txBody>
                  <a:tcPr anchor="ctr">
                    <a:lnT w="12700" cap="flat" cmpd="sng" algn="ctr">
                      <a:solidFill>
                        <a:schemeClr val="tx1"/>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noFill/>
                  </a:tcPr>
                </a:tc>
                <a:extLst>
                  <a:ext uri="{0D108BD9-81ED-4DB2-BD59-A6C34878D82A}">
                    <a16:rowId xmlns:a16="http://schemas.microsoft.com/office/drawing/2014/main" val="1300917931"/>
                  </a:ext>
                </a:extLst>
              </a:tr>
              <a:tr h="855172">
                <a:tc>
                  <a:txBody>
                    <a:bodyPr/>
                    <a:lstStyle/>
                    <a:p>
                      <a:r>
                        <a:rPr lang="fr-FR" b="1" dirty="0"/>
                        <a:t>Crédit non affecté </a:t>
                      </a:r>
                      <a:br>
                        <a:rPr lang="fr-FR" b="1" dirty="0"/>
                      </a:br>
                      <a:r>
                        <a:rPr lang="fr-FR" b="1" dirty="0"/>
                        <a:t>(prêt personnel)</a:t>
                      </a:r>
                    </a:p>
                  </a:txBody>
                  <a:tcPr anchor="ct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noFill/>
                  </a:tcPr>
                </a:tc>
                <a:tc>
                  <a:txBody>
                    <a:bodyPr/>
                    <a:lstStyle/>
                    <a:p>
                      <a:r>
                        <a:rPr lang="fr-FR" dirty="0"/>
                        <a:t>L’argent peut être utilisé librement</a:t>
                      </a:r>
                    </a:p>
                  </a:txBody>
                  <a:tcPr anchor="ct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noFill/>
                  </a:tcPr>
                </a:tc>
                <a:tc>
                  <a:txBody>
                    <a:bodyPr/>
                    <a:lstStyle/>
                    <a:p>
                      <a:r>
                        <a:rPr lang="fr-FR" dirty="0"/>
                        <a:t>Voyages, frais divers</a:t>
                      </a:r>
                    </a:p>
                  </a:txBody>
                  <a:tcPr anchor="ct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noFill/>
                  </a:tcPr>
                </a:tc>
                <a:extLst>
                  <a:ext uri="{0D108BD9-81ED-4DB2-BD59-A6C34878D82A}">
                    <a16:rowId xmlns:a16="http://schemas.microsoft.com/office/drawing/2014/main" val="3360814626"/>
                  </a:ext>
                </a:extLst>
              </a:tr>
              <a:tr h="855172">
                <a:tc>
                  <a:txBody>
                    <a:bodyPr/>
                    <a:lstStyle/>
                    <a:p>
                      <a:r>
                        <a:rPr lang="fr-FR" b="1" dirty="0"/>
                        <a:t>Crédit renouvelable </a:t>
                      </a:r>
                      <a:br>
                        <a:rPr lang="fr-FR" b="1" dirty="0"/>
                      </a:br>
                      <a:r>
                        <a:rPr lang="fr-FR" b="1" dirty="0"/>
                        <a:t>(ou revolving)</a:t>
                      </a:r>
                    </a:p>
                  </a:txBody>
                  <a:tcPr anchor="ct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noFill/>
                  </a:tcPr>
                </a:tc>
                <a:tc>
                  <a:txBody>
                    <a:bodyPr/>
                    <a:lstStyle/>
                    <a:p>
                      <a:r>
                        <a:rPr lang="fr-FR" dirty="0"/>
                        <a:t>Une réserve d’argent réutilisable au fur et à mesure</a:t>
                      </a:r>
                    </a:p>
                  </a:txBody>
                  <a:tcPr anchor="ct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noFill/>
                  </a:tcPr>
                </a:tc>
                <a:tc>
                  <a:txBody>
                    <a:bodyPr/>
                    <a:lstStyle/>
                    <a:p>
                      <a:r>
                        <a:rPr lang="fr-FR" dirty="0"/>
                        <a:t>Carte de magasin, crédit renouvelable</a:t>
                      </a:r>
                    </a:p>
                  </a:txBody>
                  <a:tcPr anchor="ct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noFill/>
                  </a:tcPr>
                </a:tc>
                <a:extLst>
                  <a:ext uri="{0D108BD9-81ED-4DB2-BD59-A6C34878D82A}">
                    <a16:rowId xmlns:a16="http://schemas.microsoft.com/office/drawing/2014/main" val="1109483514"/>
                  </a:ext>
                </a:extLst>
              </a:tr>
              <a:tr h="1221673">
                <a:tc>
                  <a:txBody>
                    <a:bodyPr/>
                    <a:lstStyle/>
                    <a:p>
                      <a:r>
                        <a:rPr lang="fr-FR" b="1" dirty="0"/>
                        <a:t>Location avec option d’achat (LOA)</a:t>
                      </a:r>
                    </a:p>
                  </a:txBody>
                  <a:tcPr anchor="ct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noFill/>
                  </a:tcPr>
                </a:tc>
                <a:tc>
                  <a:txBody>
                    <a:bodyPr/>
                    <a:lstStyle/>
                    <a:p>
                      <a:r>
                        <a:rPr lang="fr-FR" dirty="0"/>
                        <a:t>Louer un bien (souvent une voiture) avec possibilité de l’acheter à la fin</a:t>
                      </a:r>
                    </a:p>
                  </a:txBody>
                  <a:tcPr anchor="ct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noFill/>
                  </a:tcPr>
                </a:tc>
                <a:tc>
                  <a:txBody>
                    <a:bodyPr/>
                    <a:lstStyle/>
                    <a:p>
                      <a:r>
                        <a:rPr lang="fr-FR" dirty="0"/>
                        <a:t>LOA voiture</a:t>
                      </a:r>
                    </a:p>
                  </a:txBody>
                  <a:tcPr anchor="ct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noFill/>
                  </a:tcPr>
                </a:tc>
                <a:extLst>
                  <a:ext uri="{0D108BD9-81ED-4DB2-BD59-A6C34878D82A}">
                    <a16:rowId xmlns:a16="http://schemas.microsoft.com/office/drawing/2014/main" val="1069752532"/>
                  </a:ext>
                </a:extLst>
              </a:tr>
            </a:tbl>
          </a:graphicData>
        </a:graphic>
      </p:graphicFrame>
    </p:spTree>
    <p:extLst>
      <p:ext uri="{BB962C8B-B14F-4D97-AF65-F5344CB8AC3E}">
        <p14:creationId xmlns:p14="http://schemas.microsoft.com/office/powerpoint/2010/main" val="24067846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6460D829-312A-EF24-6E3A-D39A90100D02}"/>
              </a:ext>
            </a:extLst>
          </p:cNvPr>
          <p:cNvPicPr>
            <a:picLocks noChangeAspect="1"/>
          </p:cNvPicPr>
          <p:nvPr/>
        </p:nvPicPr>
        <p:blipFill>
          <a:blip r:embed="rId3"/>
          <a:stretch>
            <a:fillRect/>
          </a:stretch>
        </p:blipFill>
        <p:spPr>
          <a:xfrm>
            <a:off x="613573" y="415440"/>
            <a:ext cx="10632346" cy="859611"/>
          </a:xfrm>
          <a:prstGeom prst="rect">
            <a:avLst/>
          </a:prstGeom>
        </p:spPr>
      </p:pic>
      <p:sp>
        <p:nvSpPr>
          <p:cNvPr id="3" name="Espace réservé du contenu 2">
            <a:extLst>
              <a:ext uri="{FF2B5EF4-FFF2-40B4-BE49-F238E27FC236}">
                <a16:creationId xmlns:a16="http://schemas.microsoft.com/office/drawing/2014/main" id="{4016DDF8-1F76-5EC3-13D9-3A6EFA2C353F}"/>
              </a:ext>
            </a:extLst>
          </p:cNvPr>
          <p:cNvSpPr>
            <a:spLocks noGrp="1"/>
          </p:cNvSpPr>
          <p:nvPr>
            <p:ph idx="1"/>
          </p:nvPr>
        </p:nvSpPr>
        <p:spPr/>
        <p:txBody>
          <a:bodyPr>
            <a:normAutofit/>
          </a:bodyPr>
          <a:lstStyle/>
          <a:p>
            <a:pPr marL="0" indent="0">
              <a:buNone/>
            </a:pPr>
            <a:r>
              <a:rPr lang="fr-FR" sz="1900" b="1" u="sng" dirty="0">
                <a:solidFill>
                  <a:srgbClr val="002060"/>
                </a:solidFill>
                <a:latin typeface="Myriad Pro"/>
                <a:cs typeface="Arial" panose="020B0604020202020204" pitchFamily="34" charset="0"/>
              </a:rPr>
              <a:t>Focus sur les paiements fractionnés et mini-crédits :</a:t>
            </a:r>
          </a:p>
          <a:p>
            <a:pPr marL="0" indent="0">
              <a:buNone/>
            </a:pPr>
            <a:endParaRPr lang="fr-FR" sz="1900" dirty="0">
              <a:solidFill>
                <a:srgbClr val="002060"/>
              </a:solidFill>
              <a:latin typeface="Myriad Pro"/>
              <a:cs typeface="Arial" panose="020B0604020202020204" pitchFamily="34" charset="0"/>
            </a:endParaRPr>
          </a:p>
          <a:p>
            <a:pPr>
              <a:buFont typeface="Wingdings" panose="05000000000000000000" pitchFamily="2" charset="2"/>
              <a:buChar char="Ø"/>
            </a:pPr>
            <a:r>
              <a:rPr lang="fr-FR" sz="1900" dirty="0">
                <a:solidFill>
                  <a:srgbClr val="002060"/>
                </a:solidFill>
                <a:latin typeface="Myriad Pro"/>
                <a:cs typeface="Arial" panose="020B0604020202020204" pitchFamily="34" charset="0"/>
              </a:rPr>
              <a:t>Le paiement fractionné correspond à une opération de crédit qui permet notamment de payer un achat en plusieurs fois (2, 3 ou 4 fois par exemple), comportant un délai de remboursement ne dépassant pas trois mois qui n’est assortie d'aucun intérêt ni d'aucun frais ou seulement d'intérêts et de frais d’un montant négligeable </a:t>
            </a:r>
          </a:p>
          <a:p>
            <a:pPr>
              <a:buFont typeface="Wingdings" panose="05000000000000000000" pitchFamily="2" charset="2"/>
              <a:buChar char="Ø"/>
            </a:pPr>
            <a:endParaRPr lang="fr-FR" sz="1900" dirty="0">
              <a:solidFill>
                <a:srgbClr val="002060"/>
              </a:solidFill>
              <a:latin typeface="Myriad Pro"/>
              <a:cs typeface="Arial" panose="020B0604020202020204" pitchFamily="34" charset="0"/>
            </a:endParaRPr>
          </a:p>
          <a:p>
            <a:pPr>
              <a:buFont typeface="Wingdings" panose="05000000000000000000" pitchFamily="2" charset="2"/>
              <a:buChar char="Ø"/>
            </a:pPr>
            <a:endParaRPr lang="fr-FR" sz="1900" dirty="0">
              <a:solidFill>
                <a:srgbClr val="002060"/>
              </a:solidFill>
              <a:latin typeface="Myriad Pro"/>
              <a:cs typeface="Arial" panose="020B0604020202020204" pitchFamily="34" charset="0"/>
            </a:endParaRPr>
          </a:p>
          <a:p>
            <a:pPr>
              <a:buFont typeface="Wingdings" panose="05000000000000000000" pitchFamily="2" charset="2"/>
              <a:buChar char="Ø"/>
            </a:pPr>
            <a:r>
              <a:rPr lang="fr-FR" sz="1900" dirty="0">
                <a:solidFill>
                  <a:srgbClr val="002060"/>
                </a:solidFill>
                <a:latin typeface="Myriad Pro"/>
                <a:cs typeface="Arial" panose="020B0604020202020204" pitchFamily="34" charset="0"/>
              </a:rPr>
              <a:t>Le mini-crédit correspond à une opération de crédit dont le montant est inférieur à 200 euros (! attention à ne pas confondre avec le microcrédit !).</a:t>
            </a:r>
          </a:p>
          <a:p>
            <a:pPr marL="0" indent="0">
              <a:buNone/>
            </a:pPr>
            <a:endParaRPr lang="fr-FR" dirty="0"/>
          </a:p>
          <a:p>
            <a:endParaRPr lang="fr-FR" dirty="0"/>
          </a:p>
        </p:txBody>
      </p:sp>
    </p:spTree>
    <p:extLst>
      <p:ext uri="{BB962C8B-B14F-4D97-AF65-F5344CB8AC3E}">
        <p14:creationId xmlns:p14="http://schemas.microsoft.com/office/powerpoint/2010/main" val="38362825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06163" y="0"/>
            <a:ext cx="10972800" cy="1143000"/>
          </a:xfrm>
        </p:spPr>
        <p:txBody>
          <a:bodyPr/>
          <a:lstStyle/>
          <a:p>
            <a:pPr algn="l" defTabSz="914400"/>
            <a:r>
              <a:rPr lang="fr-FR" sz="2200" b="1" cap="all" dirty="0">
                <a:solidFill>
                  <a:srgbClr val="203A76"/>
                </a:solidFill>
                <a:latin typeface="Arial" panose="020B0604020202020204" pitchFamily="34" charset="0"/>
                <a:ea typeface="+mn-ea"/>
                <a:cs typeface="+mn-cs"/>
              </a:rPr>
              <a:t>Cas pratique : Quels sont les risques ?</a:t>
            </a:r>
          </a:p>
        </p:txBody>
      </p:sp>
      <p:sp>
        <p:nvSpPr>
          <p:cNvPr id="3" name="Content Placeholder 2"/>
          <p:cNvSpPr>
            <a:spLocks noGrp="1"/>
          </p:cNvSpPr>
          <p:nvPr>
            <p:ph idx="1"/>
          </p:nvPr>
        </p:nvSpPr>
        <p:spPr/>
        <p:txBody>
          <a:bodyPr>
            <a:normAutofit/>
          </a:bodyPr>
          <a:lstStyle/>
          <a:p>
            <a:pPr marL="0" indent="0">
              <a:buNone/>
              <a:defRPr sz="2200"/>
            </a:pPr>
            <a:r>
              <a:rPr lang="fr-FR" sz="2000" b="1" dirty="0">
                <a:solidFill>
                  <a:srgbClr val="203B73"/>
                </a:solidFill>
                <a:latin typeface="Myriad Pro" pitchFamily="34" charset="0"/>
                <a:cs typeface="Arial" panose="020B0604020202020204" pitchFamily="34" charset="0"/>
              </a:rPr>
              <a:t>Cas pratique et échange avec les participants :</a:t>
            </a:r>
          </a:p>
          <a:p>
            <a:pPr marL="0" indent="0">
              <a:buNone/>
              <a:defRPr sz="2200"/>
            </a:pPr>
            <a:endParaRPr lang="fr-FR" sz="2000" b="1" dirty="0">
              <a:solidFill>
                <a:srgbClr val="203B73"/>
              </a:solidFill>
              <a:latin typeface="Myriad Pro" pitchFamily="34" charset="0"/>
              <a:cs typeface="Arial" panose="020B0604020202020204" pitchFamily="34" charset="0"/>
            </a:endParaRPr>
          </a:p>
          <a:p>
            <a:pPr marL="0" indent="0">
              <a:buNone/>
              <a:defRPr sz="2200"/>
            </a:pPr>
            <a:r>
              <a:rPr lang="fr-FR" sz="2000" b="1" dirty="0">
                <a:solidFill>
                  <a:srgbClr val="203B73"/>
                </a:solidFill>
                <a:latin typeface="Myriad Pro" pitchFamily="34" charset="0"/>
                <a:cs typeface="Arial" panose="020B0604020202020204" pitchFamily="34" charset="0"/>
              </a:rPr>
              <a:t>Mme Martin s’achète un  téléphone en 3 échéances , un produit électroménager en 4 fois sans frais et souscrit plusieurs  mini-crédit pour un total de 600 € pour renflouer sa trésorerie</a:t>
            </a:r>
            <a:br>
              <a:rPr lang="fr-FR" sz="2000" b="1" dirty="0">
                <a:solidFill>
                  <a:srgbClr val="203B73"/>
                </a:solidFill>
                <a:latin typeface="Myriad Pro" pitchFamily="34" charset="0"/>
                <a:cs typeface="Arial" panose="020B0604020202020204" pitchFamily="34" charset="0"/>
              </a:rPr>
            </a:br>
            <a:r>
              <a:rPr lang="fr-FR" sz="2000" b="1" dirty="0">
                <a:solidFill>
                  <a:srgbClr val="203B73"/>
                </a:solidFill>
                <a:latin typeface="Myriad Pro" pitchFamily="34" charset="0"/>
                <a:cs typeface="Arial" panose="020B0604020202020204" pitchFamily="34" charset="0"/>
              </a:rPr>
              <a:t>Question : quels sont risques encourus par Mme MARTIN ?</a:t>
            </a:r>
          </a:p>
          <a:p>
            <a:pPr marL="0" indent="0">
              <a:buNone/>
              <a:defRPr sz="2200"/>
            </a:pPr>
            <a:endParaRPr lang="fr-FR" sz="2000" b="1" dirty="0">
              <a:solidFill>
                <a:srgbClr val="203B73"/>
              </a:solidFill>
              <a:latin typeface="Myriad Pro" pitchFamily="34" charset="0"/>
              <a:cs typeface="Arial" panose="020B0604020202020204" pitchFamily="34" charset="0"/>
            </a:endParaRPr>
          </a:p>
          <a:p>
            <a:pPr marL="0" indent="0">
              <a:buNone/>
              <a:defRPr sz="2200"/>
            </a:pPr>
            <a:endParaRPr lang="fr-FR" sz="2000" b="1" dirty="0">
              <a:solidFill>
                <a:srgbClr val="203B73"/>
              </a:solidFill>
              <a:latin typeface="Myriad Pro" pitchFamily="34" charset="0"/>
              <a:cs typeface="Arial" panose="020B0604020202020204" pitchFamily="34" charset="0"/>
            </a:endParaRPr>
          </a:p>
          <a:p>
            <a:pPr marL="0" indent="0">
              <a:buNone/>
              <a:defRPr sz="2200"/>
            </a:pPr>
            <a:r>
              <a:rPr lang="fr-FR" sz="2000" b="1" dirty="0">
                <a:solidFill>
                  <a:srgbClr val="203B73"/>
                </a:solidFill>
                <a:latin typeface="Myriad Pro" pitchFamily="34" charset="0"/>
                <a:cs typeface="Arial" panose="020B0604020202020204" pitchFamily="34" charset="0"/>
              </a:rPr>
              <a:t>Pistes de réponses : </a:t>
            </a:r>
          </a:p>
          <a:p>
            <a:pPr>
              <a:buFont typeface="Wingdings" panose="05000000000000000000" pitchFamily="2" charset="2"/>
              <a:buChar char="Ø"/>
              <a:defRPr sz="2200"/>
            </a:pPr>
            <a:r>
              <a:rPr sz="2000" b="1" dirty="0">
                <a:solidFill>
                  <a:srgbClr val="203B73"/>
                </a:solidFill>
                <a:latin typeface="Myriad Pro" pitchFamily="34" charset="0"/>
                <a:cs typeface="Arial" panose="020B0604020202020204" pitchFamily="34" charset="0"/>
              </a:rPr>
              <a:t>Accumulation des </a:t>
            </a:r>
            <a:r>
              <a:rPr sz="2000" b="1" dirty="0" err="1">
                <a:solidFill>
                  <a:srgbClr val="203B73"/>
                </a:solidFill>
                <a:latin typeface="Myriad Pro" pitchFamily="34" charset="0"/>
                <a:cs typeface="Arial" panose="020B0604020202020204" pitchFamily="34" charset="0"/>
              </a:rPr>
              <a:t>échéances</a:t>
            </a:r>
            <a:br>
              <a:rPr sz="2000" b="1" dirty="0">
                <a:solidFill>
                  <a:srgbClr val="203B73"/>
                </a:solidFill>
                <a:latin typeface="Myriad Pro" pitchFamily="34" charset="0"/>
                <a:cs typeface="Arial" panose="020B0604020202020204" pitchFamily="34" charset="0"/>
              </a:rPr>
            </a:br>
            <a:r>
              <a:rPr sz="2000" b="1" dirty="0" err="1">
                <a:solidFill>
                  <a:srgbClr val="203B73"/>
                </a:solidFill>
                <a:latin typeface="Myriad Pro" pitchFamily="34" charset="0"/>
                <a:cs typeface="Arial" panose="020B0604020202020204" pitchFamily="34" charset="0"/>
              </a:rPr>
              <a:t>Découverts</a:t>
            </a:r>
            <a:br>
              <a:rPr sz="2000" b="1" dirty="0">
                <a:solidFill>
                  <a:srgbClr val="203B73"/>
                </a:solidFill>
                <a:latin typeface="Myriad Pro" pitchFamily="34" charset="0"/>
                <a:cs typeface="Arial" panose="020B0604020202020204" pitchFamily="34" charset="0"/>
              </a:rPr>
            </a:br>
            <a:r>
              <a:rPr sz="2000" b="1" dirty="0" err="1">
                <a:solidFill>
                  <a:srgbClr val="203B73"/>
                </a:solidFill>
                <a:latin typeface="Myriad Pro" pitchFamily="34" charset="0"/>
                <a:cs typeface="Arial" panose="020B0604020202020204" pitchFamily="34" charset="0"/>
              </a:rPr>
              <a:t>Difficultés</a:t>
            </a:r>
            <a:r>
              <a:rPr sz="2000" b="1" dirty="0">
                <a:solidFill>
                  <a:srgbClr val="203B73"/>
                </a:solidFill>
                <a:latin typeface="Myriad Pro" pitchFamily="34" charset="0"/>
                <a:cs typeface="Arial" panose="020B0604020202020204" pitchFamily="34" charset="0"/>
              </a:rPr>
              <a:t> </a:t>
            </a:r>
            <a:r>
              <a:rPr sz="2000" b="1" dirty="0" err="1">
                <a:solidFill>
                  <a:srgbClr val="203B73"/>
                </a:solidFill>
                <a:latin typeface="Myriad Pro" pitchFamily="34" charset="0"/>
                <a:cs typeface="Arial" panose="020B0604020202020204" pitchFamily="34" charset="0"/>
              </a:rPr>
              <a:t>budgétaires</a:t>
            </a:r>
            <a:br>
              <a:rPr sz="2000" b="1" dirty="0">
                <a:solidFill>
                  <a:srgbClr val="203B73"/>
                </a:solidFill>
                <a:latin typeface="Myriad Pro" pitchFamily="34" charset="0"/>
                <a:cs typeface="Arial" panose="020B0604020202020204" pitchFamily="34" charset="0"/>
              </a:rPr>
            </a:br>
            <a:r>
              <a:rPr sz="2000" b="1" dirty="0" err="1">
                <a:solidFill>
                  <a:srgbClr val="203B73"/>
                </a:solidFill>
                <a:latin typeface="Myriad Pro" pitchFamily="34" charset="0"/>
                <a:cs typeface="Arial" panose="020B0604020202020204" pitchFamily="34" charset="0"/>
              </a:rPr>
              <a:t>Surendettement</a:t>
            </a:r>
            <a:endParaRPr lang="fr-FR" sz="2000" b="1" dirty="0">
              <a:solidFill>
                <a:srgbClr val="203B73"/>
              </a:solidFill>
              <a:latin typeface="Myriad Pro" pitchFamily="34" charset="0"/>
              <a:cs typeface="Arial" panose="020B0604020202020204" pitchFamily="34" charset="0"/>
            </a:endParaRPr>
          </a:p>
          <a:p>
            <a:pPr marL="0" indent="0">
              <a:buNone/>
              <a:defRPr sz="2200"/>
            </a:pPr>
            <a:endParaRPr lang="fr-FR" sz="2000" b="1" dirty="0">
              <a:solidFill>
                <a:srgbClr val="203B73"/>
              </a:solidFill>
              <a:latin typeface="Myriad Pro" pitchFamily="34" charset="0"/>
              <a:cs typeface="Arial" panose="020B0604020202020204" pitchFamily="34" charset="0"/>
            </a:endParaRPr>
          </a:p>
          <a:p>
            <a:pPr marL="0" indent="0">
              <a:buNone/>
              <a:defRPr sz="2200"/>
            </a:pPr>
            <a:endParaRPr lang="fr-FR" sz="2000" b="1" dirty="0">
              <a:solidFill>
                <a:srgbClr val="203B73"/>
              </a:solidFill>
              <a:latin typeface="Myriad Pro" pitchFamily="34" charset="0"/>
              <a:cs typeface="Arial" panose="020B0604020202020204" pitchFamily="34" charset="0"/>
            </a:endParaRPr>
          </a:p>
          <a:p>
            <a:pPr marL="0" indent="0">
              <a:buNone/>
              <a:defRPr sz="2200"/>
            </a:pPr>
            <a:endParaRPr sz="2000" b="1" dirty="0">
              <a:solidFill>
                <a:srgbClr val="203B73"/>
              </a:solidFill>
              <a:latin typeface="Myriad Pro" pitchFamily="34" charset="0"/>
              <a:cs typeface="Arial" panose="020B0604020202020204" pitchFamily="34" charset="0"/>
            </a:endParaRPr>
          </a:p>
        </p:txBody>
      </p:sp>
      <p:pic>
        <p:nvPicPr>
          <p:cNvPr id="5" name="Image 4">
            <a:extLst>
              <a:ext uri="{FF2B5EF4-FFF2-40B4-BE49-F238E27FC236}">
                <a16:creationId xmlns:a16="http://schemas.microsoft.com/office/drawing/2014/main" id="{AFAE92C2-EEC6-111C-C6DA-AAC3CAB06CE8}"/>
              </a:ext>
            </a:extLst>
          </p:cNvPr>
          <p:cNvPicPr>
            <a:picLocks noChangeAspect="1"/>
          </p:cNvPicPr>
          <p:nvPr/>
        </p:nvPicPr>
        <p:blipFill>
          <a:blip r:embed="rId3"/>
          <a:stretch>
            <a:fillRect/>
          </a:stretch>
        </p:blipFill>
        <p:spPr>
          <a:xfrm>
            <a:off x="8641713" y="503426"/>
            <a:ext cx="2372056" cy="1600423"/>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17373" y="0"/>
            <a:ext cx="10972800" cy="1143000"/>
          </a:xfrm>
        </p:spPr>
        <p:txBody>
          <a:bodyPr/>
          <a:lstStyle/>
          <a:p>
            <a:pPr algn="l"/>
            <a:r>
              <a:rPr sz="2200" b="1" cap="all" dirty="0" err="1">
                <a:solidFill>
                  <a:srgbClr val="203A76"/>
                </a:solidFill>
                <a:latin typeface="Arial" panose="020B0604020202020204" pitchFamily="34" charset="0"/>
                <a:ea typeface="+mn-ea"/>
                <a:cs typeface="+mn-cs"/>
              </a:rPr>
              <a:t>Repérer</a:t>
            </a:r>
            <a:r>
              <a:rPr sz="2200" b="1" cap="all" dirty="0">
                <a:solidFill>
                  <a:srgbClr val="203A76"/>
                </a:solidFill>
                <a:latin typeface="Arial" panose="020B0604020202020204" pitchFamily="34" charset="0"/>
                <a:ea typeface="+mn-ea"/>
                <a:cs typeface="+mn-cs"/>
              </a:rPr>
              <a:t> les </a:t>
            </a:r>
            <a:r>
              <a:rPr sz="2200" b="1" cap="all" dirty="0" err="1">
                <a:solidFill>
                  <a:srgbClr val="203A76"/>
                </a:solidFill>
                <a:latin typeface="Arial" panose="020B0604020202020204" pitchFamily="34" charset="0"/>
                <a:ea typeface="+mn-ea"/>
                <a:cs typeface="+mn-cs"/>
              </a:rPr>
              <a:t>signaux</a:t>
            </a:r>
            <a:r>
              <a:rPr lang="fr-FR" sz="2200" b="1" cap="all" dirty="0">
                <a:solidFill>
                  <a:srgbClr val="203A76"/>
                </a:solidFill>
                <a:latin typeface="Arial" panose="020B0604020202020204" pitchFamily="34" charset="0"/>
                <a:ea typeface="+mn-ea"/>
                <a:cs typeface="+mn-cs"/>
              </a:rPr>
              <a:t> pour le travailleur social</a:t>
            </a:r>
            <a:endParaRPr sz="2200" b="1" cap="all" dirty="0">
              <a:solidFill>
                <a:srgbClr val="203A76"/>
              </a:solidFill>
              <a:latin typeface="Arial" panose="020B0604020202020204" pitchFamily="34" charset="0"/>
              <a:ea typeface="+mn-ea"/>
              <a:cs typeface="+mn-cs"/>
            </a:endParaRPr>
          </a:p>
        </p:txBody>
      </p:sp>
      <p:sp>
        <p:nvSpPr>
          <p:cNvPr id="3" name="Content Placeholder 2"/>
          <p:cNvSpPr>
            <a:spLocks noGrp="1"/>
          </p:cNvSpPr>
          <p:nvPr>
            <p:ph idx="1"/>
          </p:nvPr>
        </p:nvSpPr>
        <p:spPr>
          <a:xfrm>
            <a:off x="1017373" y="2488202"/>
            <a:ext cx="10972800" cy="4525963"/>
          </a:xfrm>
        </p:spPr>
        <p:txBody>
          <a:bodyPr/>
          <a:lstStyle/>
          <a:p>
            <a:pPr>
              <a:defRPr sz="2200"/>
            </a:pPr>
            <a:endParaRPr lang="fr-FR" dirty="0"/>
          </a:p>
          <a:p>
            <a:pPr marL="0" indent="0">
              <a:buNone/>
              <a:defRPr sz="2200"/>
            </a:pPr>
            <a:r>
              <a:rPr lang="fr-FR" sz="2000" b="1" dirty="0">
                <a:solidFill>
                  <a:srgbClr val="203B73"/>
                </a:solidFill>
                <a:latin typeface="Myriad Pro" pitchFamily="34" charset="0"/>
                <a:cs typeface="Arial" panose="020B0604020202020204" pitchFamily="34" charset="0"/>
              </a:rPr>
              <a:t>Pendant un accompagnement, le travailleur social peut être attentif à :</a:t>
            </a:r>
          </a:p>
          <a:p>
            <a:pPr marL="0" indent="0">
              <a:buNone/>
              <a:defRPr sz="2200"/>
            </a:pPr>
            <a:endParaRPr lang="fr-FR" sz="2000" b="1" dirty="0">
              <a:solidFill>
                <a:srgbClr val="203B73"/>
              </a:solidFill>
              <a:latin typeface="Myriad Pro" pitchFamily="34" charset="0"/>
              <a:cs typeface="Arial" panose="020B0604020202020204" pitchFamily="34" charset="0"/>
            </a:endParaRPr>
          </a:p>
          <a:p>
            <a:pPr>
              <a:defRPr sz="2200"/>
            </a:pPr>
            <a:r>
              <a:rPr sz="1900" b="1" dirty="0">
                <a:solidFill>
                  <a:srgbClr val="203B73"/>
                </a:solidFill>
                <a:latin typeface="Myriad Pro" pitchFamily="34" charset="0"/>
                <a:cs typeface="Arial" panose="020B0604020202020204" pitchFamily="34" charset="0"/>
              </a:rPr>
              <a:t>Multiples </a:t>
            </a:r>
            <a:r>
              <a:rPr sz="1900" b="1" dirty="0" err="1">
                <a:solidFill>
                  <a:srgbClr val="203B73"/>
                </a:solidFill>
                <a:latin typeface="Myriad Pro" pitchFamily="34" charset="0"/>
                <a:cs typeface="Arial" panose="020B0604020202020204" pitchFamily="34" charset="0"/>
              </a:rPr>
              <a:t>prélèvements</a:t>
            </a:r>
            <a:r>
              <a:rPr lang="fr-FR" sz="1900" b="1" dirty="0">
                <a:solidFill>
                  <a:srgbClr val="203B73"/>
                </a:solidFill>
                <a:latin typeface="Myriad Pro" pitchFamily="34" charset="0"/>
                <a:cs typeface="Arial" panose="020B0604020202020204" pitchFamily="34" charset="0"/>
              </a:rPr>
              <a:t> sur les relevés de comptes de la part d’acteurs bancaires </a:t>
            </a:r>
          </a:p>
          <a:p>
            <a:pPr>
              <a:defRPr sz="2200"/>
            </a:pPr>
            <a:r>
              <a:rPr sz="1900" b="1" dirty="0" err="1">
                <a:solidFill>
                  <a:srgbClr val="203B73"/>
                </a:solidFill>
                <a:latin typeface="Myriad Pro" pitchFamily="34" charset="0"/>
                <a:cs typeface="Arial" panose="020B0604020202020204" pitchFamily="34" charset="0"/>
              </a:rPr>
              <a:t>découverts</a:t>
            </a:r>
            <a:r>
              <a:rPr sz="1900" b="1" dirty="0">
                <a:solidFill>
                  <a:srgbClr val="203B73"/>
                </a:solidFill>
                <a:latin typeface="Myriad Pro" pitchFamily="34" charset="0"/>
                <a:cs typeface="Arial" panose="020B0604020202020204" pitchFamily="34" charset="0"/>
              </a:rPr>
              <a:t> </a:t>
            </a:r>
            <a:r>
              <a:rPr sz="1900" b="1" dirty="0" err="1">
                <a:solidFill>
                  <a:srgbClr val="203B73"/>
                </a:solidFill>
                <a:latin typeface="Myriad Pro" pitchFamily="34" charset="0"/>
                <a:cs typeface="Arial" panose="020B0604020202020204" pitchFamily="34" charset="0"/>
              </a:rPr>
              <a:t>fréquents</a:t>
            </a:r>
            <a:r>
              <a:rPr sz="1900" b="1" dirty="0">
                <a:solidFill>
                  <a:srgbClr val="203B73"/>
                </a:solidFill>
                <a:latin typeface="Myriad Pro" pitchFamily="34" charset="0"/>
                <a:cs typeface="Arial" panose="020B0604020202020204" pitchFamily="34" charset="0"/>
              </a:rPr>
              <a:t>, </a:t>
            </a:r>
            <a:endParaRPr lang="fr-FR" sz="1900" b="1" dirty="0">
              <a:solidFill>
                <a:srgbClr val="203B73"/>
              </a:solidFill>
              <a:latin typeface="Myriad Pro" pitchFamily="34" charset="0"/>
              <a:cs typeface="Arial" panose="020B0604020202020204" pitchFamily="34" charset="0"/>
            </a:endParaRPr>
          </a:p>
          <a:p>
            <a:pPr>
              <a:defRPr sz="2200"/>
            </a:pPr>
            <a:r>
              <a:rPr sz="1900" b="1" dirty="0" err="1">
                <a:solidFill>
                  <a:srgbClr val="203B73"/>
                </a:solidFill>
                <a:latin typeface="Myriad Pro" pitchFamily="34" charset="0"/>
                <a:cs typeface="Arial" panose="020B0604020202020204" pitchFamily="34" charset="0"/>
              </a:rPr>
              <a:t>achats</a:t>
            </a:r>
            <a:r>
              <a:rPr sz="1900" b="1" dirty="0">
                <a:solidFill>
                  <a:srgbClr val="203B73"/>
                </a:solidFill>
                <a:latin typeface="Myriad Pro" pitchFamily="34" charset="0"/>
                <a:cs typeface="Arial" panose="020B0604020202020204" pitchFamily="34" charset="0"/>
              </a:rPr>
              <a:t> </a:t>
            </a:r>
            <a:r>
              <a:rPr sz="1900" b="1" dirty="0" err="1">
                <a:solidFill>
                  <a:srgbClr val="203B73"/>
                </a:solidFill>
                <a:latin typeface="Myriad Pro" pitchFamily="34" charset="0"/>
                <a:cs typeface="Arial" panose="020B0604020202020204" pitchFamily="34" charset="0"/>
              </a:rPr>
              <a:t>impulsifs</a:t>
            </a:r>
            <a:r>
              <a:rPr lang="fr-FR" sz="1900" b="1" dirty="0">
                <a:solidFill>
                  <a:srgbClr val="203B73"/>
                </a:solidFill>
                <a:latin typeface="Myriad Pro" pitchFamily="34" charset="0"/>
                <a:cs typeface="Arial" panose="020B0604020202020204" pitchFamily="34" charset="0"/>
              </a:rPr>
              <a:t> réguliers </a:t>
            </a:r>
          </a:p>
          <a:p>
            <a:pPr>
              <a:defRPr sz="2200"/>
            </a:pPr>
            <a:r>
              <a:rPr sz="1900" b="1" dirty="0" err="1">
                <a:solidFill>
                  <a:srgbClr val="203B73"/>
                </a:solidFill>
                <a:latin typeface="Myriad Pro" pitchFamily="34" charset="0"/>
                <a:cs typeface="Arial" panose="020B0604020202020204" pitchFamily="34" charset="0"/>
              </a:rPr>
              <a:t>difficulté</a:t>
            </a:r>
            <a:r>
              <a:rPr sz="1900" b="1" dirty="0">
                <a:solidFill>
                  <a:srgbClr val="203B73"/>
                </a:solidFill>
                <a:latin typeface="Myriad Pro" pitchFamily="34" charset="0"/>
                <a:cs typeface="Arial" panose="020B0604020202020204" pitchFamily="34" charset="0"/>
              </a:rPr>
              <a:t> </a:t>
            </a:r>
            <a:r>
              <a:rPr lang="fr-FR" sz="1900" b="1" dirty="0">
                <a:solidFill>
                  <a:srgbClr val="203B73"/>
                </a:solidFill>
                <a:latin typeface="Myriad Pro" pitchFamily="34" charset="0"/>
                <a:cs typeface="Arial" panose="020B0604020202020204" pitchFamily="34" charset="0"/>
              </a:rPr>
              <a:t>pour la personne </a:t>
            </a:r>
            <a:r>
              <a:rPr sz="1900" b="1" dirty="0">
                <a:solidFill>
                  <a:srgbClr val="203B73"/>
                </a:solidFill>
                <a:latin typeface="Myriad Pro" pitchFamily="34" charset="0"/>
                <a:cs typeface="Arial" panose="020B0604020202020204" pitchFamily="34" charset="0"/>
              </a:rPr>
              <a:t>à </a:t>
            </a:r>
            <a:r>
              <a:rPr sz="1900" b="1" dirty="0" err="1">
                <a:solidFill>
                  <a:srgbClr val="203B73"/>
                </a:solidFill>
                <a:latin typeface="Myriad Pro" pitchFamily="34" charset="0"/>
                <a:cs typeface="Arial" panose="020B0604020202020204" pitchFamily="34" charset="0"/>
              </a:rPr>
              <a:t>estimer</a:t>
            </a:r>
            <a:r>
              <a:rPr sz="1900" b="1" dirty="0">
                <a:solidFill>
                  <a:srgbClr val="203B73"/>
                </a:solidFill>
                <a:latin typeface="Myriad Pro" pitchFamily="34" charset="0"/>
                <a:cs typeface="Arial" panose="020B0604020202020204" pitchFamily="34" charset="0"/>
              </a:rPr>
              <a:t> les </a:t>
            </a:r>
            <a:r>
              <a:rPr sz="1900" b="1" dirty="0" err="1">
                <a:solidFill>
                  <a:srgbClr val="203B73"/>
                </a:solidFill>
                <a:latin typeface="Myriad Pro" pitchFamily="34" charset="0"/>
                <a:cs typeface="Arial" panose="020B0604020202020204" pitchFamily="34" charset="0"/>
              </a:rPr>
              <a:t>mensualités</a:t>
            </a:r>
            <a:r>
              <a:rPr lang="fr-FR" sz="1900" b="1" dirty="0">
                <a:solidFill>
                  <a:srgbClr val="203B73"/>
                </a:solidFill>
                <a:latin typeface="Myriad Pro" pitchFamily="34" charset="0"/>
                <a:cs typeface="Arial" panose="020B0604020202020204" pitchFamily="34" charset="0"/>
              </a:rPr>
              <a:t> qui sont dues </a:t>
            </a:r>
          </a:p>
          <a:p>
            <a:pPr>
              <a:defRPr sz="2200"/>
            </a:pPr>
            <a:r>
              <a:rPr lang="fr-FR" sz="1900" b="1" dirty="0">
                <a:solidFill>
                  <a:srgbClr val="203B73"/>
                </a:solidFill>
                <a:latin typeface="Myriad Pro" pitchFamily="34" charset="0"/>
                <a:cs typeface="Arial" panose="020B0604020202020204" pitchFamily="34" charset="0"/>
              </a:rPr>
              <a:t>frais d'incidents bancaires (frais de rejets de prélèvements, de dépassement du découvert autorisé,....)</a:t>
            </a:r>
          </a:p>
          <a:p>
            <a:pPr>
              <a:defRPr sz="2200"/>
            </a:pPr>
            <a:endParaRPr sz="1900" b="1" dirty="0">
              <a:solidFill>
                <a:srgbClr val="203B73"/>
              </a:solidFill>
              <a:latin typeface="Myriad Pro" pitchFamily="34" charset="0"/>
              <a:cs typeface="Arial" panose="020B0604020202020204" pitchFamily="34" charset="0"/>
            </a:endParaRPr>
          </a:p>
        </p:txBody>
      </p:sp>
      <p:pic>
        <p:nvPicPr>
          <p:cNvPr id="5" name="Image 4">
            <a:extLst>
              <a:ext uri="{FF2B5EF4-FFF2-40B4-BE49-F238E27FC236}">
                <a16:creationId xmlns:a16="http://schemas.microsoft.com/office/drawing/2014/main" id="{2F7FCC52-7019-213A-BF0A-1538996C765E}"/>
              </a:ext>
            </a:extLst>
          </p:cNvPr>
          <p:cNvPicPr>
            <a:picLocks noChangeAspect="1"/>
          </p:cNvPicPr>
          <p:nvPr/>
        </p:nvPicPr>
        <p:blipFill>
          <a:blip r:embed="rId3"/>
          <a:stretch>
            <a:fillRect/>
          </a:stretch>
        </p:blipFill>
        <p:spPr>
          <a:xfrm>
            <a:off x="9660004" y="401604"/>
            <a:ext cx="2114845" cy="1705213"/>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17373" y="-15756"/>
            <a:ext cx="10972800" cy="1143000"/>
          </a:xfrm>
        </p:spPr>
        <p:txBody>
          <a:bodyPr/>
          <a:lstStyle/>
          <a:p>
            <a:pPr algn="l"/>
            <a:r>
              <a:rPr lang="fr-FR" sz="2200" b="1" cap="all" dirty="0">
                <a:solidFill>
                  <a:srgbClr val="203A76"/>
                </a:solidFill>
                <a:latin typeface="Arial" panose="020B0604020202020204" pitchFamily="34" charset="0"/>
                <a:ea typeface="+mn-ea"/>
                <a:cs typeface="+mn-cs"/>
              </a:rPr>
              <a:t>Comment accompagner les personnes</a:t>
            </a:r>
            <a:endParaRPr sz="2200" b="1" cap="all" dirty="0">
              <a:solidFill>
                <a:srgbClr val="203A76"/>
              </a:solidFill>
              <a:latin typeface="Arial" panose="020B0604020202020204" pitchFamily="34" charset="0"/>
              <a:ea typeface="+mn-ea"/>
              <a:cs typeface="+mn-cs"/>
            </a:endParaRPr>
          </a:p>
        </p:txBody>
      </p:sp>
      <p:sp>
        <p:nvSpPr>
          <p:cNvPr id="3" name="Content Placeholder 2"/>
          <p:cNvSpPr>
            <a:spLocks noGrp="1"/>
          </p:cNvSpPr>
          <p:nvPr>
            <p:ph idx="1"/>
          </p:nvPr>
        </p:nvSpPr>
        <p:spPr>
          <a:xfrm>
            <a:off x="300682" y="1559740"/>
            <a:ext cx="10972800" cy="4525963"/>
          </a:xfrm>
        </p:spPr>
        <p:txBody>
          <a:bodyPr>
            <a:normAutofit fontScale="92500" lnSpcReduction="20000"/>
          </a:bodyPr>
          <a:lstStyle/>
          <a:p>
            <a:pPr>
              <a:defRPr sz="2200"/>
            </a:pPr>
            <a:r>
              <a:rPr sz="1900" b="1" dirty="0" err="1">
                <a:solidFill>
                  <a:srgbClr val="203B73"/>
                </a:solidFill>
                <a:latin typeface="Myriad Pro" pitchFamily="34" charset="0"/>
                <a:cs typeface="Arial" panose="020B0604020202020204" pitchFamily="34" charset="0"/>
              </a:rPr>
              <a:t>Reconstituer</a:t>
            </a:r>
            <a:r>
              <a:rPr lang="fr-FR" sz="1900" b="1" dirty="0">
                <a:solidFill>
                  <a:srgbClr val="203B73"/>
                </a:solidFill>
                <a:latin typeface="Myriad Pro" pitchFamily="34" charset="0"/>
                <a:cs typeface="Arial" panose="020B0604020202020204" pitchFamily="34" charset="0"/>
              </a:rPr>
              <a:t> </a:t>
            </a:r>
            <a:r>
              <a:rPr sz="1900" b="1" dirty="0">
                <a:solidFill>
                  <a:srgbClr val="203B73"/>
                </a:solidFill>
                <a:latin typeface="Myriad Pro" pitchFamily="34" charset="0"/>
                <a:cs typeface="Arial" panose="020B0604020202020204" pitchFamily="34" charset="0"/>
              </a:rPr>
              <a:t>le budget</a:t>
            </a:r>
            <a:r>
              <a:rPr lang="fr-FR" sz="1900" b="1" dirty="0">
                <a:solidFill>
                  <a:srgbClr val="203B73"/>
                </a:solidFill>
                <a:latin typeface="Myriad Pro" pitchFamily="34" charset="0"/>
                <a:cs typeface="Arial" panose="020B0604020202020204" pitchFamily="34" charset="0"/>
              </a:rPr>
              <a:t> afin d’aider les personnes a prioriser les dépenses</a:t>
            </a:r>
            <a:endParaRPr lang="fr-FR" sz="1050" dirty="0">
              <a:latin typeface="Segoe UI" panose="020B0502040204020203" pitchFamily="34" charset="0"/>
            </a:endParaRPr>
          </a:p>
          <a:p>
            <a:pPr>
              <a:defRPr sz="2200"/>
            </a:pPr>
            <a:endParaRPr lang="fr-FR" sz="1900" b="1" dirty="0">
              <a:solidFill>
                <a:srgbClr val="203B73"/>
              </a:solidFill>
              <a:latin typeface="Myriad Pro" pitchFamily="34" charset="0"/>
              <a:cs typeface="Arial" panose="020B0604020202020204" pitchFamily="34" charset="0"/>
            </a:endParaRPr>
          </a:p>
          <a:p>
            <a:pPr>
              <a:defRPr sz="2200"/>
            </a:pPr>
            <a:r>
              <a:rPr sz="1900" b="1" dirty="0">
                <a:solidFill>
                  <a:srgbClr val="203B73"/>
                </a:solidFill>
                <a:latin typeface="Myriad Pro" pitchFamily="34" charset="0"/>
                <a:cs typeface="Arial" panose="020B0604020202020204" pitchFamily="34" charset="0"/>
              </a:rPr>
              <a:t>lister les</a:t>
            </a:r>
            <a:r>
              <a:rPr lang="fr-FR" sz="1900" b="1" dirty="0">
                <a:solidFill>
                  <a:srgbClr val="203B73"/>
                </a:solidFill>
                <a:latin typeface="Myriad Pro" pitchFamily="34" charset="0"/>
                <a:cs typeface="Arial" panose="020B0604020202020204" pitchFamily="34" charset="0"/>
              </a:rPr>
              <a:t> </a:t>
            </a:r>
            <a:r>
              <a:rPr sz="1900" b="1" dirty="0" err="1">
                <a:solidFill>
                  <a:srgbClr val="203B73"/>
                </a:solidFill>
                <a:latin typeface="Myriad Pro" pitchFamily="34" charset="0"/>
                <a:cs typeface="Arial" panose="020B0604020202020204" pitchFamily="34" charset="0"/>
              </a:rPr>
              <a:t>échéances</a:t>
            </a:r>
            <a:r>
              <a:rPr lang="fr-FR" sz="1900" b="1" dirty="0">
                <a:solidFill>
                  <a:srgbClr val="203B73"/>
                </a:solidFill>
                <a:latin typeface="Myriad Pro" pitchFamily="34" charset="0"/>
                <a:cs typeface="Arial" panose="020B0604020202020204" pitchFamily="34" charset="0"/>
              </a:rPr>
              <a:t>  dues et à venir (paiements fractionnés, mini-crédits, loyers, factures, abonnements, etc.)</a:t>
            </a:r>
          </a:p>
          <a:p>
            <a:pPr>
              <a:defRPr sz="2200"/>
            </a:pPr>
            <a:endParaRPr lang="fr-FR" sz="1900" b="1" dirty="0">
              <a:solidFill>
                <a:srgbClr val="203B73"/>
              </a:solidFill>
              <a:latin typeface="Myriad Pro" pitchFamily="34" charset="0"/>
              <a:cs typeface="Arial" panose="020B0604020202020204" pitchFamily="34" charset="0"/>
            </a:endParaRPr>
          </a:p>
          <a:p>
            <a:pPr fontAlgn="t">
              <a:lnSpc>
                <a:spcPts val="1500"/>
              </a:lnSpc>
              <a:buFont typeface="Arial" panose="020B0604020202020204" pitchFamily="34" charset="0"/>
              <a:buChar char="•"/>
            </a:pPr>
            <a:r>
              <a:rPr lang="fr-FR" sz="1900" b="1" dirty="0">
                <a:solidFill>
                  <a:srgbClr val="203B73"/>
                </a:solidFill>
                <a:latin typeface="Myriad Pro" pitchFamily="34" charset="0"/>
                <a:cs typeface="Arial" panose="020B0604020202020204" pitchFamily="34" charset="0"/>
              </a:rPr>
              <a:t>I</a:t>
            </a:r>
            <a:r>
              <a:rPr sz="1900" b="1" dirty="0" err="1">
                <a:solidFill>
                  <a:srgbClr val="203B73"/>
                </a:solidFill>
                <a:latin typeface="Myriad Pro" pitchFamily="34" charset="0"/>
                <a:cs typeface="Arial" panose="020B0604020202020204" pitchFamily="34" charset="0"/>
              </a:rPr>
              <a:t>nformer</a:t>
            </a:r>
            <a:r>
              <a:rPr lang="fr-FR" sz="1900" b="1" dirty="0">
                <a:solidFill>
                  <a:srgbClr val="203B73"/>
                </a:solidFill>
                <a:latin typeface="Myriad Pro" pitchFamily="34" charset="0"/>
                <a:cs typeface="Arial" panose="020B0604020202020204" pitchFamily="34" charset="0"/>
              </a:rPr>
              <a:t> sur les risques liés à l'accumulation de mini-crédits et paiements fractionnés, sans</a:t>
            </a:r>
          </a:p>
          <a:p>
            <a:pPr marL="0" indent="0" fontAlgn="t">
              <a:lnSpc>
                <a:spcPts val="1500"/>
              </a:lnSpc>
              <a:buNone/>
            </a:pPr>
            <a:r>
              <a:rPr lang="fr-FR" sz="1900" b="1" dirty="0">
                <a:solidFill>
                  <a:srgbClr val="203B73"/>
                </a:solidFill>
                <a:latin typeface="Myriad Pro" pitchFamily="34" charset="0"/>
                <a:cs typeface="Arial" panose="020B0604020202020204" pitchFamily="34" charset="0"/>
              </a:rPr>
              <a:t>      jugement ni culpabilisation</a:t>
            </a:r>
          </a:p>
          <a:p>
            <a:pPr marL="0" indent="0">
              <a:buNone/>
              <a:defRPr sz="2200"/>
            </a:pPr>
            <a:endParaRPr lang="fr-FR" sz="1900" b="1" dirty="0">
              <a:solidFill>
                <a:srgbClr val="203B73"/>
              </a:solidFill>
              <a:latin typeface="Myriad Pro" pitchFamily="34" charset="0"/>
              <a:cs typeface="Arial" panose="020B0604020202020204" pitchFamily="34" charset="0"/>
            </a:endParaRPr>
          </a:p>
          <a:p>
            <a:pPr>
              <a:buFont typeface="Arial" panose="020B0604020202020204" pitchFamily="34" charset="0"/>
              <a:buChar char="•"/>
              <a:defRPr sz="2200"/>
            </a:pPr>
            <a:r>
              <a:rPr lang="fr-FR" sz="1900" b="1" dirty="0">
                <a:solidFill>
                  <a:srgbClr val="203B73"/>
                </a:solidFill>
                <a:latin typeface="Myriad Pro" pitchFamily="34" charset="0"/>
                <a:cs typeface="Arial" panose="020B0604020202020204" pitchFamily="34" charset="0"/>
              </a:rPr>
              <a:t>Mettre en place un outil de suivi budgétaire (application mobile, tableau de suivi)</a:t>
            </a:r>
          </a:p>
          <a:p>
            <a:pPr>
              <a:buFont typeface="Arial" panose="020B0604020202020204" pitchFamily="34" charset="0"/>
              <a:buChar char="•"/>
              <a:defRPr sz="2200"/>
            </a:pPr>
            <a:endParaRPr lang="fr-FR" sz="1900" b="1" dirty="0">
              <a:solidFill>
                <a:srgbClr val="203B73"/>
              </a:solidFill>
              <a:latin typeface="Myriad Pro" pitchFamily="34" charset="0"/>
              <a:cs typeface="Arial" panose="020B0604020202020204" pitchFamily="34" charset="0"/>
            </a:endParaRPr>
          </a:p>
          <a:p>
            <a:pPr>
              <a:buFont typeface="Arial" panose="020B0604020202020204" pitchFamily="34" charset="0"/>
              <a:buChar char="•"/>
              <a:defRPr sz="2200"/>
            </a:pPr>
            <a:r>
              <a:rPr lang="fr-FR" sz="1900" b="1" dirty="0">
                <a:solidFill>
                  <a:srgbClr val="203B73"/>
                </a:solidFill>
                <a:latin typeface="Myriad Pro" pitchFamily="34" charset="0"/>
                <a:cs typeface="Arial" panose="020B0604020202020204" pitchFamily="34" charset="0"/>
              </a:rPr>
              <a:t>Analyser les relevés bancaires pour repérer les dépenses récurrentes, identifier les postes de dépenses importants et détecter d'éventuelles difficultés financières.</a:t>
            </a:r>
          </a:p>
          <a:p>
            <a:pPr>
              <a:buFont typeface="Arial" panose="020B0604020202020204" pitchFamily="34" charset="0"/>
              <a:buChar char="•"/>
              <a:defRPr sz="2200"/>
            </a:pPr>
            <a:endParaRPr lang="fr-FR" sz="1900" b="1" dirty="0">
              <a:solidFill>
                <a:srgbClr val="203B73"/>
              </a:solidFill>
              <a:latin typeface="Myriad Pro" pitchFamily="34" charset="0"/>
              <a:cs typeface="Arial" panose="020B0604020202020204" pitchFamily="34" charset="0"/>
            </a:endParaRPr>
          </a:p>
          <a:p>
            <a:pPr>
              <a:buFont typeface="Arial" panose="020B0604020202020204" pitchFamily="34" charset="0"/>
              <a:buChar char="•"/>
              <a:defRPr sz="2200"/>
            </a:pPr>
            <a:r>
              <a:rPr lang="fr-FR" sz="1900" b="1" dirty="0">
                <a:solidFill>
                  <a:srgbClr val="203B73"/>
                </a:solidFill>
                <a:latin typeface="Myriad Pro" pitchFamily="34" charset="0"/>
                <a:cs typeface="Arial" panose="020B0604020202020204" pitchFamily="34" charset="0"/>
              </a:rPr>
              <a:t>Accompagner à la maîtrise du budget en distinguant les dépenses essentielles des dépenses non essentielles</a:t>
            </a:r>
          </a:p>
          <a:p>
            <a:pPr>
              <a:buFont typeface="Arial" panose="020B0604020202020204" pitchFamily="34" charset="0"/>
              <a:buChar char="•"/>
              <a:defRPr sz="2200"/>
            </a:pPr>
            <a:endParaRPr lang="fr-FR" sz="1900" b="1" dirty="0">
              <a:solidFill>
                <a:srgbClr val="203B73"/>
              </a:solidFill>
              <a:latin typeface="Myriad Pro" pitchFamily="34" charset="0"/>
              <a:cs typeface="Arial" panose="020B0604020202020204" pitchFamily="34" charset="0"/>
            </a:endParaRPr>
          </a:p>
          <a:p>
            <a:pPr>
              <a:buFont typeface="Arial" panose="020B0604020202020204" pitchFamily="34" charset="0"/>
              <a:buChar char="•"/>
              <a:defRPr sz="2200"/>
            </a:pPr>
            <a:r>
              <a:rPr lang="fr-FR" sz="1900" b="1" dirty="0">
                <a:solidFill>
                  <a:srgbClr val="203B73"/>
                </a:solidFill>
                <a:latin typeface="Myriad Pro" pitchFamily="34" charset="0"/>
                <a:cs typeface="Arial" panose="020B0604020202020204" pitchFamily="34" charset="0"/>
              </a:rPr>
              <a:t>Orienter vers les dispositifs d'aide adaptés lorsque la situation financière devient préoccupante</a:t>
            </a:r>
          </a:p>
          <a:p>
            <a:pPr marL="0" indent="0">
              <a:buNone/>
              <a:defRPr sz="2200"/>
            </a:pPr>
            <a:endParaRPr sz="1900" b="1" dirty="0">
              <a:solidFill>
                <a:srgbClr val="203B73"/>
              </a:solidFill>
              <a:latin typeface="Myriad Pro" pitchFamily="34" charset="0"/>
              <a:cs typeface="Arial" panose="020B0604020202020204" pitchFamily="34" charset="0"/>
            </a:endParaRPr>
          </a:p>
        </p:txBody>
      </p:sp>
      <p:pic>
        <p:nvPicPr>
          <p:cNvPr id="5" name="Image 4">
            <a:extLst>
              <a:ext uri="{FF2B5EF4-FFF2-40B4-BE49-F238E27FC236}">
                <a16:creationId xmlns:a16="http://schemas.microsoft.com/office/drawing/2014/main" id="{DC28A2A3-E0D1-A4BB-818E-7FAC364E93D4}"/>
              </a:ext>
            </a:extLst>
          </p:cNvPr>
          <p:cNvPicPr>
            <a:picLocks noChangeAspect="1"/>
          </p:cNvPicPr>
          <p:nvPr/>
        </p:nvPicPr>
        <p:blipFill>
          <a:blip r:embed="rId2"/>
          <a:stretch>
            <a:fillRect/>
          </a:stretch>
        </p:blipFill>
        <p:spPr>
          <a:xfrm>
            <a:off x="9326371" y="274638"/>
            <a:ext cx="2114845" cy="1705213"/>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4">
            <a:extLst>
              <a:ext uri="{FF2B5EF4-FFF2-40B4-BE49-F238E27FC236}">
                <a16:creationId xmlns:a16="http://schemas.microsoft.com/office/drawing/2014/main" id="{BEB11BD2-D355-59E9-78F9-D87AD445D0E4}"/>
              </a:ext>
              <a:ext uri="{C183D7F6-B498-43B3-948B-1728B52AA6E4}">
                <adec:decorative xmlns:adec="http://schemas.microsoft.com/office/drawing/2017/decorative" val="1"/>
              </a:ext>
            </a:extLst>
          </p:cNvPr>
          <p:cNvSpPr txBox="1">
            <a:spLocks noGrp="1"/>
          </p:cNvSpPr>
          <p:nvPr>
            <p:ph type="title" idx="4294967295"/>
          </p:nvPr>
        </p:nvSpPr>
        <p:spPr>
          <a:xfrm>
            <a:off x="1524001" y="-469892"/>
            <a:ext cx="8568805" cy="369332"/>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lnSpc>
                <a:spcPct val="100000"/>
              </a:lnSpc>
              <a:spcBef>
                <a:spcPts val="0"/>
              </a:spcBef>
              <a:defRPr/>
            </a:pPr>
            <a:r>
              <a:rPr lang="fr-FR" sz="1800" dirty="0">
                <a:solidFill>
                  <a:srgbClr val="E3E7EC"/>
                </a:solidFill>
                <a:latin typeface="+mn-lt"/>
                <a:ea typeface="+mn-ea"/>
                <a:cs typeface="+mn-cs"/>
              </a:rPr>
              <a:t>Le crédit à la consommation – Les différents types : crédit renouvelable2</a:t>
            </a:r>
          </a:p>
        </p:txBody>
      </p:sp>
      <p:sp>
        <p:nvSpPr>
          <p:cNvPr id="6" name="Espace réservé du texte 1"/>
          <p:cNvSpPr>
            <a:spLocks noGrp="1"/>
          </p:cNvSpPr>
          <p:nvPr>
            <p:ph type="body" sz="quarter" idx="10"/>
          </p:nvPr>
        </p:nvSpPr>
        <p:spPr>
          <a:xfrm>
            <a:off x="752792" y="1468560"/>
            <a:ext cx="8136136" cy="4396728"/>
          </a:xfrm>
        </p:spPr>
        <p:txBody>
          <a:bodyPr>
            <a:normAutofit fontScale="77500" lnSpcReduction="20000"/>
          </a:bodyPr>
          <a:lstStyle/>
          <a:p>
            <a:pPr marL="0" indent="0" algn="just">
              <a:buNone/>
            </a:pPr>
            <a:endParaRPr lang="fr-FR" b="1" dirty="0">
              <a:solidFill>
                <a:srgbClr val="CA2260"/>
              </a:solidFill>
              <a:latin typeface="Arial" panose="020B0604020202020204" pitchFamily="34" charset="0"/>
              <a:cs typeface="Arial" panose="020B0604020202020204" pitchFamily="34" charset="0"/>
            </a:endParaRPr>
          </a:p>
          <a:p>
            <a:pPr marL="0" indent="0" algn="just">
              <a:lnSpc>
                <a:spcPct val="170000"/>
              </a:lnSpc>
              <a:buNone/>
            </a:pPr>
            <a:endParaRPr lang="fr-FR" sz="1600" u="sng" dirty="0">
              <a:latin typeface="Arial" panose="020B0604020202020204" pitchFamily="34" charset="0"/>
              <a:cs typeface="Arial" panose="020B0604020202020204" pitchFamily="34" charset="0"/>
            </a:endParaRPr>
          </a:p>
          <a:p>
            <a:pPr marL="457200" lvl="1" indent="0" algn="just">
              <a:buNone/>
            </a:pPr>
            <a:r>
              <a:rPr lang="fr-FR" sz="2500" dirty="0">
                <a:solidFill>
                  <a:srgbClr val="002060"/>
                </a:solidFill>
                <a:cs typeface="Arial" panose="020B0604020202020204" pitchFamily="34" charset="0"/>
              </a:rPr>
              <a:t>Crédit renouvelable</a:t>
            </a:r>
          </a:p>
          <a:p>
            <a:pPr marL="57150" indent="0" algn="just">
              <a:buNone/>
            </a:pPr>
            <a:endParaRPr lang="fr-FR" sz="2300" b="1" u="sng" dirty="0">
              <a:latin typeface="Arial" panose="020B0604020202020204" pitchFamily="34" charset="0"/>
              <a:cs typeface="Arial" panose="020B0604020202020204" pitchFamily="34" charset="0"/>
            </a:endParaRPr>
          </a:p>
          <a:p>
            <a:pPr marL="57150" indent="0" algn="ctr">
              <a:buNone/>
            </a:pPr>
            <a:endParaRPr lang="fr-FR" sz="2300" b="1" dirty="0">
              <a:solidFill>
                <a:srgbClr val="CA2260"/>
              </a:solidFill>
              <a:latin typeface="Arial" panose="020B0604020202020204" pitchFamily="34" charset="0"/>
              <a:cs typeface="Arial" panose="020B0604020202020204" pitchFamily="34" charset="0"/>
            </a:endParaRPr>
          </a:p>
          <a:p>
            <a:pPr algn="just">
              <a:lnSpc>
                <a:spcPct val="120000"/>
              </a:lnSpc>
              <a:buFont typeface="Arial" panose="020B0604020202020204" pitchFamily="34" charset="0"/>
              <a:buChar char="•"/>
            </a:pPr>
            <a:r>
              <a:rPr lang="fr-FR" sz="2500" dirty="0">
                <a:solidFill>
                  <a:srgbClr val="002060"/>
                </a:solidFill>
                <a:cs typeface="Arial" panose="020B0604020202020204" pitchFamily="34" charset="0"/>
              </a:rPr>
              <a:t>Madame X souscrit un crédit renouvelable de 2 000 € </a:t>
            </a:r>
            <a:r>
              <a:rPr lang="fr-FR" sz="2700" dirty="0">
                <a:solidFill>
                  <a:srgbClr val="203B73"/>
                </a:solidFill>
                <a:latin typeface="Arial" panose="020B0604020202020204" pitchFamily="34" charset="0"/>
                <a:cs typeface="Arial" panose="020B0604020202020204" pitchFamily="34" charset="0"/>
              </a:rPr>
              <a:t>;</a:t>
            </a:r>
          </a:p>
          <a:p>
            <a:pPr algn="just">
              <a:lnSpc>
                <a:spcPct val="120000"/>
              </a:lnSpc>
              <a:buFont typeface="Arial" panose="020B0604020202020204" pitchFamily="34" charset="0"/>
              <a:buChar char="•"/>
            </a:pPr>
            <a:r>
              <a:rPr lang="fr-FR" sz="2500" dirty="0">
                <a:solidFill>
                  <a:srgbClr val="002060"/>
                </a:solidFill>
                <a:cs typeface="Arial" panose="020B0604020202020204" pitchFamily="34" charset="0"/>
              </a:rPr>
              <a:t>Elle utilise une partie de cette somme pour acheter un ordinateur d’une valeur de 600 € ; Il reste donc 1 400 € en réserve ;</a:t>
            </a:r>
          </a:p>
          <a:p>
            <a:pPr algn="just">
              <a:lnSpc>
                <a:spcPct val="120000"/>
              </a:lnSpc>
              <a:buFont typeface="Arial" panose="020B0604020202020204" pitchFamily="34" charset="0"/>
              <a:buChar char="•"/>
            </a:pPr>
            <a:r>
              <a:rPr lang="fr-FR" sz="2500" dirty="0">
                <a:solidFill>
                  <a:srgbClr val="002060"/>
                </a:solidFill>
                <a:cs typeface="Arial" panose="020B0604020202020204" pitchFamily="34" charset="0"/>
              </a:rPr>
              <a:t>Elle peut décider de rembourser intégralement son crédit, ou continuer de piocher dans la réserve ;</a:t>
            </a:r>
          </a:p>
          <a:p>
            <a:pPr algn="just">
              <a:lnSpc>
                <a:spcPct val="120000"/>
              </a:lnSpc>
              <a:buFont typeface="Arial" panose="020B0604020202020204" pitchFamily="34" charset="0"/>
              <a:buChar char="•"/>
            </a:pPr>
            <a:r>
              <a:rPr lang="fr-FR" sz="2500" dirty="0">
                <a:solidFill>
                  <a:srgbClr val="002060"/>
                </a:solidFill>
                <a:cs typeface="Arial" panose="020B0604020202020204" pitchFamily="34" charset="0"/>
              </a:rPr>
              <a:t>La réserve se reconstitue automatiquement avec les remboursements mensuels</a:t>
            </a:r>
            <a:r>
              <a:rPr lang="fr-FR" sz="2700" dirty="0">
                <a:solidFill>
                  <a:srgbClr val="203B73"/>
                </a:solidFill>
                <a:latin typeface="Arial" panose="020B0604020202020204" pitchFamily="34" charset="0"/>
                <a:cs typeface="Arial" panose="020B0604020202020204" pitchFamily="34" charset="0"/>
              </a:rPr>
              <a:t>.</a:t>
            </a:r>
          </a:p>
        </p:txBody>
      </p:sp>
      <p:pic>
        <p:nvPicPr>
          <p:cNvPr id="8" name="Image 7">
            <a:extLst>
              <a:ext uri="{FF2B5EF4-FFF2-40B4-BE49-F238E27FC236}">
                <a16:creationId xmlns:a16="http://schemas.microsoft.com/office/drawing/2014/main" id="{EFD4208D-091C-BBFC-426A-879ACABF4184}"/>
              </a:ext>
            </a:extLst>
          </p:cNvPr>
          <p:cNvPicPr>
            <a:picLocks noChangeAspect="1"/>
          </p:cNvPicPr>
          <p:nvPr/>
        </p:nvPicPr>
        <p:blipFill>
          <a:blip r:embed="rId3"/>
          <a:stretch>
            <a:fillRect/>
          </a:stretch>
        </p:blipFill>
        <p:spPr>
          <a:xfrm>
            <a:off x="613822" y="562906"/>
            <a:ext cx="10632346" cy="859611"/>
          </a:xfrm>
          <a:prstGeom prst="rect">
            <a:avLst/>
          </a:prstGeom>
        </p:spPr>
      </p:pic>
    </p:spTree>
    <p:extLst>
      <p:ext uri="{BB962C8B-B14F-4D97-AF65-F5344CB8AC3E}">
        <p14:creationId xmlns:p14="http://schemas.microsoft.com/office/powerpoint/2010/main" val="33781610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4">
            <a:extLst>
              <a:ext uri="{FF2B5EF4-FFF2-40B4-BE49-F238E27FC236}">
                <a16:creationId xmlns:a16="http://schemas.microsoft.com/office/drawing/2014/main" id="{A0D3ED4B-51AC-FADE-3D20-10E296699BBB}"/>
              </a:ext>
              <a:ext uri="{C183D7F6-B498-43B3-948B-1728B52AA6E4}">
                <adec:decorative xmlns:adec="http://schemas.microsoft.com/office/drawing/2017/decorative" val="1"/>
              </a:ext>
            </a:extLst>
          </p:cNvPr>
          <p:cNvSpPr txBox="1">
            <a:spLocks noGrp="1"/>
          </p:cNvSpPr>
          <p:nvPr>
            <p:ph type="title" idx="4294967295"/>
          </p:nvPr>
        </p:nvSpPr>
        <p:spPr>
          <a:xfrm>
            <a:off x="1524001" y="-469892"/>
            <a:ext cx="8568805" cy="369332"/>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spcBef>
                <a:spcPts val="0"/>
              </a:spcBef>
              <a:defRPr/>
            </a:pPr>
            <a:r>
              <a:rPr lang="fr-FR" sz="1800" dirty="0">
                <a:solidFill>
                  <a:srgbClr val="E3E7EC"/>
                </a:solidFill>
                <a:latin typeface="+mn-lt"/>
                <a:ea typeface="+mn-ea"/>
                <a:cs typeface="+mn-cs"/>
              </a:rPr>
              <a:t>Le crédit à la consommation – Pour résumé</a:t>
            </a:r>
          </a:p>
        </p:txBody>
      </p:sp>
      <p:sp>
        <p:nvSpPr>
          <p:cNvPr id="11" name="Espace réservé du texte 1">
            <a:extLst>
              <a:ext uri="{C183D7F6-B498-43B3-948B-1728B52AA6E4}">
                <adec:decorative xmlns:adec="http://schemas.microsoft.com/office/drawing/2017/decorative" val="1"/>
              </a:ext>
            </a:extLst>
          </p:cNvPr>
          <p:cNvSpPr>
            <a:spLocks noGrp="1"/>
          </p:cNvSpPr>
          <p:nvPr>
            <p:ph type="body" sz="quarter" idx="10"/>
          </p:nvPr>
        </p:nvSpPr>
        <p:spPr>
          <a:xfrm>
            <a:off x="569913" y="610552"/>
            <a:ext cx="8424167" cy="4897016"/>
          </a:xfrm>
        </p:spPr>
        <p:txBody>
          <a:bodyPr>
            <a:normAutofit/>
          </a:bodyPr>
          <a:lstStyle/>
          <a:p>
            <a:pPr marL="0" indent="0">
              <a:buNone/>
            </a:pPr>
            <a:endParaRPr lang="fr-FR" sz="1000" u="sng" dirty="0"/>
          </a:p>
          <a:p>
            <a:pPr marL="457200" lvl="1" indent="0" algn="just">
              <a:buNone/>
            </a:pPr>
            <a:r>
              <a:rPr lang="fr-FR" sz="2000" dirty="0">
                <a:solidFill>
                  <a:srgbClr val="203B73"/>
                </a:solidFill>
                <a:latin typeface="Arial" panose="020B0604020202020204" pitchFamily="34" charset="0"/>
                <a:cs typeface="Arial" panose="020B0604020202020204" pitchFamily="34" charset="0"/>
              </a:rPr>
              <a:t>Pour résumer…</a:t>
            </a:r>
          </a:p>
          <a:p>
            <a:pPr marL="457200" lvl="1" indent="0" algn="just">
              <a:buNone/>
            </a:pPr>
            <a:endParaRPr lang="fr-FR" sz="1100" u="sng" dirty="0"/>
          </a:p>
          <a:p>
            <a:pPr marL="914400" lvl="2" indent="0">
              <a:lnSpc>
                <a:spcPct val="90000"/>
              </a:lnSpc>
              <a:buNone/>
            </a:pPr>
            <a:endParaRPr lang="fr-FR" sz="2200" dirty="0">
              <a:latin typeface="Arial" panose="020B0604020202020204" pitchFamily="34" charset="0"/>
              <a:cs typeface="Arial" panose="020B0604020202020204" pitchFamily="34" charset="0"/>
            </a:endParaRPr>
          </a:p>
          <a:p>
            <a:pPr marL="914400" lvl="2" indent="0">
              <a:lnSpc>
                <a:spcPct val="80000"/>
              </a:lnSpc>
              <a:buNone/>
            </a:pPr>
            <a:endParaRPr lang="fr-FR" sz="2400" dirty="0">
              <a:latin typeface="Arial" panose="020B0604020202020204" pitchFamily="34" charset="0"/>
              <a:cs typeface="Arial" panose="020B0604020202020204" pitchFamily="34" charset="0"/>
            </a:endParaRPr>
          </a:p>
          <a:p>
            <a:pPr marL="914400" lvl="2" indent="0">
              <a:lnSpc>
                <a:spcPct val="80000"/>
              </a:lnSpc>
              <a:buNone/>
            </a:pPr>
            <a:endParaRPr lang="fr-FR" sz="2400" dirty="0">
              <a:latin typeface="Arial" panose="020B0604020202020204" pitchFamily="34" charset="0"/>
              <a:cs typeface="Arial" panose="020B0604020202020204" pitchFamily="34" charset="0"/>
            </a:endParaRPr>
          </a:p>
          <a:p>
            <a:pPr marL="457200" lvl="1" indent="0" algn="just">
              <a:buNone/>
            </a:pPr>
            <a:endParaRPr lang="fr-FR" sz="2400" dirty="0">
              <a:latin typeface="Arial" panose="020B0604020202020204" pitchFamily="34" charset="0"/>
              <a:cs typeface="Arial" panose="020B0604020202020204" pitchFamily="34" charset="0"/>
            </a:endParaRPr>
          </a:p>
          <a:p>
            <a:pPr marL="0" indent="0">
              <a:buNone/>
            </a:pPr>
            <a:endParaRPr lang="fr-FR" dirty="0"/>
          </a:p>
        </p:txBody>
      </p:sp>
      <p:grpSp>
        <p:nvGrpSpPr>
          <p:cNvPr id="9" name="Groupe 8" descr="1. Analyse&#10;2. Fiche d'info + dialogue&#10;3. Offre de crédit (validité 15 jours)&#10;4. Signature du contrat = acceptation de l'offre&#10;Délai de rétractation de 14 jours&#10;5. Mise à disposition des fonds"/>
          <p:cNvGrpSpPr/>
          <p:nvPr/>
        </p:nvGrpSpPr>
        <p:grpSpPr>
          <a:xfrm>
            <a:off x="2639616" y="2314029"/>
            <a:ext cx="7344816" cy="3654431"/>
            <a:chOff x="1115616" y="2314028"/>
            <a:chExt cx="7344816" cy="3654431"/>
          </a:xfrm>
        </p:grpSpPr>
        <p:pic>
          <p:nvPicPr>
            <p:cNvPr id="2050" name="Picture 2" descr="\\intra\profils\D000\K806297\D\Desktop\FriseChronologique-PPTCrédit-Slide27.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15616" y="2314028"/>
              <a:ext cx="7344816" cy="3308323"/>
            </a:xfrm>
            <a:prstGeom prst="rect">
              <a:avLst/>
            </a:prstGeom>
            <a:noFill/>
            <a:extLst>
              <a:ext uri="{909E8E84-426E-40DD-AFC4-6F175D3DCCD1}">
                <a14:hiddenFill xmlns:a14="http://schemas.microsoft.com/office/drawing/2010/main">
                  <a:solidFill>
                    <a:srgbClr val="FFFFFF"/>
                  </a:solidFill>
                </a14:hiddenFill>
              </a:ext>
            </a:extLst>
          </p:spPr>
        </p:pic>
        <p:sp>
          <p:nvSpPr>
            <p:cNvPr id="3" name="ZoneTexte 2"/>
            <p:cNvSpPr txBox="1"/>
            <p:nvPr/>
          </p:nvSpPr>
          <p:spPr>
            <a:xfrm>
              <a:off x="4139952" y="4352461"/>
              <a:ext cx="1728192" cy="276999"/>
            </a:xfrm>
            <a:prstGeom prst="rect">
              <a:avLst/>
            </a:prstGeom>
            <a:noFill/>
          </p:spPr>
          <p:txBody>
            <a:bodyPr wrap="square" rtlCol="0">
              <a:spAutoFit/>
            </a:bodyPr>
            <a:lstStyle/>
            <a:p>
              <a:r>
                <a:rPr lang="fr-FR" sz="1200" dirty="0">
                  <a:solidFill>
                    <a:srgbClr val="C92360"/>
                  </a:solidFill>
                  <a:latin typeface="Calibri"/>
                </a:rPr>
                <a:t>Validité 15 jours</a:t>
              </a:r>
            </a:p>
          </p:txBody>
        </p:sp>
        <p:sp>
          <p:nvSpPr>
            <p:cNvPr id="4" name="ZoneTexte 3"/>
            <p:cNvSpPr txBox="1"/>
            <p:nvPr/>
          </p:nvSpPr>
          <p:spPr>
            <a:xfrm>
              <a:off x="4860032" y="5599127"/>
              <a:ext cx="2448272" cy="369332"/>
            </a:xfrm>
            <a:prstGeom prst="rect">
              <a:avLst/>
            </a:prstGeom>
            <a:noFill/>
          </p:spPr>
          <p:txBody>
            <a:bodyPr wrap="square" rtlCol="0">
              <a:spAutoFit/>
            </a:bodyPr>
            <a:lstStyle/>
            <a:p>
              <a:r>
                <a:rPr lang="fr-FR" dirty="0">
                  <a:solidFill>
                    <a:srgbClr val="203B73"/>
                  </a:solidFill>
                  <a:latin typeface="Calibri"/>
                </a:rPr>
                <a:t>= acceptation de l’offre</a:t>
              </a:r>
            </a:p>
          </p:txBody>
        </p:sp>
        <p:cxnSp>
          <p:nvCxnSpPr>
            <p:cNvPr id="6" name="Connecteur droit avec flèche 5"/>
            <p:cNvCxnSpPr/>
            <p:nvPr/>
          </p:nvCxnSpPr>
          <p:spPr>
            <a:xfrm>
              <a:off x="6156176" y="4745169"/>
              <a:ext cx="2088232" cy="18002"/>
            </a:xfrm>
            <a:prstGeom prst="straightConnector1">
              <a:avLst/>
            </a:prstGeom>
            <a:ln w="28575">
              <a:tailEnd type="triangle"/>
            </a:ln>
          </p:spPr>
          <p:style>
            <a:lnRef idx="1">
              <a:schemeClr val="accent6"/>
            </a:lnRef>
            <a:fillRef idx="0">
              <a:schemeClr val="accent6"/>
            </a:fillRef>
            <a:effectRef idx="0">
              <a:schemeClr val="accent6"/>
            </a:effectRef>
            <a:fontRef idx="minor">
              <a:schemeClr val="tx1"/>
            </a:fontRef>
          </p:style>
        </p:cxnSp>
        <p:sp>
          <p:nvSpPr>
            <p:cNvPr id="8" name="ZoneTexte 7"/>
            <p:cNvSpPr txBox="1"/>
            <p:nvPr/>
          </p:nvSpPr>
          <p:spPr>
            <a:xfrm>
              <a:off x="6156176" y="4835179"/>
              <a:ext cx="2304256" cy="276999"/>
            </a:xfrm>
            <a:prstGeom prst="rect">
              <a:avLst/>
            </a:prstGeom>
            <a:noFill/>
          </p:spPr>
          <p:txBody>
            <a:bodyPr wrap="square" rtlCol="0">
              <a:spAutoFit/>
            </a:bodyPr>
            <a:lstStyle/>
            <a:p>
              <a:r>
                <a:rPr lang="fr-FR" sz="1200" dirty="0">
                  <a:solidFill>
                    <a:srgbClr val="FF6600"/>
                  </a:solidFill>
                  <a:latin typeface="Calibri"/>
                </a:rPr>
                <a:t>Délai de rétractation 14 jours</a:t>
              </a:r>
            </a:p>
          </p:txBody>
        </p:sp>
      </p:grpSp>
    </p:spTree>
    <p:extLst>
      <p:ext uri="{BB962C8B-B14F-4D97-AF65-F5344CB8AC3E}">
        <p14:creationId xmlns:p14="http://schemas.microsoft.com/office/powerpoint/2010/main" val="17347732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a:extLst>
              <a:ext uri="{FF2B5EF4-FFF2-40B4-BE49-F238E27FC236}">
                <a16:creationId xmlns:a16="http://schemas.microsoft.com/office/drawing/2014/main" id="{E44165AA-3482-2719-D182-1DB48FCA0070}"/>
              </a:ext>
            </a:extLst>
          </p:cNvPr>
          <p:cNvSpPr txBox="1">
            <a:spLocks noGrp="1"/>
          </p:cNvSpPr>
          <p:nvPr>
            <p:ph type="title" idx="4294967295"/>
          </p:nvPr>
        </p:nvSpPr>
        <p:spPr>
          <a:xfrm>
            <a:off x="845512" y="454487"/>
            <a:ext cx="7828588" cy="58477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3200" b="1" i="0" u="sng" strike="noStrike" kern="1200" cap="none" spc="-50" normalizeH="0" baseline="0" noProof="0" dirty="0">
                <a:ln>
                  <a:noFill/>
                </a:ln>
                <a:solidFill>
                  <a:srgbClr val="203B73"/>
                </a:solidFill>
                <a:effectLst/>
                <a:uLnTx/>
                <a:uFillTx/>
                <a:latin typeface="Myriad Pro"/>
                <a:ea typeface="+mn-ea"/>
                <a:cs typeface="Arial" panose="020B0604020202020204" pitchFamily="34" charset="0"/>
              </a:rPr>
              <a:t>3. Pourquoi </a:t>
            </a:r>
            <a:r>
              <a:rPr lang="fr-FR" sz="3200" b="1" u="sng" spc="-50" dirty="0">
                <a:solidFill>
                  <a:srgbClr val="203B73"/>
                </a:solidFill>
                <a:latin typeface="Myriad Pro"/>
                <a:ea typeface="+mn-ea"/>
                <a:cs typeface="Arial" panose="020B0604020202020204" pitchFamily="34" charset="0"/>
              </a:rPr>
              <a:t>y avoir</a:t>
            </a:r>
            <a:r>
              <a:rPr kumimoji="0" lang="fr-FR" sz="3200" b="1" i="0" u="sng" strike="noStrike" kern="1200" cap="none" spc="-50" normalizeH="0" baseline="0" noProof="0" dirty="0">
                <a:ln>
                  <a:noFill/>
                </a:ln>
                <a:solidFill>
                  <a:srgbClr val="203B73"/>
                </a:solidFill>
                <a:effectLst/>
                <a:uLnTx/>
                <a:uFillTx/>
                <a:latin typeface="Myriad Pro"/>
                <a:ea typeface="+mn-ea"/>
                <a:cs typeface="Arial" panose="020B0604020202020204" pitchFamily="34" charset="0"/>
              </a:rPr>
              <a:t> recours ?</a:t>
            </a:r>
          </a:p>
        </p:txBody>
      </p:sp>
      <p:sp>
        <p:nvSpPr>
          <p:cNvPr id="2" name="Rectangle 1"/>
          <p:cNvSpPr/>
          <p:nvPr/>
        </p:nvSpPr>
        <p:spPr>
          <a:xfrm>
            <a:off x="845512" y="2319960"/>
            <a:ext cx="9107715" cy="2585323"/>
          </a:xfrm>
          <a:prstGeom prst="rect">
            <a:avLst/>
          </a:prstGeom>
        </p:spPr>
        <p:txBody>
          <a:bodyPr wrap="square">
            <a:spAutoFit/>
          </a:bodyPr>
          <a:lstStyle/>
          <a:p>
            <a:pPr marL="285750" indent="-285750">
              <a:buFont typeface="Arial" panose="020B0604020202020204" pitchFamily="34" charset="0"/>
              <a:buChar char="•"/>
            </a:pPr>
            <a:r>
              <a:rPr lang="fr-FR" dirty="0">
                <a:solidFill>
                  <a:srgbClr val="002060"/>
                </a:solidFill>
                <a:latin typeface="Myriad Pro"/>
                <a:cs typeface="Arial" panose="020B0604020202020204" pitchFamily="34" charset="0"/>
              </a:rPr>
              <a:t>Pour réaliser un projet rapidement</a:t>
            </a:r>
          </a:p>
          <a:p>
            <a:pPr marL="285750" indent="-285750">
              <a:buFont typeface="Arial" panose="020B0604020202020204" pitchFamily="34" charset="0"/>
              <a:buChar char="•"/>
            </a:pPr>
            <a:r>
              <a:rPr lang="fr-FR" dirty="0">
                <a:solidFill>
                  <a:srgbClr val="002060"/>
                </a:solidFill>
                <a:latin typeface="Myriad Pro"/>
                <a:cs typeface="Arial" panose="020B0604020202020204" pitchFamily="34" charset="0"/>
              </a:rPr>
              <a:t>Parce que l’emprunteur ne dispose pas d’épargne</a:t>
            </a:r>
          </a:p>
          <a:p>
            <a:pPr marL="285750" indent="-285750">
              <a:buFont typeface="Arial" panose="020B0604020202020204" pitchFamily="34" charset="0"/>
              <a:buChar char="•"/>
            </a:pPr>
            <a:r>
              <a:rPr lang="fr-FR" dirty="0">
                <a:solidFill>
                  <a:srgbClr val="002060"/>
                </a:solidFill>
                <a:latin typeface="Myriad Pro"/>
                <a:cs typeface="Arial" panose="020B0604020202020204" pitchFamily="34" charset="0"/>
              </a:rPr>
              <a:t>Parce que les publicités sont attractives (paiement en plusieurs fois, 0% d’intérêt)</a:t>
            </a:r>
          </a:p>
          <a:p>
            <a:pPr marL="285750" indent="-285750">
              <a:buFont typeface="Arial" panose="020B0604020202020204" pitchFamily="34" charset="0"/>
              <a:buChar char="•"/>
            </a:pPr>
            <a:r>
              <a:rPr lang="fr-FR" dirty="0">
                <a:solidFill>
                  <a:srgbClr val="002060"/>
                </a:solidFill>
                <a:latin typeface="Myriad Pro"/>
                <a:cs typeface="Arial" panose="020B0604020202020204" pitchFamily="34" charset="0"/>
              </a:rPr>
              <a:t>Parfois aussi pour faire face à un imprévu ou terminer les fins de mois</a:t>
            </a:r>
          </a:p>
          <a:p>
            <a:endParaRPr lang="fr-FR" dirty="0">
              <a:solidFill>
                <a:srgbClr val="002060"/>
              </a:solidFill>
              <a:latin typeface="Myriad Pro"/>
              <a:cs typeface="Arial" panose="020B0604020202020204" pitchFamily="34" charset="0"/>
            </a:endParaRPr>
          </a:p>
          <a:p>
            <a:endParaRPr lang="fr-FR" dirty="0">
              <a:solidFill>
                <a:srgbClr val="002060"/>
              </a:solidFill>
              <a:latin typeface="Myriad Pro"/>
              <a:cs typeface="Arial" panose="020B0604020202020204" pitchFamily="34" charset="0"/>
            </a:endParaRPr>
          </a:p>
          <a:p>
            <a:pPr algn="just"/>
            <a:r>
              <a:rPr lang="fr-FR" dirty="0">
                <a:solidFill>
                  <a:srgbClr val="002060"/>
                </a:solidFill>
                <a:latin typeface="Myriad Pro"/>
                <a:cs typeface="Arial" panose="020B0604020202020204" pitchFamily="34" charset="0"/>
              </a:rPr>
              <a:t>Il n'existe pas de « droit au crédit ». L'établissement financier est libre de signer ou non un contrat de prêt et il peut choisir son cocontractant : c'est le principe de la liberté contractuelle (article 1101 du code civil).</a:t>
            </a:r>
          </a:p>
        </p:txBody>
      </p:sp>
      <p:pic>
        <p:nvPicPr>
          <p:cNvPr id="3" name="Image 2">
            <a:extLs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67820" y="1235392"/>
            <a:ext cx="2169137" cy="2169137"/>
          </a:xfrm>
          <a:prstGeom prst="rect">
            <a:avLst/>
          </a:prstGeom>
        </p:spPr>
      </p:pic>
    </p:spTree>
    <p:extLst>
      <p:ext uri="{BB962C8B-B14F-4D97-AF65-F5344CB8AC3E}">
        <p14:creationId xmlns:p14="http://schemas.microsoft.com/office/powerpoint/2010/main" val="368396093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0237746D-EB0C-668F-BD66-60172F70AD73}"/>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67820" y="1235392"/>
            <a:ext cx="2169137" cy="2169137"/>
          </a:xfrm>
          <a:prstGeom prst="rect">
            <a:avLst/>
          </a:prstGeom>
        </p:spPr>
      </p:pic>
      <p:sp>
        <p:nvSpPr>
          <p:cNvPr id="5" name="Titre 4">
            <a:extLst>
              <a:ext uri="{FF2B5EF4-FFF2-40B4-BE49-F238E27FC236}">
                <a16:creationId xmlns:a16="http://schemas.microsoft.com/office/drawing/2014/main" id="{996228A9-781B-DD48-5668-1F278BCD7638}"/>
              </a:ext>
            </a:extLst>
          </p:cNvPr>
          <p:cNvSpPr txBox="1">
            <a:spLocks noGrp="1"/>
          </p:cNvSpPr>
          <p:nvPr>
            <p:ph type="title" idx="4294967295"/>
          </p:nvPr>
        </p:nvSpPr>
        <p:spPr>
          <a:xfrm>
            <a:off x="255042" y="241985"/>
            <a:ext cx="8596857" cy="40011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noProof="0" dirty="0">
                <a:ln>
                  <a:noFill/>
                </a:ln>
                <a:solidFill>
                  <a:srgbClr val="003B8B"/>
                </a:solidFill>
                <a:effectLst/>
                <a:uLnTx/>
                <a:uFillTx/>
                <a:latin typeface="Myriad Pro" panose="020B0503030403020204"/>
                <a:ea typeface="+mn-ea"/>
                <a:cs typeface="+mn-cs"/>
              </a:rPr>
              <a:t>Quelles sont les conditions pour obtenir un crédit à la consommation ?</a:t>
            </a:r>
          </a:p>
        </p:txBody>
      </p:sp>
      <p:sp>
        <p:nvSpPr>
          <p:cNvPr id="4" name="ZoneTexte 3">
            <a:extLst>
              <a:ext uri="{FF2B5EF4-FFF2-40B4-BE49-F238E27FC236}">
                <a16:creationId xmlns:a16="http://schemas.microsoft.com/office/drawing/2014/main" id="{1C9D6427-54D8-664A-D26F-917F489F05FB}"/>
              </a:ext>
            </a:extLst>
          </p:cNvPr>
          <p:cNvSpPr txBox="1"/>
          <p:nvPr/>
        </p:nvSpPr>
        <p:spPr>
          <a:xfrm>
            <a:off x="255042" y="706705"/>
            <a:ext cx="9284677" cy="4524315"/>
          </a:xfrm>
          <a:prstGeom prst="rect">
            <a:avLst/>
          </a:prstGeom>
          <a:noFill/>
        </p:spPr>
        <p:txBody>
          <a:bodyPr wrap="square">
            <a:spAutoFit/>
          </a:bodyPr>
          <a:lstStyle/>
          <a:p>
            <a:pPr algn="just">
              <a:buNone/>
            </a:pPr>
            <a:r>
              <a:rPr lang="fr-FR" dirty="0">
                <a:solidFill>
                  <a:srgbClr val="002060"/>
                </a:solidFill>
                <a:latin typeface="Myriad Pro"/>
                <a:cs typeface="Arial" panose="020B0604020202020204" pitchFamily="34" charset="0"/>
              </a:rPr>
              <a:t>Une personne qui souhaite souscrire un crédit à la consommation doit respecter un certain nombre de conditions pour être éligible à la demande de cette opération et obtenir un accord :</a:t>
            </a:r>
          </a:p>
          <a:p>
            <a:pPr algn="just">
              <a:buNone/>
            </a:pPr>
            <a:endParaRPr lang="fr-FR" dirty="0">
              <a:solidFill>
                <a:srgbClr val="002060"/>
              </a:solidFill>
              <a:latin typeface="Myriad Pro"/>
              <a:cs typeface="Arial" panose="020B0604020202020204" pitchFamily="34" charset="0"/>
            </a:endParaRPr>
          </a:p>
          <a:p>
            <a:pPr algn="just">
              <a:buFont typeface="Arial" panose="020B0604020202020204" pitchFamily="34" charset="0"/>
              <a:buChar char="•"/>
            </a:pPr>
            <a:r>
              <a:rPr lang="fr-FR" dirty="0">
                <a:solidFill>
                  <a:srgbClr val="002060"/>
                </a:solidFill>
                <a:latin typeface="Myriad Pro"/>
                <a:cs typeface="Arial" panose="020B0604020202020204" pitchFamily="34" charset="0"/>
              </a:rPr>
              <a:t> avoir au minimum 18 ans et jusqu’à 95 ans (sous certaines conditions) en fin de contrat ;</a:t>
            </a:r>
          </a:p>
          <a:p>
            <a:pPr algn="just">
              <a:buFont typeface="Arial" panose="020B0604020202020204" pitchFamily="34" charset="0"/>
              <a:buChar char="•"/>
            </a:pPr>
            <a:endParaRPr lang="fr-FR" dirty="0">
              <a:solidFill>
                <a:srgbClr val="002060"/>
              </a:solidFill>
              <a:latin typeface="Myriad Pro"/>
              <a:cs typeface="Arial" panose="020B0604020202020204" pitchFamily="34" charset="0"/>
            </a:endParaRPr>
          </a:p>
          <a:p>
            <a:pPr algn="just">
              <a:buFont typeface="Arial" panose="020B0604020202020204" pitchFamily="34" charset="0"/>
              <a:buChar char="•"/>
            </a:pPr>
            <a:r>
              <a:rPr lang="fr-FR" dirty="0">
                <a:solidFill>
                  <a:srgbClr val="002060"/>
                </a:solidFill>
                <a:latin typeface="Myriad Pro"/>
                <a:cs typeface="Arial" panose="020B0604020202020204" pitchFamily="34" charset="0"/>
              </a:rPr>
              <a:t> percevoir des revenus stables et réguliers ;</a:t>
            </a:r>
          </a:p>
          <a:p>
            <a:pPr algn="just">
              <a:buFont typeface="Arial" panose="020B0604020202020204" pitchFamily="34" charset="0"/>
              <a:buChar char="•"/>
            </a:pPr>
            <a:endParaRPr lang="fr-FR" dirty="0">
              <a:solidFill>
                <a:srgbClr val="002060"/>
              </a:solidFill>
              <a:latin typeface="Myriad Pro"/>
              <a:cs typeface="Arial" panose="020B0604020202020204" pitchFamily="34" charset="0"/>
            </a:endParaRPr>
          </a:p>
          <a:p>
            <a:pPr algn="just">
              <a:buFont typeface="Arial" panose="020B0604020202020204" pitchFamily="34" charset="0"/>
              <a:buChar char="•"/>
            </a:pPr>
            <a:r>
              <a:rPr lang="fr-FR" dirty="0">
                <a:solidFill>
                  <a:srgbClr val="002060"/>
                </a:solidFill>
                <a:latin typeface="Myriad Pro"/>
                <a:cs typeface="Arial" panose="020B0604020202020204" pitchFamily="34" charset="0"/>
              </a:rPr>
              <a:t> être titulaire d’un contrat de travail pérenne (CDI, fonctionnaire) ou être un professionnel (libéral, entrepreneur…) </a:t>
            </a:r>
          </a:p>
          <a:p>
            <a:pPr algn="just">
              <a:buFont typeface="Arial" panose="020B0604020202020204" pitchFamily="34" charset="0"/>
              <a:buChar char="•"/>
            </a:pPr>
            <a:endParaRPr lang="fr-FR" dirty="0">
              <a:solidFill>
                <a:srgbClr val="002060"/>
              </a:solidFill>
              <a:latin typeface="Myriad Pro"/>
              <a:cs typeface="Arial" panose="020B0604020202020204" pitchFamily="34" charset="0"/>
            </a:endParaRPr>
          </a:p>
          <a:p>
            <a:pPr algn="just">
              <a:buFont typeface="Arial" panose="020B0604020202020204" pitchFamily="34" charset="0"/>
              <a:buChar char="•"/>
            </a:pPr>
            <a:r>
              <a:rPr lang="fr-FR" dirty="0">
                <a:solidFill>
                  <a:srgbClr val="002060"/>
                </a:solidFill>
                <a:latin typeface="Myriad Pro"/>
                <a:cs typeface="Arial" panose="020B0604020202020204" pitchFamily="34" charset="0"/>
              </a:rPr>
              <a:t> résider en France métropolitaine ;</a:t>
            </a:r>
          </a:p>
          <a:p>
            <a:pPr algn="just"/>
            <a:endParaRPr lang="fr-FR" dirty="0">
              <a:solidFill>
                <a:srgbClr val="002060"/>
              </a:solidFill>
              <a:latin typeface="Myriad Pro"/>
              <a:cs typeface="Arial" panose="020B0604020202020204" pitchFamily="34" charset="0"/>
            </a:endParaRPr>
          </a:p>
          <a:p>
            <a:pPr algn="just">
              <a:buFont typeface="Arial" panose="020B0604020202020204" pitchFamily="34" charset="0"/>
              <a:buChar char="•"/>
            </a:pPr>
            <a:r>
              <a:rPr lang="fr-FR" dirty="0">
                <a:solidFill>
                  <a:srgbClr val="002060"/>
                </a:solidFill>
                <a:latin typeface="Myriad Pro"/>
                <a:cs typeface="Arial" panose="020B0604020202020204" pitchFamily="34" charset="0"/>
              </a:rPr>
              <a:t> avoir un taux d’endettement maîtrisé (les mensualités ne doivent pas représenter plus d’un tiers des revenus du foyer) ;</a:t>
            </a:r>
          </a:p>
          <a:p>
            <a:pPr algn="just">
              <a:buFont typeface="Arial" panose="020B0604020202020204" pitchFamily="34" charset="0"/>
              <a:buChar char="•"/>
            </a:pPr>
            <a:endParaRPr lang="fr-FR" dirty="0">
              <a:solidFill>
                <a:srgbClr val="002060"/>
              </a:solidFill>
              <a:latin typeface="Myriad Pro"/>
              <a:cs typeface="Arial" panose="020B0604020202020204" pitchFamily="34" charset="0"/>
            </a:endParaRPr>
          </a:p>
        </p:txBody>
      </p:sp>
    </p:spTree>
    <p:extLst>
      <p:ext uri="{BB962C8B-B14F-4D97-AF65-F5344CB8AC3E}">
        <p14:creationId xmlns:p14="http://schemas.microsoft.com/office/powerpoint/2010/main" val="308199913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idx="4294967295"/>
          </p:nvPr>
        </p:nvSpPr>
        <p:spPr>
          <a:xfrm>
            <a:off x="1217467" y="951300"/>
            <a:ext cx="9602309" cy="584775"/>
          </a:xfrm>
          <a:prstGeom prst="rect">
            <a:avLst/>
          </a:prstGeom>
          <a:noFill/>
          <a:ln>
            <a:noFill/>
            <a:prstDash/>
          </a:ln>
          <a:effectLst/>
        </p:spPr>
        <p:txBody>
          <a:bodyPr rot="0" spcFirstLastPara="0" vertOverflow="overflow" horzOverflow="overflow" vert="horz" wrap="non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sng" strike="noStrike" kern="1200" cap="none" spc="-50" normalizeH="0" baseline="0" noProof="0" dirty="0">
                <a:ln>
                  <a:noFill/>
                </a:ln>
                <a:solidFill>
                  <a:srgbClr val="203B73"/>
                </a:solidFill>
                <a:effectLst/>
                <a:uLnTx/>
                <a:uFillTx/>
                <a:latin typeface="Myriad Pro"/>
                <a:ea typeface="+mn-ea"/>
                <a:cs typeface="Arial" panose="020B0604020202020204" pitchFamily="34" charset="0"/>
              </a:rPr>
              <a:t> </a:t>
            </a:r>
            <a:r>
              <a:rPr kumimoji="0" lang="fr-FR" sz="3200" b="1" i="0" u="sng" strike="noStrike" kern="1200" cap="none" spc="-50" normalizeH="0" baseline="0" noProof="0" dirty="0">
                <a:ln>
                  <a:noFill/>
                </a:ln>
                <a:solidFill>
                  <a:srgbClr val="203B73"/>
                </a:solidFill>
                <a:effectLst/>
                <a:uLnTx/>
                <a:uFillTx/>
                <a:latin typeface="Myriad Pro"/>
                <a:ea typeface="+mn-ea"/>
                <a:cs typeface="Arial" panose="020B0604020202020204" pitchFamily="34" charset="0"/>
              </a:rPr>
              <a:t>4. Quels sont les risques et à quoi faire attention ?</a:t>
            </a:r>
          </a:p>
        </p:txBody>
      </p:sp>
      <p:sp>
        <p:nvSpPr>
          <p:cNvPr id="5" name="ZoneTexte 4"/>
          <p:cNvSpPr txBox="1"/>
          <p:nvPr/>
        </p:nvSpPr>
        <p:spPr>
          <a:xfrm>
            <a:off x="1217467" y="3058481"/>
            <a:ext cx="8961120" cy="1477328"/>
          </a:xfrm>
          <a:prstGeom prst="rect">
            <a:avLst/>
          </a:prstGeom>
          <a:noFill/>
        </p:spPr>
        <p:txBody>
          <a:bodyPr wrap="square" rtlCol="0">
            <a:spAutoFit/>
          </a:bodyPr>
          <a:lstStyle/>
          <a:p>
            <a:r>
              <a:rPr lang="fr-FR" dirty="0">
                <a:solidFill>
                  <a:srgbClr val="002060"/>
                </a:solidFill>
                <a:latin typeface="Myriad Pro"/>
                <a:cs typeface="Arial" panose="020B0604020202020204" pitchFamily="34" charset="0"/>
              </a:rPr>
              <a:t>Endettement excessif : en accumulant plusieurs crédits</a:t>
            </a:r>
            <a:br>
              <a:rPr lang="fr-FR" dirty="0">
                <a:solidFill>
                  <a:srgbClr val="002060"/>
                </a:solidFill>
                <a:latin typeface="Myriad Pro"/>
                <a:cs typeface="Arial" panose="020B0604020202020204" pitchFamily="34" charset="0"/>
              </a:rPr>
            </a:br>
            <a:r>
              <a:rPr lang="fr-FR" dirty="0">
                <a:solidFill>
                  <a:srgbClr val="002060"/>
                </a:solidFill>
                <a:latin typeface="Myriad Pro"/>
                <a:cs typeface="Arial" panose="020B0604020202020204" pitchFamily="34" charset="0"/>
              </a:rPr>
              <a:t>Mensualités trop élevées : qui déséquilibrent le budget</a:t>
            </a:r>
            <a:br>
              <a:rPr lang="fr-FR" dirty="0">
                <a:solidFill>
                  <a:srgbClr val="002060"/>
                </a:solidFill>
                <a:latin typeface="Myriad Pro"/>
                <a:cs typeface="Arial" panose="020B0604020202020204" pitchFamily="34" charset="0"/>
              </a:rPr>
            </a:br>
            <a:r>
              <a:rPr lang="fr-FR" dirty="0">
                <a:solidFill>
                  <a:srgbClr val="002060"/>
                </a:solidFill>
                <a:latin typeface="Myriad Pro"/>
                <a:cs typeface="Arial" panose="020B0604020202020204" pitchFamily="34" charset="0"/>
              </a:rPr>
              <a:t>Taux d’intérêt élevés, surtout pour les crédits renouvelables</a:t>
            </a:r>
            <a:br>
              <a:rPr lang="fr-FR" dirty="0">
                <a:solidFill>
                  <a:srgbClr val="002060"/>
                </a:solidFill>
                <a:latin typeface="Myriad Pro"/>
                <a:cs typeface="Arial" panose="020B0604020202020204" pitchFamily="34" charset="0"/>
              </a:rPr>
            </a:br>
            <a:r>
              <a:rPr lang="fr-FR" dirty="0">
                <a:solidFill>
                  <a:srgbClr val="002060"/>
                </a:solidFill>
                <a:latin typeface="Myriad Pro"/>
                <a:cs typeface="Arial" panose="020B0604020202020204" pitchFamily="34" charset="0"/>
              </a:rPr>
              <a:t>Frais cachés ou pénalités en cas de retard</a:t>
            </a:r>
            <a:br>
              <a:rPr lang="fr-FR" dirty="0">
                <a:solidFill>
                  <a:srgbClr val="002060"/>
                </a:solidFill>
                <a:latin typeface="Myriad Pro"/>
                <a:cs typeface="Arial" panose="020B0604020202020204" pitchFamily="34" charset="0"/>
              </a:rPr>
            </a:br>
            <a:r>
              <a:rPr lang="fr-FR" dirty="0">
                <a:solidFill>
                  <a:srgbClr val="002060"/>
                </a:solidFill>
                <a:latin typeface="Myriad Pro"/>
                <a:cs typeface="Arial" panose="020B0604020202020204" pitchFamily="34" charset="0"/>
              </a:rPr>
              <a:t>Crédit renouvelable = piège : facile à utiliser, difficile à rembourser</a:t>
            </a:r>
          </a:p>
        </p:txBody>
      </p:sp>
      <p:pic>
        <p:nvPicPr>
          <p:cNvPr id="6" name="Image 5">
            <a:extLs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93273" y="1918342"/>
            <a:ext cx="2692400" cy="2235200"/>
          </a:xfrm>
          <a:prstGeom prst="rect">
            <a:avLst/>
          </a:prstGeom>
        </p:spPr>
      </p:pic>
    </p:spTree>
    <p:extLst>
      <p:ext uri="{BB962C8B-B14F-4D97-AF65-F5344CB8AC3E}">
        <p14:creationId xmlns:p14="http://schemas.microsoft.com/office/powerpoint/2010/main" val="66252683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a:extLst>
              <a:ext uri="{FF2B5EF4-FFF2-40B4-BE49-F238E27FC236}">
                <a16:creationId xmlns:a16="http://schemas.microsoft.com/office/drawing/2014/main" id="{A8CF4B5A-B706-D2B7-D6CC-9BE0F7C0E9C2}"/>
              </a:ext>
            </a:extLst>
          </p:cNvPr>
          <p:cNvSpPr txBox="1">
            <a:spLocks noGrp="1"/>
          </p:cNvSpPr>
          <p:nvPr>
            <p:ph type="title" idx="4294967295"/>
          </p:nvPr>
        </p:nvSpPr>
        <p:spPr>
          <a:xfrm>
            <a:off x="1023258" y="484554"/>
            <a:ext cx="8514442" cy="1200329"/>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3600" b="1" i="0" u="sng" strike="noStrike" kern="1200" cap="none" spc="0" normalizeH="0" baseline="0" noProof="0" dirty="0">
                <a:ln>
                  <a:noFill/>
                </a:ln>
                <a:solidFill>
                  <a:srgbClr val="203B73"/>
                </a:solidFill>
                <a:effectLst/>
                <a:uLnTx/>
                <a:uFillTx/>
                <a:latin typeface="Myriad Pro"/>
                <a:ea typeface="+mj-ea"/>
                <a:cs typeface="Arial" panose="020B0604020202020204" pitchFamily="34" charset="0"/>
              </a:rPr>
              <a:t>5. Comment bien gérer un crédit à la consommation ?</a:t>
            </a:r>
            <a:endParaRPr kumimoji="0" lang="fr-FR" sz="3600" b="1" i="0" u="none" strike="noStrike" kern="1200" cap="none" spc="0" normalizeH="0" baseline="0" noProof="0" dirty="0">
              <a:ln>
                <a:noFill/>
              </a:ln>
              <a:solidFill>
                <a:srgbClr val="203B73"/>
              </a:solidFill>
              <a:effectLst/>
              <a:uLnTx/>
              <a:uFillTx/>
              <a:latin typeface="Myriad Pro"/>
              <a:ea typeface="+mj-ea"/>
              <a:cs typeface="Arial" panose="020B0604020202020204" pitchFamily="34" charset="0"/>
            </a:endParaRPr>
          </a:p>
        </p:txBody>
      </p:sp>
      <p:sp>
        <p:nvSpPr>
          <p:cNvPr id="2" name="Rectangle 1"/>
          <p:cNvSpPr/>
          <p:nvPr/>
        </p:nvSpPr>
        <p:spPr>
          <a:xfrm>
            <a:off x="1023258" y="2983636"/>
            <a:ext cx="9521371" cy="1754326"/>
          </a:xfrm>
          <a:prstGeom prst="rect">
            <a:avLst/>
          </a:prstGeom>
        </p:spPr>
        <p:txBody>
          <a:bodyPr wrap="square">
            <a:spAutoFit/>
          </a:bodyPr>
          <a:lstStyle/>
          <a:p>
            <a:r>
              <a:rPr lang="fr-FR" dirty="0">
                <a:solidFill>
                  <a:srgbClr val="002060"/>
                </a:solidFill>
                <a:latin typeface="Myriad Pro"/>
                <a:cs typeface="Arial" panose="020B0604020202020204" pitchFamily="34" charset="0"/>
              </a:rPr>
              <a:t>Vérifier sa capacité de remboursement</a:t>
            </a:r>
            <a:br>
              <a:rPr lang="fr-FR" dirty="0">
                <a:solidFill>
                  <a:srgbClr val="002060"/>
                </a:solidFill>
                <a:latin typeface="Myriad Pro"/>
                <a:cs typeface="Arial" panose="020B0604020202020204" pitchFamily="34" charset="0"/>
              </a:rPr>
            </a:br>
            <a:r>
              <a:rPr lang="fr-FR" dirty="0">
                <a:solidFill>
                  <a:srgbClr val="002060"/>
                </a:solidFill>
                <a:latin typeface="Myriad Pro"/>
                <a:cs typeface="Arial" panose="020B0604020202020204" pitchFamily="34" charset="0"/>
              </a:rPr>
              <a:t>Comparer les offres (TAEG, frais, durée)</a:t>
            </a:r>
          </a:p>
          <a:p>
            <a:r>
              <a:rPr lang="fr-FR" dirty="0">
                <a:solidFill>
                  <a:srgbClr val="002060"/>
                </a:solidFill>
                <a:latin typeface="Myriad Pro"/>
                <a:cs typeface="Arial" panose="020B0604020202020204" pitchFamily="34" charset="0"/>
              </a:rPr>
              <a:t>Éviter le crédit renouvelable autant que possible</a:t>
            </a:r>
            <a:br>
              <a:rPr lang="fr-FR" dirty="0">
                <a:solidFill>
                  <a:srgbClr val="002060"/>
                </a:solidFill>
                <a:latin typeface="Myriad Pro"/>
                <a:cs typeface="Arial" panose="020B0604020202020204" pitchFamily="34" charset="0"/>
              </a:rPr>
            </a:br>
            <a:r>
              <a:rPr lang="fr-FR" dirty="0">
                <a:solidFill>
                  <a:srgbClr val="002060"/>
                </a:solidFill>
                <a:latin typeface="Myriad Pro"/>
                <a:cs typeface="Arial" panose="020B0604020202020204" pitchFamily="34" charset="0"/>
              </a:rPr>
              <a:t>Privilégier les crédits affectés ou prêts personnels</a:t>
            </a:r>
            <a:br>
              <a:rPr lang="fr-FR" dirty="0">
                <a:solidFill>
                  <a:srgbClr val="002060"/>
                </a:solidFill>
                <a:latin typeface="Myriad Pro"/>
                <a:cs typeface="Arial" panose="020B0604020202020204" pitchFamily="34" charset="0"/>
              </a:rPr>
            </a:br>
            <a:r>
              <a:rPr lang="fr-FR" dirty="0">
                <a:solidFill>
                  <a:srgbClr val="002060"/>
                </a:solidFill>
                <a:latin typeface="Myriad Pro"/>
                <a:cs typeface="Arial" panose="020B0604020202020204" pitchFamily="34" charset="0"/>
              </a:rPr>
              <a:t>Éviter d’emprunter pour rembourser un autre crédit (attention aux situations de surendettement)</a:t>
            </a:r>
          </a:p>
        </p:txBody>
      </p:sp>
      <p:pic>
        <p:nvPicPr>
          <p:cNvPr id="3" name="Image 2">
            <a:extLs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652000" y="1407884"/>
            <a:ext cx="2391228" cy="2452915"/>
          </a:xfrm>
          <a:prstGeom prst="rect">
            <a:avLst/>
          </a:prstGeom>
        </p:spPr>
      </p:pic>
    </p:spTree>
    <p:extLst>
      <p:ext uri="{BB962C8B-B14F-4D97-AF65-F5344CB8AC3E}">
        <p14:creationId xmlns:p14="http://schemas.microsoft.com/office/powerpoint/2010/main" val="170713357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a:extLst>
              <a:ext uri="{FF2B5EF4-FFF2-40B4-BE49-F238E27FC236}">
                <a16:creationId xmlns:a16="http://schemas.microsoft.com/office/drawing/2014/main" id="{92ED2523-4C32-92B1-3D0A-EB5C15C2E7AB}"/>
              </a:ext>
            </a:extLst>
          </p:cNvPr>
          <p:cNvSpPr txBox="1">
            <a:spLocks noGrp="1"/>
          </p:cNvSpPr>
          <p:nvPr>
            <p:ph type="title" idx="4294967295"/>
          </p:nvPr>
        </p:nvSpPr>
        <p:spPr>
          <a:xfrm>
            <a:off x="1090135" y="1033529"/>
            <a:ext cx="6096000" cy="6463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3600" b="1" i="0" u="sng" strike="noStrike" kern="1200" cap="none" spc="-50" normalizeH="0" baseline="0" noProof="0" dirty="0">
                <a:ln>
                  <a:noFill/>
                </a:ln>
                <a:solidFill>
                  <a:srgbClr val="203B73"/>
                </a:solidFill>
                <a:effectLst/>
                <a:uLnTx/>
                <a:uFillTx/>
                <a:latin typeface="Myriad Pro"/>
                <a:ea typeface="+mn-ea"/>
                <a:cs typeface="Arial" panose="020B0604020202020204" pitchFamily="34" charset="0"/>
              </a:rPr>
              <a:t>6. Les signes à surveiller</a:t>
            </a:r>
          </a:p>
        </p:txBody>
      </p:sp>
      <p:sp>
        <p:nvSpPr>
          <p:cNvPr id="2" name="Rectangle 1"/>
          <p:cNvSpPr/>
          <p:nvPr/>
        </p:nvSpPr>
        <p:spPr>
          <a:xfrm>
            <a:off x="1090135" y="2608443"/>
            <a:ext cx="9898743" cy="2031325"/>
          </a:xfrm>
          <a:prstGeom prst="rect">
            <a:avLst/>
          </a:prstGeom>
        </p:spPr>
        <p:txBody>
          <a:bodyPr wrap="square">
            <a:spAutoFit/>
          </a:bodyPr>
          <a:lstStyle/>
          <a:p>
            <a:r>
              <a:rPr lang="fr-FR" dirty="0">
                <a:solidFill>
                  <a:srgbClr val="002060"/>
                </a:solidFill>
                <a:latin typeface="Myriad Pro"/>
                <a:cs typeface="Arial" panose="020B0604020202020204" pitchFamily="34" charset="0"/>
              </a:rPr>
              <a:t>Difficultés à payer les factures ou le loyer</a:t>
            </a:r>
          </a:p>
          <a:p>
            <a:r>
              <a:rPr lang="fr-FR" dirty="0">
                <a:solidFill>
                  <a:srgbClr val="002060"/>
                </a:solidFill>
                <a:latin typeface="Myriad Pro"/>
                <a:cs typeface="Arial" panose="020B0604020202020204" pitchFamily="34" charset="0"/>
              </a:rPr>
              <a:t>Retards de paiement fréquents</a:t>
            </a:r>
          </a:p>
          <a:p>
            <a:r>
              <a:rPr lang="fr-FR" dirty="0">
                <a:solidFill>
                  <a:srgbClr val="002060"/>
                </a:solidFill>
                <a:latin typeface="Myriad Pro"/>
                <a:cs typeface="Arial" panose="020B0604020202020204" pitchFamily="34" charset="0"/>
              </a:rPr>
              <a:t>Utilisation systématique du découvert bancaire</a:t>
            </a:r>
          </a:p>
          <a:p>
            <a:r>
              <a:rPr lang="fr-FR" dirty="0">
                <a:solidFill>
                  <a:srgbClr val="002060"/>
                </a:solidFill>
                <a:latin typeface="Myriad Pro"/>
                <a:cs typeface="Arial" panose="020B0604020202020204" pitchFamily="34" charset="0"/>
              </a:rPr>
              <a:t>Multiplication des crédits</a:t>
            </a:r>
          </a:p>
          <a:p>
            <a:endParaRPr lang="fr-FR" dirty="0">
              <a:solidFill>
                <a:srgbClr val="002060"/>
              </a:solidFill>
              <a:latin typeface="Myriad Pro"/>
              <a:cs typeface="Arial" panose="020B0604020202020204" pitchFamily="34" charset="0"/>
            </a:endParaRPr>
          </a:p>
          <a:p>
            <a:r>
              <a:rPr lang="fr-FR" dirty="0">
                <a:solidFill>
                  <a:srgbClr val="002060"/>
                </a:solidFill>
                <a:latin typeface="Myriad Pro"/>
                <a:cs typeface="Arial" panose="020B0604020202020204" pitchFamily="34" charset="0"/>
              </a:rPr>
              <a:t>Si ces signes apparaissent, un accompagnement semblerait le bienvenu (assistants sociaux, commissions de surendettement, associations, Points Conseil Budget).</a:t>
            </a:r>
          </a:p>
        </p:txBody>
      </p:sp>
      <p:pic>
        <p:nvPicPr>
          <p:cNvPr id="3" name="Image 2">
            <a:extLs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44000" y="1033529"/>
            <a:ext cx="2296606" cy="2379842"/>
          </a:xfrm>
          <a:prstGeom prst="rect">
            <a:avLst/>
          </a:prstGeom>
        </p:spPr>
      </p:pic>
    </p:spTree>
    <p:extLst>
      <p:ext uri="{BB962C8B-B14F-4D97-AF65-F5344CB8AC3E}">
        <p14:creationId xmlns:p14="http://schemas.microsoft.com/office/powerpoint/2010/main" val="262513123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p:cNvSpPr>
            <a:spLocks noGrp="1"/>
          </p:cNvSpPr>
          <p:nvPr>
            <p:ph type="title"/>
          </p:nvPr>
        </p:nvSpPr>
        <p:spPr>
          <a:xfrm>
            <a:off x="1991544" y="116632"/>
            <a:ext cx="8435280" cy="1143000"/>
          </a:xfrm>
        </p:spPr>
        <p:txBody>
          <a:bodyPr>
            <a:normAutofit fontScale="90000"/>
          </a:bodyPr>
          <a:lstStyle/>
          <a:p>
            <a:r>
              <a:rPr lang="fr-FR" sz="4000" dirty="0"/>
              <a:t>La Banque de France a votre service : </a:t>
            </a:r>
            <a:br>
              <a:rPr lang="fr-FR" dirty="0"/>
            </a:br>
            <a:r>
              <a:rPr lang="fr-FR" sz="2200" dirty="0">
                <a:solidFill>
                  <a:srgbClr val="FF0000"/>
                </a:solidFill>
              </a:rPr>
              <a:t>un correspondant inclusion financière (CORIF) </a:t>
            </a:r>
            <a:br>
              <a:rPr lang="fr-FR" sz="2200" dirty="0">
                <a:solidFill>
                  <a:srgbClr val="FF0000"/>
                </a:solidFill>
              </a:rPr>
            </a:br>
            <a:r>
              <a:rPr lang="fr-FR" sz="2200" dirty="0">
                <a:solidFill>
                  <a:srgbClr val="FF0000"/>
                </a:solidFill>
              </a:rPr>
              <a:t>				Dans chaque département </a:t>
            </a:r>
          </a:p>
        </p:txBody>
      </p:sp>
      <p:sp>
        <p:nvSpPr>
          <p:cNvPr id="12" name="Espace réservé du contenu 11"/>
          <p:cNvSpPr>
            <a:spLocks noGrp="1"/>
          </p:cNvSpPr>
          <p:nvPr>
            <p:ph idx="1"/>
          </p:nvPr>
        </p:nvSpPr>
        <p:spPr>
          <a:xfrm>
            <a:off x="1847528" y="1340768"/>
            <a:ext cx="8229600" cy="2598648"/>
          </a:xfrm>
        </p:spPr>
        <p:txBody>
          <a:bodyPr>
            <a:normAutofit/>
          </a:bodyPr>
          <a:lstStyle/>
          <a:p>
            <a:pPr algn="just"/>
            <a:r>
              <a:rPr lang="fr-FR" sz="1900" dirty="0"/>
              <a:t>Pour toute question ou de besoin de contact sur des cas individuels relatifs à : </a:t>
            </a:r>
          </a:p>
          <a:p>
            <a:pPr lvl="1" algn="just"/>
            <a:r>
              <a:rPr lang="fr-FR" sz="1700" dirty="0"/>
              <a:t>La procédure de surendettement</a:t>
            </a:r>
          </a:p>
          <a:p>
            <a:pPr lvl="1" algn="just"/>
            <a:r>
              <a:rPr lang="fr-FR" sz="1700" dirty="0"/>
              <a:t>La procédure de droit au compte</a:t>
            </a:r>
          </a:p>
          <a:p>
            <a:pPr lvl="1" algn="just"/>
            <a:r>
              <a:rPr lang="fr-FR" sz="1700" dirty="0"/>
              <a:t>Les fichiers d’incidents</a:t>
            </a:r>
          </a:p>
          <a:p>
            <a:pPr lvl="1" algn="just"/>
            <a:r>
              <a:rPr lang="fr-FR" sz="1700" dirty="0"/>
              <a:t>Le plafonnement des frais bancaires ou l’offre clientèle fragile </a:t>
            </a:r>
          </a:p>
          <a:p>
            <a:pPr lvl="1" algn="just"/>
            <a:r>
              <a:rPr lang="fr-FR" sz="1700" dirty="0"/>
              <a:t>Les questions de réglementation bancaire ou d’assurance</a:t>
            </a:r>
          </a:p>
          <a:p>
            <a:pPr lvl="1" algn="just"/>
            <a:r>
              <a:rPr lang="fr-FR" sz="1700" dirty="0"/>
              <a:t>Le microcrédit</a:t>
            </a:r>
          </a:p>
          <a:p>
            <a:pPr marL="457200" lvl="1" indent="0" algn="just">
              <a:buNone/>
            </a:pPr>
            <a:endParaRPr lang="fr-FR" dirty="0"/>
          </a:p>
        </p:txBody>
      </p:sp>
      <p:pic>
        <p:nvPicPr>
          <p:cNvPr id="13" name="Image 12">
            <a:extLs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815292" y="4314783"/>
            <a:ext cx="2160240" cy="1106282"/>
          </a:xfrm>
          <a:prstGeom prst="rect">
            <a:avLst/>
          </a:prstGeom>
        </p:spPr>
      </p:pic>
      <p:grpSp>
        <p:nvGrpSpPr>
          <p:cNvPr id="6" name="Groupe 5" descr="Contacter le correspondant inclusion financière de votre département : &#10;- Par courriel : corifXX@banque-france.fr (XX : n° du département)&#10;- Par téléphone : au 3414 dites &quot;CORIF&quot; du lundi au vendredi de 8h à 18h, prix d'un appel local">
            <a:extLst>
              <a:ext uri="{FF2B5EF4-FFF2-40B4-BE49-F238E27FC236}">
                <a16:creationId xmlns:a16="http://schemas.microsoft.com/office/drawing/2014/main" id="{FF2CDB99-A695-A36F-8677-718DAAF5B94C}"/>
              </a:ext>
            </a:extLst>
          </p:cNvPr>
          <p:cNvGrpSpPr/>
          <p:nvPr/>
        </p:nvGrpSpPr>
        <p:grpSpPr>
          <a:xfrm>
            <a:off x="3935761" y="3789040"/>
            <a:ext cx="6562818" cy="2055436"/>
            <a:chOff x="3935761" y="3789040"/>
            <a:chExt cx="6562818" cy="2055436"/>
          </a:xfrm>
        </p:grpSpPr>
        <p:pic>
          <p:nvPicPr>
            <p:cNvPr id="14" name="Image 13"/>
            <p:cNvPicPr>
              <a:picLocks noChangeAspect="1"/>
            </p:cNvPicPr>
            <p:nvPr/>
          </p:nvPicPr>
          <p:blipFill>
            <a:blip r:embed="rId4"/>
            <a:stretch>
              <a:fillRect/>
            </a:stretch>
          </p:blipFill>
          <p:spPr>
            <a:xfrm>
              <a:off x="3935761" y="3789040"/>
              <a:ext cx="3048087" cy="2055436"/>
            </a:xfrm>
            <a:prstGeom prst="rect">
              <a:avLst/>
            </a:prstGeom>
          </p:spPr>
        </p:pic>
        <p:pic>
          <p:nvPicPr>
            <p:cNvPr id="15" name="Image 14"/>
            <p:cNvPicPr>
              <a:picLocks noChangeAspect="1"/>
            </p:cNvPicPr>
            <p:nvPr/>
          </p:nvPicPr>
          <p:blipFill>
            <a:blip r:embed="rId5"/>
            <a:stretch>
              <a:fillRect/>
            </a:stretch>
          </p:blipFill>
          <p:spPr>
            <a:xfrm>
              <a:off x="6983847" y="3789040"/>
              <a:ext cx="3514732" cy="2055436"/>
            </a:xfrm>
            <a:prstGeom prst="rect">
              <a:avLst/>
            </a:prstGeom>
          </p:spPr>
        </p:pic>
      </p:grpSp>
      <p:sp>
        <p:nvSpPr>
          <p:cNvPr id="4" name="Rectangle 3"/>
          <p:cNvSpPr/>
          <p:nvPr/>
        </p:nvSpPr>
        <p:spPr>
          <a:xfrm>
            <a:off x="1608382" y="5920448"/>
            <a:ext cx="9142246" cy="369332"/>
          </a:xfrm>
          <a:prstGeom prst="rect">
            <a:avLst/>
          </a:prstGeom>
        </p:spPr>
        <p:txBody>
          <a:bodyPr wrap="none">
            <a:spAutoFit/>
          </a:bodyPr>
          <a:lstStyle/>
          <a:p>
            <a:pPr>
              <a:defRPr/>
            </a:pPr>
            <a:r>
              <a:rPr lang="fr-FR" dirty="0">
                <a:solidFill>
                  <a:srgbClr val="205AA7"/>
                </a:solidFill>
                <a:latin typeface="Calibri"/>
              </a:rPr>
              <a:t>Retrouvez ces informations sur notre site Internet : </a:t>
            </a:r>
            <a:r>
              <a:rPr lang="fr-FR" dirty="0">
                <a:solidFill>
                  <a:prstClr val="black"/>
                </a:solidFill>
                <a:latin typeface="Calibri"/>
                <a:hlinkClick r:id="rId6"/>
              </a:rPr>
              <a:t>www.banque-france.fr (Espace particuliers)</a:t>
            </a:r>
            <a:r>
              <a:rPr lang="fr-FR" dirty="0">
                <a:solidFill>
                  <a:prstClr val="black"/>
                </a:solidFill>
                <a:latin typeface="Calibri"/>
              </a:rPr>
              <a:t> </a:t>
            </a:r>
          </a:p>
        </p:txBody>
      </p:sp>
    </p:spTree>
    <p:extLst>
      <p:ext uri="{BB962C8B-B14F-4D97-AF65-F5344CB8AC3E}">
        <p14:creationId xmlns:p14="http://schemas.microsoft.com/office/powerpoint/2010/main" val="203465601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a:extLst>
              <a:ext uri="{C183D7F6-B498-43B3-948B-1728B52AA6E4}">
                <adec:decorative xmlns:adec="http://schemas.microsoft.com/office/drawing/2017/decorative" val="1"/>
              </a:ext>
            </a:extLst>
          </p:cNvPr>
          <p:cNvSpPr/>
          <p:nvPr/>
        </p:nvSpPr>
        <p:spPr>
          <a:xfrm>
            <a:off x="0" y="0"/>
            <a:ext cx="12192000" cy="7101408"/>
          </a:xfrm>
          <a:prstGeom prst="rect">
            <a:avLst/>
          </a:prstGeom>
          <a:solidFill>
            <a:srgbClr val="213B7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13"/>
          </a:p>
        </p:txBody>
      </p:sp>
      <p:sp>
        <p:nvSpPr>
          <p:cNvPr id="6" name="Espace réservé du texte 3"/>
          <p:cNvSpPr txBox="1">
            <a:spLocks noGrp="1"/>
          </p:cNvSpPr>
          <p:nvPr>
            <p:ph type="title" idx="4294967295"/>
          </p:nvPr>
        </p:nvSpPr>
        <p:spPr>
          <a:xfrm>
            <a:off x="2567608" y="549696"/>
            <a:ext cx="6858000" cy="567758"/>
          </a:xfrm>
          <a:prstGeom prst="rect">
            <a:avLst/>
          </a:prstGeom>
          <a:noFill/>
          <a:ln>
            <a:noFill/>
            <a:prstDash/>
          </a:ln>
          <a:effectLst/>
        </p:spPr>
        <p:txBody>
          <a:bodyPr rot="0" spcFirstLastPara="0" vertOverflow="overflow" horzOverflow="overflow" vert="horz" wrap="square" lIns="51435" tIns="25718" rIns="51435" bIns="25718" numCol="1" spcCol="0" rtlCol="0" fromWordArt="0" anchor="ctr" anchorCtr="0" forceAA="0" compatLnSpc="1">
            <a:prstTxWarp prst="textNoShape">
              <a:avLst/>
            </a:prstTxWarp>
            <a:noAutofit/>
          </a:bodyPr>
          <a:lstStyle>
            <a:defPPr>
              <a:defRPr lang="fr-FR"/>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57175" marR="0" lvl="0" indent="-257175"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endParaRPr kumimoji="0" lang="fr-FR" sz="100" b="1" i="0" u="none" strike="noStrike" kern="1200" cap="none" spc="0" normalizeH="0" baseline="0" noProof="0" dirty="0">
              <a:ln>
                <a:noFill/>
              </a:ln>
              <a:solidFill>
                <a:schemeClr val="bg1"/>
              </a:solidFill>
              <a:effectLst/>
              <a:uLnTx/>
              <a:uFillTx/>
              <a:latin typeface="LEMON MILK" panose="00000500000000000000" pitchFamily="50"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100" b="0" i="0" u="none" strike="noStrike" kern="1200" cap="none" spc="0" normalizeH="0" baseline="0" noProof="0" dirty="0">
                <a:ln>
                  <a:noFill/>
                </a:ln>
                <a:solidFill>
                  <a:schemeClr val="bg1"/>
                </a:solidFill>
                <a:effectLst/>
                <a:uLnTx/>
                <a:uFillTx/>
                <a:latin typeface="+mn-lt"/>
                <a:ea typeface="+mn-ea"/>
                <a:cs typeface="+mn-cs"/>
              </a:rPr>
              <a:t>Rubrique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3000" b="1" i="0" u="none" strike="noStrike" kern="1200" cap="none" spc="0" normalizeH="0" baseline="0" noProof="0" dirty="0">
                <a:ln>
                  <a:noFill/>
                </a:ln>
                <a:solidFill>
                  <a:schemeClr val="bg1"/>
                </a:solidFill>
                <a:effectLst/>
                <a:uLnTx/>
                <a:uFillTx/>
                <a:latin typeface="+mn-lt"/>
                <a:ea typeface="+mn-ea"/>
                <a:cs typeface="+mn-cs"/>
              </a:rPr>
              <a:t>Intervenants sociaux et PCB</a:t>
            </a:r>
            <a:endParaRPr kumimoji="0" lang="fr-FR" sz="100" b="1" i="0" u="none" strike="noStrike" kern="1200" cap="none" spc="0" normalizeH="0" baseline="0" noProof="0" dirty="0">
              <a:ln>
                <a:noFill/>
              </a:ln>
              <a:solidFill>
                <a:schemeClr val="bg1"/>
              </a:solidFill>
              <a:effectLst/>
              <a:uLnTx/>
              <a:uFillTx/>
              <a:latin typeface="LEMON MILK" panose="00000500000000000000" pitchFamily="50" charset="0"/>
              <a:ea typeface="+mn-ea"/>
              <a:cs typeface="+mn-cs"/>
            </a:endParaRPr>
          </a:p>
        </p:txBody>
      </p:sp>
      <p:pic>
        <p:nvPicPr>
          <p:cNvPr id="3" name="Image 2" descr="Rubrique &quot;Intervenants sociaux et PCB&quot; et ses sous-rubriques sur Mesquestionsdargent.f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4000" y="2077308"/>
            <a:ext cx="9144000" cy="2364166"/>
          </a:xfrm>
          <a:prstGeom prst="rect">
            <a:avLst/>
          </a:prstGeom>
        </p:spPr>
      </p:pic>
      <p:pic>
        <p:nvPicPr>
          <p:cNvPr id="2" name="Image 1" descr="QR code vers la rubrique &quot;Intervenants sociaux et PCB&quot; de Mesquestionsdargent.f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447928" y="5085184"/>
            <a:ext cx="1372514" cy="1372514"/>
          </a:xfrm>
          <a:prstGeom prst="rect">
            <a:avLst/>
          </a:prstGeom>
        </p:spPr>
      </p:pic>
    </p:spTree>
    <p:extLst>
      <p:ext uri="{BB962C8B-B14F-4D97-AF65-F5344CB8AC3E}">
        <p14:creationId xmlns:p14="http://schemas.microsoft.com/office/powerpoint/2010/main" val="2798927527"/>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sommair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sz="9600" b="1" dirty="0" smtClean="0">
            <a:solidFill>
              <a:prstClr val="white"/>
            </a:solidFill>
            <a:latin typeface="Myriad Pro" pitchFamily="34" charset="0"/>
          </a:defRPr>
        </a:defPPr>
      </a:lstStyle>
    </a:txDef>
  </a:objectDefaults>
  <a:extraClrSchemeLst/>
</a:theme>
</file>

<file path=ppt/theme/theme3.xml><?xml version="1.0" encoding="utf-8"?>
<a:theme xmlns:a="http://schemas.openxmlformats.org/drawingml/2006/main" name="corp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frise chronologiqu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765</TotalTime>
  <Words>3983</Words>
  <Application>Microsoft Office PowerPoint</Application>
  <PresentationFormat>Grand écran</PresentationFormat>
  <Paragraphs>298</Paragraphs>
  <Slides>20</Slides>
  <Notes>18</Notes>
  <HiddenSlides>0</HiddenSlides>
  <MMClips>0</MMClips>
  <ScaleCrop>false</ScaleCrop>
  <HeadingPairs>
    <vt:vector size="6" baseType="variant">
      <vt:variant>
        <vt:lpstr>Polices utilisées</vt:lpstr>
      </vt:variant>
      <vt:variant>
        <vt:i4>9</vt:i4>
      </vt:variant>
      <vt:variant>
        <vt:lpstr>Thème</vt:lpstr>
      </vt:variant>
      <vt:variant>
        <vt:i4>5</vt:i4>
      </vt:variant>
      <vt:variant>
        <vt:lpstr>Titres des diapositives</vt:lpstr>
      </vt:variant>
      <vt:variant>
        <vt:i4>20</vt:i4>
      </vt:variant>
    </vt:vector>
  </HeadingPairs>
  <TitlesOfParts>
    <vt:vector size="34" baseType="lpstr">
      <vt:lpstr>Aptos</vt:lpstr>
      <vt:lpstr>Arial</vt:lpstr>
      <vt:lpstr>Calibri</vt:lpstr>
      <vt:lpstr>Calibri Light</vt:lpstr>
      <vt:lpstr>Franklin Gothic Demi Cond</vt:lpstr>
      <vt:lpstr>LEMON MILK</vt:lpstr>
      <vt:lpstr>Myriad Pro</vt:lpstr>
      <vt:lpstr>Segoe UI</vt:lpstr>
      <vt:lpstr>Wingdings</vt:lpstr>
      <vt:lpstr>Thème Office</vt:lpstr>
      <vt:lpstr>1_sommaire</vt:lpstr>
      <vt:lpstr>corps</vt:lpstr>
      <vt:lpstr>Office Theme</vt:lpstr>
      <vt:lpstr>frise chronologique</vt:lpstr>
      <vt:lpstr>L’essentiel du crédit à la consommation</vt:lpstr>
      <vt:lpstr>But de la présentation</vt:lpstr>
      <vt:lpstr>Sommaire</vt:lpstr>
      <vt:lpstr>1. Qu’est ce que le crédit à la consommation ?</vt:lpstr>
      <vt:lpstr>Classez par ordre chronologique les étapes  pour obtenir un crédit conso </vt:lpstr>
      <vt:lpstr>Les étapes pour obtenir un crédit conso </vt:lpstr>
      <vt:lpstr>2. Les différents types de crédits à la consommation</vt:lpstr>
      <vt:lpstr>Présentation PowerPoint</vt:lpstr>
      <vt:lpstr>Cas pratique : Quels sont les risques ?</vt:lpstr>
      <vt:lpstr>Repérer les signaux pour le travailleur social</vt:lpstr>
      <vt:lpstr>Comment accompagner les personnes</vt:lpstr>
      <vt:lpstr>Le crédit à la consommation – Les différents types : crédit renouvelable2</vt:lpstr>
      <vt:lpstr>Le crédit à la consommation – Pour résumé</vt:lpstr>
      <vt:lpstr>3. Pourquoi y avoir recours ?</vt:lpstr>
      <vt:lpstr>Quelles sont les conditions pour obtenir un crédit à la consommation ?</vt:lpstr>
      <vt:lpstr> 4. Quels sont les risques et à quoi faire attention ?</vt:lpstr>
      <vt:lpstr>5. Comment bien gérer un crédit à la consommation ?</vt:lpstr>
      <vt:lpstr>6. Les signes à surveiller</vt:lpstr>
      <vt:lpstr>La Banque de France a votre service :  un correspondant inclusion financière (CORIF)      Dans chaque département </vt:lpstr>
      <vt:lpstr> Rubrique Intervenants sociaux et PCB</vt:lpstr>
    </vt:vector>
  </TitlesOfParts>
  <Company>Banque de France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L’essentiel du crédit à la consommation - Présentation MQDA</dc:title>
  <dc:creator>HOVAERE Simon (DGSER DEF)</dc:creator>
  <cp:lastModifiedBy>HOVAERE Simon (DGSER DEF)</cp:lastModifiedBy>
  <cp:revision>34</cp:revision>
  <dcterms:created xsi:type="dcterms:W3CDTF">2025-04-15T08:16:17Z</dcterms:created>
  <dcterms:modified xsi:type="dcterms:W3CDTF">2026-10-29T13:40:28Z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c08f1332-2cfb-404a-934f-6a2bfd1bd80c_Enabled">
    <vt:lpwstr>true</vt:lpwstr>
  </property>
  <property fmtid="{D5CDD505-2E9C-101B-9397-08002B2CF9AE}" pid="3" name="MSIP_Label_c08f1332-2cfb-404a-934f-6a2bfd1bd80c_SetDate">
    <vt:lpwstr>2026-01-07T15:48:40Z</vt:lpwstr>
  </property>
  <property fmtid="{D5CDD505-2E9C-101B-9397-08002B2CF9AE}" pid="4" name="MSIP_Label_c08f1332-2cfb-404a-934f-6a2bfd1bd80c_Method">
    <vt:lpwstr>Privileged</vt:lpwstr>
  </property>
  <property fmtid="{D5CDD505-2E9C-101B-9397-08002B2CF9AE}" pid="5" name="MSIP_Label_c08f1332-2cfb-404a-934f-6a2bfd1bd80c_Name">
    <vt:lpwstr>BDF-PUBLIC-Sans-Marquage</vt:lpwstr>
  </property>
  <property fmtid="{D5CDD505-2E9C-101B-9397-08002B2CF9AE}" pid="6" name="MSIP_Label_c08f1332-2cfb-404a-934f-6a2bfd1bd80c_SiteId">
    <vt:lpwstr>e6599448-62a0-418e-8930-d00d8d5682c2</vt:lpwstr>
  </property>
  <property fmtid="{D5CDD505-2E9C-101B-9397-08002B2CF9AE}" pid="7" name="MSIP_Label_c08f1332-2cfb-404a-934f-6a2bfd1bd80c_ActionId">
    <vt:lpwstr>e98ce5e1-1dd0-4f33-a810-eb7b4899eb70</vt:lpwstr>
  </property>
  <property fmtid="{D5CDD505-2E9C-101B-9397-08002B2CF9AE}" pid="8" name="MSIP_Label_c08f1332-2cfb-404a-934f-6a2bfd1bd80c_ContentBits">
    <vt:lpwstr>0</vt:lpwstr>
  </property>
  <property fmtid="{D5CDD505-2E9C-101B-9397-08002B2CF9AE}" pid="9" name="MSIP_Label_c08f1332-2cfb-404a-934f-6a2bfd1bd80c_Tag">
    <vt:lpwstr>10, 0, 1, 1</vt:lpwstr>
  </property>
</Properties>
</file>