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70" r:id="rId3"/>
    <p:sldId id="346" r:id="rId4"/>
    <p:sldId id="332" r:id="rId5"/>
    <p:sldId id="347" r:id="rId6"/>
    <p:sldId id="289" r:id="rId7"/>
    <p:sldId id="327" r:id="rId8"/>
    <p:sldId id="333" r:id="rId9"/>
    <p:sldId id="296" r:id="rId10"/>
    <p:sldId id="324" r:id="rId11"/>
    <p:sldId id="329" r:id="rId12"/>
    <p:sldId id="345" r:id="rId13"/>
    <p:sldId id="260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DJECK Joséphine (DGSER DEF)" initials="JB" lastIdx="2" clrIdx="0">
    <p:extLst>
      <p:ext uri="{19B8F6BF-5375-455C-9EA6-DF929625EA0E}">
        <p15:presenceInfo xmlns:p15="http://schemas.microsoft.com/office/powerpoint/2012/main" userId="S::Josephine.BIDJECK2@banque-france.fr::e4d030e3-7fd1-4c42-bc89-317ab2fc5e27" providerId="AD"/>
      </p:ext>
    </p:extLst>
  </p:cmAuthor>
  <p:cmAuthor id="2" name="GIORDANO Olivier (DGSER DEF)" initials="OG" lastIdx="1" clrIdx="1">
    <p:extLst>
      <p:ext uri="{19B8F6BF-5375-455C-9EA6-DF929625EA0E}">
        <p15:presenceInfo xmlns:p15="http://schemas.microsoft.com/office/powerpoint/2012/main" userId="S::OLIVIER.GIORDANO@banque-france.fr::0f8be142-b610-4e36-ab68-3158bc2f6c8a" providerId="AD"/>
      </p:ext>
    </p:extLst>
  </p:cmAuthor>
  <p:cmAuthor id="3" name="CAMPION Justine (DGSER DEF)" initials="JC" lastIdx="2" clrIdx="2">
    <p:extLst>
      <p:ext uri="{19B8F6BF-5375-455C-9EA6-DF929625EA0E}">
        <p15:presenceInfo xmlns:p15="http://schemas.microsoft.com/office/powerpoint/2012/main" userId="S::Justine.CAMPION@banque-france.fr::235cdb69-3afb-4da0-8b1b-aea39516668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7115"/>
    <a:srgbClr val="C92360"/>
    <a:srgbClr val="FFFFFF"/>
    <a:srgbClr val="213B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09A58B-88FF-4C1B-A8A6-89A16CF2755B}" v="4" dt="2025-09-18T06:55:47.8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25" autoAdjust="0"/>
    <p:restoredTop sz="68248" autoAdjust="0"/>
  </p:normalViewPr>
  <p:slideViewPr>
    <p:cSldViewPr snapToGrid="0">
      <p:cViewPr varScale="1">
        <p:scale>
          <a:sx n="62" d="100"/>
          <a:sy n="62" d="100"/>
        </p:scale>
        <p:origin x="76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898D53-CE1D-4FCB-ABFB-F6D630DEF5C2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2F0F0-04C7-432A-A71E-CAEDE114D47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2947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esclesdelabanque.com/particulier/tableau-produits-epargne-plafond-taux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u="none" strike="noStrike" kern="120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Auteurs des pictogrammes : </a:t>
            </a:r>
            <a:r>
              <a:rPr lang="fr-FR" sz="1200" b="0" i="0" u="none" strike="noStrike" kern="1200" dirty="0" err="1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Andinur</a:t>
            </a:r>
            <a:r>
              <a:rPr lang="fr-FR" sz="1200" b="0" i="0" u="none" strike="noStrike" kern="120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, </a:t>
            </a:r>
            <a:r>
              <a:rPr lang="fr-FR" sz="1200" b="0" i="0" u="none" strike="noStrike" kern="1200" dirty="0" err="1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Chanut</a:t>
            </a:r>
            <a:r>
              <a:rPr lang="fr-FR" sz="1200" b="0" i="0" u="none" strike="noStrike" kern="120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, </a:t>
            </a:r>
            <a:r>
              <a:rPr lang="fr-FR" sz="1200" b="0" i="0" u="none" strike="noStrike" kern="1200" dirty="0" err="1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Freepik</a:t>
            </a:r>
            <a:r>
              <a:rPr lang="fr-FR" sz="1200" b="0" i="0" u="none" strike="noStrike" kern="120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, </a:t>
            </a:r>
            <a:r>
              <a:rPr lang="fr-FR" sz="1200" b="0" i="0" u="none" strike="noStrike" kern="1200" dirty="0" err="1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Iconriver</a:t>
            </a:r>
            <a:r>
              <a:rPr lang="fr-FR" sz="1200" b="0" i="0" u="none" strike="noStrike" kern="120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, Yannick, </a:t>
            </a:r>
            <a:r>
              <a:rPr lang="fr-FR" sz="1200" b="0" i="0" u="none" strike="noStrike" kern="1200" dirty="0" err="1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Smalllikeart</a:t>
            </a:r>
            <a:r>
              <a:rPr lang="fr-FR" sz="1200" b="0" i="0" u="none" strike="noStrike" kern="120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, </a:t>
            </a:r>
            <a:r>
              <a:rPr lang="fr-FR" sz="1200" b="0" i="0" u="none" strike="noStrike" kern="1200" dirty="0" err="1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Strlastudio</a:t>
            </a:r>
            <a:r>
              <a:rPr lang="fr-FR" sz="1200" b="0" i="0" u="none" strike="noStrike" kern="120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,</a:t>
            </a:r>
            <a:r>
              <a:rPr lang="fr-FR" sz="1200" b="0" i="0" u="none" strike="noStrike" kern="1200" baseline="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Those</a:t>
            </a:r>
            <a:r>
              <a:rPr lang="fr-FR" sz="1200" b="0" i="0" u="none" strike="noStrike" kern="1200" baseline="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Icons</a:t>
            </a:r>
            <a:r>
              <a:rPr lang="fr-FR" sz="1200" b="0" i="0" u="none" strike="noStrike" kern="1200" baseline="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, </a:t>
            </a:r>
            <a:r>
              <a:rPr lang="fr-FR" sz="1200" b="0" i="0" u="none" strike="noStrike" kern="1200" baseline="0" dirty="0" err="1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Becris</a:t>
            </a:r>
            <a:r>
              <a:rPr lang="fr-FR" sz="1200" b="0" i="0" u="none" strike="noStrike" kern="1200" baseline="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 et </a:t>
            </a:r>
            <a:r>
              <a:rPr lang="fr-FR" sz="1200" b="0" i="0" u="none" strike="noStrike" kern="1200" baseline="0" dirty="0" err="1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Vectors</a:t>
            </a:r>
            <a:r>
              <a:rPr lang="fr-FR" sz="1200" b="0" i="0" u="none" strike="noStrike" kern="1200" baseline="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Market</a:t>
            </a:r>
            <a:r>
              <a:rPr lang="fr-FR" sz="1200" b="0" i="0" u="none" strike="noStrike" kern="1200" baseline="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 </a:t>
            </a:r>
            <a:r>
              <a:rPr lang="fr-FR" sz="1200" b="0" i="0" u="none" strike="noStrike" kern="1200" dirty="0">
                <a:solidFill>
                  <a:schemeClr val="tx1"/>
                </a:solidFill>
                <a:effectLst/>
                <a:latin typeface="Myriad Pro"/>
                <a:ea typeface="+mn-ea"/>
                <a:cs typeface="+mn-cs"/>
              </a:rPr>
              <a:t>de www.flaticon.com.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951EE-8CF1-EF4B-97F8-3C962D9870F1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17703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ts val="1000"/>
              </a:spcBef>
            </a:pPr>
            <a:r>
              <a:rPr lang="fr-FR" sz="1200" b="0" dirty="0">
                <a:solidFill>
                  <a:srgbClr val="213B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caractéristiques principales de ces produits (dont le taux de rémunération), voir le site ci-dessous :</a:t>
            </a:r>
          </a:p>
          <a:p>
            <a:pPr>
              <a:spcBef>
                <a:spcPts val="1000"/>
              </a:spcBef>
            </a:pPr>
            <a:r>
              <a:rPr lang="fr-FR" dirty="0">
                <a:hlinkClick r:id="rId3"/>
              </a:rPr>
              <a:t>Tableau récapitulatif des comptes et livrets d'épargne</a:t>
            </a:r>
            <a:r>
              <a:rPr lang="fr-FR" dirty="0"/>
              <a:t> (https://www.lesclesdelabanque.com/particulier/tableau-produits-epargne-plafond-taux/)</a:t>
            </a:r>
          </a:p>
          <a:p>
            <a:pPr>
              <a:spcBef>
                <a:spcPts val="1000"/>
              </a:spcBef>
            </a:pPr>
            <a:endParaRPr lang="fr-FR" sz="1200" b="0" dirty="0">
              <a:solidFill>
                <a:srgbClr val="213B7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2F0F0-04C7-432A-A71E-CAEDE114D474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98753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951EE-8CF1-EF4B-97F8-3C962D9870F1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48897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771E0650-3DE7-479F-8194-E167B196BA62}" type="datetime1">
              <a:rPr lang="fr-FR" smtClean="0"/>
              <a:t>24/11/2025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18969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951EE-8CF1-EF4B-97F8-3C962D9870F1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1510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951EE-8CF1-EF4B-97F8-3C962D9870F1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2793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2E8EBE-355E-84AE-7325-02D63CB46A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4CE2075-7F18-EC85-EFE5-6C1190D683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3E00FFE-93F9-1D1A-77E5-7880BDDD87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2F01A70-512A-39C1-FFCF-F446DE520F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951EE-8CF1-EF4B-97F8-3C962D9870F1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65251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771E0650-3DE7-479F-8194-E167B196BA62}" type="datetime1">
              <a:rPr lang="fr-FR" smtClean="0"/>
              <a:t>24/11/2025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38151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951EE-8CF1-EF4B-97F8-3C962D9870F1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39838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771E0650-3DE7-479F-8194-E167B196BA62}" type="datetime1">
              <a:rPr lang="fr-FR" smtClean="0"/>
              <a:t>24/11/2025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510211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/>
              <a:t>Traditionnellement une épargne de</a:t>
            </a:r>
            <a:r>
              <a:rPr lang="fr-FR" sz="1200" b="1" baseline="0" dirty="0"/>
              <a:t> précaution doit être disponible donc déposée sur un livret par exemple, il est admis qu’elle corresponde généralement à l’équivalent de 3 mois de revenus.</a:t>
            </a:r>
            <a:endParaRPr lang="fr-FR" sz="1200" b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951EE-8CF1-EF4B-97F8-3C962D9870F1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1510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34C34C-192F-5C8D-B50A-509724C5E4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AC1F7B1-AC5B-3641-1E62-1F4B6079B4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65A5EFA-D7A0-D305-0B0C-C908DB973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2FAC6-108A-419E-83E5-FAB7DD34B940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82050F7-EA47-CAF0-8078-4001AC823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0735C9F-FE00-E285-51C6-6A9A5698A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041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3F45ED-4A93-B928-77CA-95543A491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4132C5F-A35C-352B-96DD-15E8BCFE0E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61D1D12-499A-F482-4D48-F4F9F2807D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2FAC6-108A-419E-83E5-FAB7DD34B940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471653-788A-C3D9-472E-E92061E03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D6ABAB0-EC84-B3A4-6699-36E6554C0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2580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4D825297-7767-5C42-EAFB-693752CE62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6D0E291-F899-C64C-8D7B-34197EA804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A9C9E81-FA51-B4B2-4830-ABB6DBBD8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2FAC6-108A-419E-83E5-FAB7DD34B940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8CC1666-5A8F-7CD8-9E31-E68C4DC11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88B3AEB-3710-9491-56A7-B3CCCAB23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4635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80477" y="2004693"/>
            <a:ext cx="1691785" cy="1960038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39201213-627A-A3E2-C96B-5CA2CE9EC9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6108" y="632705"/>
            <a:ext cx="5084369" cy="2619541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500" b="1" i="0" cap="all" baseline="0">
                <a:solidFill>
                  <a:srgbClr val="203A76"/>
                </a:solidFill>
              </a:defRPr>
            </a:lvl1pPr>
          </a:lstStyle>
          <a:p>
            <a:r>
              <a:rPr lang="fr-FR" dirty="0"/>
              <a:t>TITRE DE LA PRESENTATION</a:t>
            </a:r>
            <a:br>
              <a:rPr lang="fr-FR" dirty="0"/>
            </a:br>
            <a:br>
              <a:rPr lang="fr-FR" dirty="0"/>
            </a:b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4861716C-01D8-BEEE-0210-6B12F919CA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6108" y="3382348"/>
            <a:ext cx="4832798" cy="23229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fr-FR" sz="1400" b="1" i="0" kern="1200" cap="all" baseline="0" dirty="0" smtClean="0">
                <a:solidFill>
                  <a:srgbClr val="203A76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r-FR" dirty="0"/>
              <a:t>Nom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DE5A4A6C-E4CD-BF69-B103-4A585F7F6D7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6108" y="3637182"/>
            <a:ext cx="4832798" cy="36512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lang="fr-FR" sz="1400" b="1" i="0" kern="1200" cap="all" baseline="0" dirty="0" smtClean="0">
                <a:solidFill>
                  <a:srgbClr val="5072AA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fr-FR" dirty="0"/>
              <a:t>Direction</a:t>
            </a:r>
          </a:p>
        </p:txBody>
      </p:sp>
      <p:sp>
        <p:nvSpPr>
          <p:cNvPr id="14" name="Espace réservé pour une image  1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184775" cy="6858000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30605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ONTENU_1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551" y="-9427"/>
            <a:ext cx="1214516" cy="1407092"/>
          </a:xfrm>
          <a:prstGeom prst="rect">
            <a:avLst/>
          </a:prstGeom>
        </p:spPr>
      </p:pic>
      <p:sp>
        <p:nvSpPr>
          <p:cNvPr id="23" name="Titre 1"/>
          <p:cNvSpPr>
            <a:spLocks noGrp="1"/>
          </p:cNvSpPr>
          <p:nvPr>
            <p:ph type="title"/>
          </p:nvPr>
        </p:nvSpPr>
        <p:spPr>
          <a:xfrm>
            <a:off x="1076683" y="498456"/>
            <a:ext cx="10739535" cy="3651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fr-FR" sz="2400" b="1" i="0" cap="all" baseline="0">
                <a:solidFill>
                  <a:srgbClr val="203A76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2000"/>
              </a:spcBef>
              <a:buFont typeface="Arial" panose="020B0604020202020204" pitchFamily="34" charset="0"/>
            </a:pPr>
            <a:r>
              <a:rPr lang="fr-FR" dirty="0"/>
              <a:t>Modifiez le style du titre</a:t>
            </a:r>
          </a:p>
        </p:txBody>
      </p:sp>
      <p:sp>
        <p:nvSpPr>
          <p:cNvPr id="9" name="Espace réservé du pied de page 4">
            <a:extLst>
              <a:ext uri="{FF2B5EF4-FFF2-40B4-BE49-F238E27FC236}">
                <a16:creationId xmlns:a16="http://schemas.microsoft.com/office/drawing/2014/main" id="{EFE1E510-AC38-E227-DBB7-44D9FA03EB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643" y="6424688"/>
            <a:ext cx="3967362" cy="298800"/>
          </a:xfrm>
          <a:prstGeom prst="rect">
            <a:avLst/>
          </a:prstGeom>
        </p:spPr>
        <p:txBody>
          <a:bodyPr lIns="0" anchor="ctr"/>
          <a:lstStyle>
            <a:lvl1pPr algn="l">
              <a:defRPr sz="800" b="1" i="0" cap="all" baseline="0">
                <a:solidFill>
                  <a:srgbClr val="726F6D"/>
                </a:solidFill>
                <a:latin typeface="Arial" panose="020B0604020202020204" pitchFamily="34" charset="0"/>
              </a:defRPr>
            </a:lvl1pPr>
          </a:lstStyle>
          <a:p>
            <a:r>
              <a:rPr lang="fr-FR" dirty="0"/>
              <a:t>Les essentiels EDUCFI : L’épargne</a:t>
            </a:r>
          </a:p>
        </p:txBody>
      </p:sp>
      <p:sp>
        <p:nvSpPr>
          <p:cNvPr id="10" name="Espace réservé du numéro de diapositive 5">
            <a:extLst>
              <a:ext uri="{FF2B5EF4-FFF2-40B4-BE49-F238E27FC236}">
                <a16:creationId xmlns:a16="http://schemas.microsoft.com/office/drawing/2014/main" id="{CD39C9E0-D417-82E6-DFD5-F0884D8952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30631" y="6424688"/>
            <a:ext cx="723340" cy="298800"/>
          </a:xfrm>
          <a:prstGeom prst="rect">
            <a:avLst/>
          </a:prstGeom>
        </p:spPr>
        <p:txBody>
          <a:bodyPr lIns="0" anchor="ctr"/>
          <a:lstStyle>
            <a:lvl1pPr algn="l">
              <a:defRPr sz="1800" b="0" i="0" u="none" baseline="0">
                <a:solidFill>
                  <a:srgbClr val="726F6D"/>
                </a:solidFill>
                <a:latin typeface="Arial" panose="020B0604020202020204" pitchFamily="34" charset="0"/>
              </a:defRPr>
            </a:lvl1pPr>
          </a:lstStyle>
          <a:p>
            <a:fld id="{0DFF3279-5B66-F94E-B69C-CCB6B1DE2EC0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877818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INTERCALAIRE image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201213-627A-A3E2-C96B-5CA2CE9EC9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42427" y="1654016"/>
            <a:ext cx="1196561" cy="129088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11250" b="1" i="0" cap="none" baseline="0">
                <a:solidFill>
                  <a:srgbClr val="5072AA"/>
                </a:solidFill>
              </a:defRPr>
            </a:lvl1pPr>
          </a:lstStyle>
          <a:p>
            <a:r>
              <a:rPr lang="fr-FR" dirty="0"/>
              <a:t>1</a:t>
            </a:r>
          </a:p>
        </p:txBody>
      </p:sp>
      <p:sp>
        <p:nvSpPr>
          <p:cNvPr id="13" name="Espace réservé du contenu 12">
            <a:extLst>
              <a:ext uri="{FF2B5EF4-FFF2-40B4-BE49-F238E27FC236}">
                <a16:creationId xmlns:a16="http://schemas.microsoft.com/office/drawing/2014/main" id="{AF485928-E3A6-D28E-E811-96B4DEAF6F0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442427" y="2961837"/>
            <a:ext cx="4786313" cy="246650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lang="fr-FR" sz="2800" b="1" i="0" kern="1200" cap="all" baseline="0" dirty="0">
                <a:solidFill>
                  <a:srgbClr val="203A7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dirty="0"/>
              <a:t>TITRE DE LA PARTIE 1</a:t>
            </a:r>
            <a:endParaRPr lang="fr-FR" sz="3000" baseline="0" dirty="0"/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4071938" cy="6858000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0198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DERNIERE_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291" y="2335736"/>
            <a:ext cx="10058400" cy="237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004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3539A8-AB92-1C4A-50BB-A8163F556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B0489BF-D655-F32F-3B1E-34011968B1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99B4AB2-E795-2D26-32D5-40AFE573D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2FAC6-108A-419E-83E5-FAB7DD34B940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F3577C2-3881-CA14-A202-D0A85B582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6F8F09C-51A1-6AF2-F89A-F75803732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5445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51047B-79DD-E639-596E-FB5857D42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0A9CFCD-D197-B5DB-68C1-2A02FA536C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2FD821F-DF8A-DFA3-90C6-FFDB46CC0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2FAC6-108A-419E-83E5-FAB7DD34B940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EC39CD-16CD-058E-AB45-A03DAC7D1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96B1F8A-848E-F576-03A8-2C8A08A08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8539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237DC8-E10A-776E-22CB-4C0935373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BB1108B-C3FA-C98B-4066-D6C2730EF1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05DEF42-916E-5A95-F7DC-FE7325EC60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D957C2B-4F41-5619-5EC1-DA792EB7D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2FAC6-108A-419E-83E5-FAB7DD34B940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9EF6890-FEC5-24DE-5564-0321DB58E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5AC4103-2D22-84D3-4ED5-1CBDE2E0F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1178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EF205C-054B-96C0-BE3E-8035D7DA35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58681A8-6022-D0ED-75AF-F3644990A8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B5BD8F4-5121-30A8-B68A-D05387C14E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9C63C5E-51FF-4B44-EEC7-192BFEAC64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08ABF978-8B2C-366B-2AB5-7870DAF7C2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D8D8E031-E740-C1F7-9598-0168437CC6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2FAC6-108A-419E-83E5-FAB7DD34B940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F43AAED-A00A-E656-2CE3-5F22635BE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BE8BC30-944E-F94E-25FE-F4E3D9DBE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9376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BB25A6-A50C-F1A9-88D8-E640EAC75C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E3F62BD-94CF-5699-78AB-41A93ABD2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2FAC6-108A-419E-83E5-FAB7DD34B940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22021B1-F3E0-0C7C-F576-06F81A4F9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2D0E117-4511-7C1B-8C66-24E4C8469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6527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5F83EB35-A4A9-FAE7-FF73-AF760A9F4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2FAC6-108A-419E-83E5-FAB7DD34B940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C8C4BB6-FAD5-F0A2-9701-1825CC91B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7C80113-45E8-08AC-3DE0-4863632A2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1456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D0AB21-5F78-2EE9-ADE5-7496AF230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03BCC5B-BA66-2B34-BE67-A3C5DE5A39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3644684-311B-D001-A5A5-535D9E4E2B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E76C9A1-CAFB-1B2C-32D6-2F60D7FD4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2FAC6-108A-419E-83E5-FAB7DD34B940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2278E7C-2927-A925-0542-8F3CC7216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98D5124-D209-72CC-0B70-69684EEDA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8271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D798B5-810A-BC80-E934-4512F3618D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9A0B39D-5F2B-ABD9-B4D6-A06E861BB0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3538805-6C6E-C5A0-BB7D-1CDD9504A0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8B8B59E-107D-A63E-E5CC-4421BCFFF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42FAC6-108A-419E-83E5-FAB7DD34B940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2241010-728A-F406-B0ED-ACC880D22A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CE7DA7D-27BE-CA72-C618-61FBC0005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3668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26DE3428-3ED7-27F2-2FFD-A4D6E5DE3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957770-01A5-3025-0433-E656FBBFCC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A78DDCF-8D45-65FF-7CC4-A4F3FEE98D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B42FAC6-108A-419E-83E5-FAB7DD34B940}" type="datetimeFigureOut">
              <a:rPr lang="fr-FR" smtClean="0"/>
              <a:t>24/11/2025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A3D64E0-FD64-0F5D-C570-6F6E48D285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C780B39-92AB-A361-1BC2-C90D101892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A2D11A-0B1B-4E88-95D1-AF90C2BD831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1715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3" r:id="rId14"/>
    <p:sldLayoutId id="2147483664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216870"/>
            <a:ext cx="63159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900" b="1" i="1" dirty="0">
                <a:solidFill>
                  <a:srgbClr val="213B7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Ce document est la propriété exclusive de </a:t>
            </a:r>
            <a:r>
              <a:rPr lang="fr-FR" sz="900" b="1" i="1" u="sng" dirty="0">
                <a:solidFill>
                  <a:srgbClr val="213B7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la Banque de France, opérateur national  EDUCFI</a:t>
            </a:r>
            <a:r>
              <a:rPr lang="fr-FR" sz="900" b="1" i="1" dirty="0">
                <a:solidFill>
                  <a:srgbClr val="213B7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. Il est fourni gratuitement à titre purement informatif sans que cette mise à disposition entraîne un quelconque transfert des droits de propriété intellectuelle sur ledit document. Toute représentation ou reproduction intégrale ou partielle du document sans le consentement </a:t>
            </a:r>
            <a:r>
              <a:rPr lang="fr-FR" sz="900" b="1" i="1" u="sng" dirty="0">
                <a:solidFill>
                  <a:srgbClr val="213B7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de la Banque de France</a:t>
            </a:r>
            <a:r>
              <a:rPr lang="fr-FR" sz="900" b="1" i="1" dirty="0">
                <a:solidFill>
                  <a:srgbClr val="213B76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constitue un délit de contrefaçon sanctionnée par les articles L 335-2 et suivants du Code de la propriété intellectuelle. </a:t>
            </a:r>
            <a:endParaRPr lang="fr-FR" sz="900" b="1" dirty="0">
              <a:solidFill>
                <a:srgbClr val="213B76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1A3C573-5E8A-DA68-EC08-CA89B627CB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079" y="1218263"/>
            <a:ext cx="4810539" cy="478072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105779" y="264582"/>
            <a:ext cx="7797799" cy="1171566"/>
          </a:xfrm>
        </p:spPr>
        <p:txBody>
          <a:bodyPr/>
          <a:lstStyle/>
          <a:p>
            <a:pPr algn="r"/>
            <a:r>
              <a:rPr lang="fr-FR" sz="2800" dirty="0"/>
              <a:t>MODULE EDUCFI – École du travail social</a:t>
            </a:r>
            <a:br>
              <a:rPr lang="fr-FR" sz="2800" dirty="0"/>
            </a:br>
            <a:r>
              <a:rPr lang="fr-FR" sz="3600" dirty="0"/>
              <a:t>Capsule : Budget et assurance</a:t>
            </a:r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14A7374B-CAB1-08C9-5A5D-67BDEDD118CC}"/>
              </a:ext>
            </a:extLst>
          </p:cNvPr>
          <p:cNvSpPr txBox="1">
            <a:spLocks/>
          </p:cNvSpPr>
          <p:nvPr/>
        </p:nvSpPr>
        <p:spPr>
          <a:xfrm>
            <a:off x="4899718" y="2958562"/>
            <a:ext cx="5397119" cy="20129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1" i="0" kern="1200" cap="all" baseline="0">
                <a:solidFill>
                  <a:srgbClr val="203A76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fr-FR" sz="4000" dirty="0"/>
              <a:t>Un petit coup de main ?</a:t>
            </a:r>
            <a:endParaRPr lang="fr-FR" sz="4800" dirty="0"/>
          </a:p>
        </p:txBody>
      </p:sp>
    </p:spTree>
    <p:extLst>
      <p:ext uri="{BB962C8B-B14F-4D97-AF65-F5344CB8AC3E}">
        <p14:creationId xmlns:p14="http://schemas.microsoft.com/office/powerpoint/2010/main" val="22017614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8F3464-735E-9F9B-5E20-8CA41C732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Qu’est-ce que l’épargne ? 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27081D7-BFEE-21BC-E4C1-42B67018C6D3}"/>
              </a:ext>
            </a:extLst>
          </p:cNvPr>
          <p:cNvSpPr txBox="1"/>
          <p:nvPr/>
        </p:nvSpPr>
        <p:spPr>
          <a:xfrm>
            <a:off x="3167563" y="1820967"/>
            <a:ext cx="7114121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2000" dirty="0">
                <a:solidFill>
                  <a:srgbClr val="213B7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L’épargne est la partie du revenu </a:t>
            </a:r>
            <a:r>
              <a:rPr lang="fr-FR" sz="2000" b="1" dirty="0">
                <a:solidFill>
                  <a:srgbClr val="213B7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qui n’est pas dépensée </a:t>
            </a:r>
            <a:r>
              <a:rPr lang="fr-FR" sz="2000" dirty="0">
                <a:solidFill>
                  <a:srgbClr val="213B7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et qui est mise de côté</a:t>
            </a:r>
          </a:p>
          <a:p>
            <a:pPr algn="just"/>
            <a:endParaRPr lang="fr-FR" sz="2000" dirty="0">
              <a:solidFill>
                <a:srgbClr val="213B76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just"/>
            <a:endParaRPr lang="fr-FR" sz="2000" dirty="0">
              <a:solidFill>
                <a:srgbClr val="213B76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just"/>
            <a:r>
              <a:rPr lang="fr-FR" sz="2000" dirty="0">
                <a:solidFill>
                  <a:srgbClr val="213B7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Épargner, c’est choisir de mettre de l’argent de côté, d’abord pour constituer une </a:t>
            </a:r>
            <a:r>
              <a:rPr lang="fr-FR" sz="2000" b="1" dirty="0">
                <a:solidFill>
                  <a:srgbClr val="213B7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épargne de précaution</a:t>
            </a:r>
          </a:p>
          <a:p>
            <a:pPr algn="just"/>
            <a:endParaRPr lang="fr-FR" sz="2000" dirty="0">
              <a:solidFill>
                <a:srgbClr val="213B76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just"/>
            <a:endParaRPr lang="fr-FR" sz="2000" dirty="0">
              <a:solidFill>
                <a:srgbClr val="213B76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just"/>
            <a:r>
              <a:rPr lang="fr-FR" sz="2000" dirty="0">
                <a:solidFill>
                  <a:srgbClr val="213B7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Cela permet de faire face à une</a:t>
            </a:r>
            <a:r>
              <a:rPr lang="fr-FR" sz="2000" b="1" dirty="0">
                <a:solidFill>
                  <a:srgbClr val="213B7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dépense imprévue </a:t>
            </a:r>
            <a:r>
              <a:rPr lang="fr-FR" sz="2000" dirty="0">
                <a:solidFill>
                  <a:srgbClr val="213B7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ou à un </a:t>
            </a:r>
            <a:r>
              <a:rPr lang="fr-FR" sz="2000" b="1" dirty="0">
                <a:solidFill>
                  <a:srgbClr val="213B7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coup dur </a:t>
            </a:r>
            <a:r>
              <a:rPr lang="fr-FR" sz="2000" dirty="0">
                <a:solidFill>
                  <a:srgbClr val="213B7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(réparation d’une voiture, perte ponctuelle de revenus, panne d’un équipement électroménager…)</a:t>
            </a:r>
            <a:endParaRPr lang="fr-FR" sz="2000" dirty="0">
              <a:solidFill>
                <a:srgbClr val="213B76"/>
              </a:solidFill>
              <a:latin typeface="Myriad Pro"/>
              <a:ea typeface="+mj-ea"/>
              <a:cs typeface="Arial" panose="020B0604020202020204" pitchFamily="34" charset="0"/>
            </a:endParaRPr>
          </a:p>
          <a:p>
            <a:pPr algn="just"/>
            <a:endParaRPr lang="fr-FR" sz="2400" dirty="0">
              <a:solidFill>
                <a:srgbClr val="213B76"/>
              </a:solidFill>
              <a:latin typeface="Myriad Pro"/>
              <a:ea typeface="+mj-ea"/>
              <a:cs typeface="Arial" panose="020B06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26B0B18-9497-5582-5ABC-27745CF962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634" y="1619805"/>
            <a:ext cx="905662" cy="90566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0F598A7-93A5-0EA5-B4C3-DBD787F725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255" y="2976726"/>
            <a:ext cx="945041" cy="94504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ADC6B79-C098-82F1-4729-D4D4DC3E1C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255" y="4332512"/>
            <a:ext cx="895045" cy="895045"/>
          </a:xfrm>
          <a:prstGeom prst="rect">
            <a:avLst/>
          </a:prstGeom>
        </p:spPr>
      </p:pic>
      <p:sp>
        <p:nvSpPr>
          <p:cNvPr id="9" name="Espace réservé du pied de page 2">
            <a:extLst>
              <a:ext uri="{FF2B5EF4-FFF2-40B4-BE49-F238E27FC236}">
                <a16:creationId xmlns:a16="http://schemas.microsoft.com/office/drawing/2014/main" id="{16AC5D33-38B6-4A10-6545-12FE73F9E7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643" y="6424688"/>
            <a:ext cx="3967362" cy="298800"/>
          </a:xfrm>
        </p:spPr>
        <p:txBody>
          <a:bodyPr/>
          <a:lstStyle/>
          <a:p>
            <a:r>
              <a:rPr lang="fr-FR" dirty="0"/>
              <a:t>Les essentiels EDUCFI : L’épargne</a:t>
            </a:r>
          </a:p>
        </p:txBody>
      </p:sp>
    </p:spTree>
    <p:extLst>
      <p:ext uri="{BB962C8B-B14F-4D97-AF65-F5344CB8AC3E}">
        <p14:creationId xmlns:p14="http://schemas.microsoft.com/office/powerpoint/2010/main" val="20181324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8FCA9E-FDB3-92B9-AAEB-25DC156DA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principales notions à connaître 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C207AA3-1096-18F9-094C-09AE068D44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 dirty="0"/>
              <a:t>Les essentiels EDUCFI : L’épargne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2F5DC6-D588-5632-5C1B-E6C10639B578}"/>
              </a:ext>
            </a:extLst>
          </p:cNvPr>
          <p:cNvSpPr/>
          <p:nvPr/>
        </p:nvSpPr>
        <p:spPr>
          <a:xfrm>
            <a:off x="2308102" y="1755289"/>
            <a:ext cx="8530870" cy="2846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r-FR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Risque financier </a:t>
            </a:r>
            <a:r>
              <a:rPr lang="fr-FR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risque d’une perte d’argent à la suite d’une opération financière</a:t>
            </a:r>
          </a:p>
          <a:p>
            <a:pPr algn="just"/>
            <a:endParaRPr lang="fr-FR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600"/>
              </a:spcBef>
            </a:pPr>
            <a:r>
              <a:rPr lang="fr-FR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Liquidité </a:t>
            </a:r>
            <a:r>
              <a:rPr lang="fr-FR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: un placement est liquide quand on peut rapidement et sans frais récupérer l’argent placé.</a:t>
            </a:r>
          </a:p>
          <a:p>
            <a:pPr algn="just">
              <a:spcBef>
                <a:spcPts val="600"/>
              </a:spcBef>
            </a:pPr>
            <a:endParaRPr lang="fr-FR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600"/>
              </a:spcBef>
            </a:pPr>
            <a:r>
              <a:rPr lang="fr-FR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Rendement </a:t>
            </a:r>
            <a:r>
              <a:rPr lang="fr-FR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ce que rapportent les sommes placées. Il peut être brut ou net de frais des impacts de la fiscalité.</a:t>
            </a:r>
            <a:endParaRPr lang="fr-FR" b="1" dirty="0">
              <a:solidFill>
                <a:srgbClr val="C923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fr-FR" sz="2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D1F8176-7AFD-8F2C-AE79-E3B42CF2FE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316" y="1755289"/>
            <a:ext cx="597195" cy="59719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A50AE12-AB6B-0049-2D8B-517246FE38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316" y="2727461"/>
            <a:ext cx="573043" cy="57304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EB0A7F8-73BD-F83C-0186-3C316C6778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316" y="3548920"/>
            <a:ext cx="675443" cy="675443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ACF31D6A-CE1B-873A-65F4-A65C9FF0D6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371" y="5178292"/>
            <a:ext cx="670326" cy="670326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EA30E568-3D52-CC32-A74C-BF3523857685}"/>
              </a:ext>
            </a:extLst>
          </p:cNvPr>
          <p:cNvSpPr txBox="1"/>
          <p:nvPr/>
        </p:nvSpPr>
        <p:spPr>
          <a:xfrm>
            <a:off x="3275838" y="5178292"/>
            <a:ext cx="616762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fr-FR" b="1" dirty="0">
                <a:solidFill>
                  <a:srgbClr val="C92360"/>
                </a:solidFill>
                <a:latin typeface="Arial" pitchFamily="34" charset="0"/>
                <a:cs typeface="Arial" pitchFamily="34" charset="0"/>
              </a:rPr>
              <a:t>Il est impossible de tout avoir. Autrement dit, il n’existe pas de placement liquide, sans risque et avec un fort rendement</a:t>
            </a:r>
          </a:p>
        </p:txBody>
      </p:sp>
    </p:spTree>
    <p:extLst>
      <p:ext uri="{BB962C8B-B14F-4D97-AF65-F5344CB8AC3E}">
        <p14:creationId xmlns:p14="http://schemas.microsoft.com/office/powerpoint/2010/main" val="27371505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C6BECAA-9291-0824-6235-AA17DFE4B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LA famille BEAUMONT-</a:t>
            </a:r>
            <a:r>
              <a:rPr lang="fr-FR" dirty="0" err="1"/>
              <a:t>diabaté</a:t>
            </a:r>
            <a:r>
              <a:rPr lang="fr-FR" dirty="0"/>
              <a:t> a choisi </a:t>
            </a:r>
            <a:r>
              <a:rPr lang="fr-FR" dirty="0" err="1"/>
              <a:t>l’épaRgne</a:t>
            </a:r>
            <a:r>
              <a:rPr lang="fr-FR" dirty="0"/>
              <a:t> sur livret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0AC7683-D9D3-5A94-38F3-755F05A334C1}"/>
              </a:ext>
            </a:extLst>
          </p:cNvPr>
          <p:cNvSpPr/>
          <p:nvPr/>
        </p:nvSpPr>
        <p:spPr>
          <a:xfrm>
            <a:off x="677246" y="1668321"/>
            <a:ext cx="11174585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fr-FR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l’argent </a:t>
            </a:r>
            <a:r>
              <a:rPr lang="fr-FR" sz="2000" b="1" dirty="0">
                <a:solidFill>
                  <a:srgbClr val="C923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disponible immédiatement </a:t>
            </a:r>
            <a:r>
              <a:rPr lang="fr-FR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pouvoir faire face, par exemple, à des dépenses imprévues ou de loisirs.</a:t>
            </a:r>
          </a:p>
          <a:p>
            <a:pPr marL="285750" indent="-285750"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fr-FR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Ces placements règlementés ont des </a:t>
            </a:r>
            <a:r>
              <a:rPr lang="fr-FR" sz="2000" b="1" dirty="0">
                <a:solidFill>
                  <a:srgbClr val="C923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rémunérations faibles mais sûres</a:t>
            </a:r>
            <a:r>
              <a:rPr lang="fr-FR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fr-FR" sz="2000" b="1" dirty="0">
                <a:solidFill>
                  <a:srgbClr val="213B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Certains livrets </a:t>
            </a:r>
            <a:r>
              <a:rPr lang="fr-FR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offrent de meilleures rémunérations mais ne peuvent être ouverts que </a:t>
            </a:r>
            <a:r>
              <a:rPr lang="fr-FR" sz="2000" b="1" dirty="0">
                <a:solidFill>
                  <a:srgbClr val="C923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 conditions</a:t>
            </a:r>
            <a:r>
              <a:rPr lang="fr-FR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" name="Rectangle à coins arrondis 10">
            <a:extLst>
              <a:ext uri="{FF2B5EF4-FFF2-40B4-BE49-F238E27FC236}">
                <a16:creationId xmlns:a16="http://schemas.microsoft.com/office/drawing/2014/main" id="{D727C2A3-B21C-4206-7732-A66CCBD8BE15}"/>
              </a:ext>
            </a:extLst>
          </p:cNvPr>
          <p:cNvSpPr/>
          <p:nvPr/>
        </p:nvSpPr>
        <p:spPr>
          <a:xfrm>
            <a:off x="3452809" y="4041769"/>
            <a:ext cx="1661108" cy="501187"/>
          </a:xfrm>
          <a:prstGeom prst="roundRect">
            <a:avLst/>
          </a:prstGeom>
          <a:solidFill>
            <a:srgbClr val="213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500" b="1" dirty="0">
                <a:latin typeface="Arial" panose="020B0604020202020204" pitchFamily="34" charset="0"/>
                <a:cs typeface="Arial" panose="020B0604020202020204" pitchFamily="34" charset="0"/>
              </a:rPr>
              <a:t>Livret A</a:t>
            </a:r>
          </a:p>
        </p:txBody>
      </p:sp>
      <p:sp>
        <p:nvSpPr>
          <p:cNvPr id="7" name="Rectangle à coins arrondis 10">
            <a:extLst>
              <a:ext uri="{FF2B5EF4-FFF2-40B4-BE49-F238E27FC236}">
                <a16:creationId xmlns:a16="http://schemas.microsoft.com/office/drawing/2014/main" id="{920FF67D-4792-C360-9C1B-9B54BF8A8F86}"/>
              </a:ext>
            </a:extLst>
          </p:cNvPr>
          <p:cNvSpPr/>
          <p:nvPr/>
        </p:nvSpPr>
        <p:spPr>
          <a:xfrm>
            <a:off x="2140923" y="4719846"/>
            <a:ext cx="1959578" cy="515995"/>
          </a:xfrm>
          <a:prstGeom prst="roundRect">
            <a:avLst/>
          </a:prstGeom>
          <a:solidFill>
            <a:srgbClr val="C92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500" b="1" dirty="0">
                <a:latin typeface="Arial" panose="020B0604020202020204" pitchFamily="34" charset="0"/>
                <a:cs typeface="Arial" panose="020B0604020202020204" pitchFamily="34" charset="0"/>
              </a:rPr>
              <a:t>Livret d’Épargne Populaire (LEP)*</a:t>
            </a:r>
          </a:p>
        </p:txBody>
      </p:sp>
      <p:sp>
        <p:nvSpPr>
          <p:cNvPr id="8" name="Rectangle à coins arrondis 10">
            <a:extLst>
              <a:ext uri="{FF2B5EF4-FFF2-40B4-BE49-F238E27FC236}">
                <a16:creationId xmlns:a16="http://schemas.microsoft.com/office/drawing/2014/main" id="{906447AF-D616-121A-26AD-777D883A7C4B}"/>
              </a:ext>
            </a:extLst>
          </p:cNvPr>
          <p:cNvSpPr/>
          <p:nvPr/>
        </p:nvSpPr>
        <p:spPr>
          <a:xfrm>
            <a:off x="7075499" y="4678824"/>
            <a:ext cx="1661108" cy="515995"/>
          </a:xfrm>
          <a:prstGeom prst="roundRect">
            <a:avLst/>
          </a:prstGeom>
          <a:solidFill>
            <a:srgbClr val="C92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500" b="1" dirty="0">
                <a:latin typeface="Arial" panose="020B0604020202020204" pitchFamily="34" charset="0"/>
                <a:cs typeface="Arial" panose="020B0604020202020204" pitchFamily="34" charset="0"/>
              </a:rPr>
              <a:t>Livret jeune**</a:t>
            </a:r>
          </a:p>
        </p:txBody>
      </p:sp>
      <p:sp>
        <p:nvSpPr>
          <p:cNvPr id="11" name="Rectangle à coins arrondis 10">
            <a:extLst>
              <a:ext uri="{FF2B5EF4-FFF2-40B4-BE49-F238E27FC236}">
                <a16:creationId xmlns:a16="http://schemas.microsoft.com/office/drawing/2014/main" id="{727158F6-6FE8-0E15-A623-DBB3EC7F9EE3}"/>
              </a:ext>
            </a:extLst>
          </p:cNvPr>
          <p:cNvSpPr/>
          <p:nvPr/>
        </p:nvSpPr>
        <p:spPr>
          <a:xfrm>
            <a:off x="5377054" y="4026961"/>
            <a:ext cx="2720935" cy="515995"/>
          </a:xfrm>
          <a:prstGeom prst="roundRect">
            <a:avLst/>
          </a:prstGeom>
          <a:solidFill>
            <a:srgbClr val="213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500" b="1" dirty="0">
                <a:latin typeface="Arial" panose="020B0604020202020204" pitchFamily="34" charset="0"/>
                <a:cs typeface="Arial" panose="020B0604020202020204" pitchFamily="34" charset="0"/>
              </a:rPr>
              <a:t>Livret Développement Durable et Solidaire (LDDS)</a:t>
            </a:r>
          </a:p>
        </p:txBody>
      </p:sp>
      <p:sp>
        <p:nvSpPr>
          <p:cNvPr id="12" name="Rectangle à coins arrondis 10">
            <a:extLst>
              <a:ext uri="{FF2B5EF4-FFF2-40B4-BE49-F238E27FC236}">
                <a16:creationId xmlns:a16="http://schemas.microsoft.com/office/drawing/2014/main" id="{35DD8D7D-CACC-F10D-414C-47E384443D14}"/>
              </a:ext>
            </a:extLst>
          </p:cNvPr>
          <p:cNvSpPr/>
          <p:nvPr/>
        </p:nvSpPr>
        <p:spPr>
          <a:xfrm>
            <a:off x="4536722" y="4712262"/>
            <a:ext cx="2102556" cy="515995"/>
          </a:xfrm>
          <a:prstGeom prst="roundRect">
            <a:avLst/>
          </a:prstGeom>
          <a:solidFill>
            <a:srgbClr val="213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500" b="1" dirty="0">
                <a:latin typeface="Arial" panose="020B0604020202020204" pitchFamily="34" charset="0"/>
                <a:cs typeface="Arial" panose="020B0604020202020204" pitchFamily="34" charset="0"/>
              </a:rPr>
              <a:t>Compte épargne logement (CEL)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999B2D-E7CA-9056-D6E5-DE615F99D66A}"/>
              </a:ext>
            </a:extLst>
          </p:cNvPr>
          <p:cNvSpPr/>
          <p:nvPr/>
        </p:nvSpPr>
        <p:spPr>
          <a:xfrm>
            <a:off x="5885054" y="5805546"/>
            <a:ext cx="562148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000" dirty="0">
                <a:solidFill>
                  <a:srgbClr val="213B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*LEP: éligible uniquement pour les personnes dont les revenus ne dépassent pas un certain montant (ex: 1 part =19977</a:t>
            </a:r>
            <a:r>
              <a:rPr lang="fr-FR" sz="1000" baseline="30000" dirty="0">
                <a:solidFill>
                  <a:srgbClr val="213B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 </a:t>
            </a:r>
            <a:r>
              <a:rPr lang="fr-FR" sz="1000" dirty="0">
                <a:solidFill>
                  <a:srgbClr val="213B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 2020)</a:t>
            </a:r>
          </a:p>
          <a:p>
            <a:r>
              <a:rPr lang="fr-FR" sz="1000" dirty="0">
                <a:solidFill>
                  <a:srgbClr val="213B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** Le Livret jeune est réservé aux jeunes de 12 à 25 ans résidant en France (plafond de  1600€)</a:t>
            </a:r>
          </a:p>
        </p:txBody>
      </p:sp>
      <p:sp>
        <p:nvSpPr>
          <p:cNvPr id="16" name="Espace réservé du pied de page 2">
            <a:extLst>
              <a:ext uri="{FF2B5EF4-FFF2-40B4-BE49-F238E27FC236}">
                <a16:creationId xmlns:a16="http://schemas.microsoft.com/office/drawing/2014/main" id="{E96D028E-10CB-1BDB-3071-B3449E2E4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35643" y="6424688"/>
            <a:ext cx="3967362" cy="298800"/>
          </a:xfrm>
        </p:spPr>
        <p:txBody>
          <a:bodyPr/>
          <a:lstStyle/>
          <a:p>
            <a:r>
              <a:rPr lang="fr-FR" dirty="0"/>
              <a:t>Les essentiels EDUCFI : L’épargne</a:t>
            </a:r>
          </a:p>
        </p:txBody>
      </p:sp>
    </p:spTree>
    <p:extLst>
      <p:ext uri="{BB962C8B-B14F-4D97-AF65-F5344CB8AC3E}">
        <p14:creationId xmlns:p14="http://schemas.microsoft.com/office/powerpoint/2010/main" val="34142999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8562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r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1</a:t>
            </a:r>
          </a:p>
        </p:txBody>
      </p:sp>
      <p:sp>
        <p:nvSpPr>
          <p:cNvPr id="2" name="Espace réservé du contenu 1"/>
          <p:cNvSpPr>
            <a:spLocks noGrp="1"/>
          </p:cNvSpPr>
          <p:nvPr>
            <p:ph sz="quarter" idx="13"/>
          </p:nvPr>
        </p:nvSpPr>
        <p:spPr>
          <a:xfrm>
            <a:off x="4442427" y="2961837"/>
            <a:ext cx="7749573" cy="2466505"/>
          </a:xfrm>
        </p:spPr>
        <p:txBody>
          <a:bodyPr/>
          <a:lstStyle/>
          <a:p>
            <a:r>
              <a:rPr lang="fr-FR" dirty="0"/>
              <a:t>FAIRE SON budget, c’est (presque) facile !</a:t>
            </a:r>
          </a:p>
        </p:txBody>
      </p:sp>
      <p:pic>
        <p:nvPicPr>
          <p:cNvPr id="3" name="Picture 2" descr="X:\COM-BUD\02-COMMUNICATION\03-Images\04-Illustrations\Ppt\Illustrations Flat Design\Assurance_Plan de travail 1.jpg">
            <a:extLst>
              <a:ext uri="{FF2B5EF4-FFF2-40B4-BE49-F238E27FC236}">
                <a16:creationId xmlns:a16="http://schemas.microsoft.com/office/drawing/2014/main" id="{7F4F6788-5324-FED4-BE70-529F973195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94" t="15701" b="4423"/>
          <a:stretch/>
        </p:blipFill>
        <p:spPr bwMode="auto">
          <a:xfrm>
            <a:off x="216087" y="3721100"/>
            <a:ext cx="3265373" cy="302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5659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8F3464-735E-9F9B-5E20-8CA41C732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COMMENT SE COMPOSE UN BUDGET ?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B197DB6-5E0C-BD2C-D6E4-FE22FEBDE8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3007" y="6424398"/>
            <a:ext cx="3967362" cy="298800"/>
          </a:xfrm>
        </p:spPr>
        <p:txBody>
          <a:bodyPr/>
          <a:lstStyle/>
          <a:p>
            <a:r>
              <a:rPr lang="fr-FR"/>
              <a:t>Les essentiels EDUCFI : Le budget</a:t>
            </a:r>
            <a:endParaRPr lang="fr-FR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1AF81B-AA8D-CE28-15E8-DBB623747B20}"/>
              </a:ext>
            </a:extLst>
          </p:cNvPr>
          <p:cNvSpPr/>
          <p:nvPr/>
        </p:nvSpPr>
        <p:spPr>
          <a:xfrm>
            <a:off x="2386435" y="5519547"/>
            <a:ext cx="2808411" cy="504056"/>
          </a:xfrm>
          <a:prstGeom prst="rect">
            <a:avLst/>
          </a:prstGeom>
          <a:solidFill>
            <a:srgbClr val="FF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0070C0"/>
                </a:solidFill>
                <a:latin typeface="Myriad Pro"/>
              </a:rPr>
              <a:t>Budget équilibré</a:t>
            </a:r>
          </a:p>
        </p:txBody>
      </p:sp>
      <p:sp>
        <p:nvSpPr>
          <p:cNvPr id="17" name="Rectangle 8">
            <a:extLst>
              <a:ext uri="{FF2B5EF4-FFF2-40B4-BE49-F238E27FC236}">
                <a16:creationId xmlns:a16="http://schemas.microsoft.com/office/drawing/2014/main" id="{775126DB-7089-C4B1-F5E3-E3CCB2E813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6434" y="2728796"/>
            <a:ext cx="1296242" cy="2389959"/>
          </a:xfrm>
          <a:prstGeom prst="rect">
            <a:avLst/>
          </a:prstGeom>
          <a:solidFill>
            <a:srgbClr val="002060"/>
          </a:solidFill>
          <a:ln w="9525" algn="ctr">
            <a:solidFill>
              <a:srgbClr val="002060"/>
            </a:solidFill>
            <a:round/>
            <a:headEnd/>
            <a:tailEnd/>
          </a:ln>
        </p:spPr>
        <p:txBody>
          <a:bodyPr lIns="0" rIns="0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fr-FR" altLang="fr-FR" sz="1800" kern="0" dirty="0">
              <a:solidFill>
                <a:prstClr val="black"/>
              </a:solidFill>
              <a:latin typeface="Myriad Pro"/>
              <a:cs typeface="Arial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fr-FR" altLang="fr-FR" sz="1800" kern="0" dirty="0">
              <a:solidFill>
                <a:prstClr val="black"/>
              </a:solidFill>
              <a:latin typeface="Myriad Pro"/>
              <a:cs typeface="Arial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fr-FR" altLang="fr-FR" sz="1800" kern="0" dirty="0">
              <a:solidFill>
                <a:prstClr val="black"/>
              </a:solidFill>
              <a:latin typeface="Myriad Pro"/>
              <a:cs typeface="Arial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fr-FR" altLang="fr-FR" sz="1400" b="1" dirty="0">
                <a:solidFill>
                  <a:schemeClr val="bg1"/>
                </a:solidFill>
                <a:latin typeface="Myriad Pro"/>
              </a:rPr>
              <a:t>Ressources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fr-FR" altLang="fr-FR" sz="1400" b="1" dirty="0">
                <a:solidFill>
                  <a:schemeClr val="bg1"/>
                </a:solidFill>
                <a:latin typeface="Myriad Pro"/>
              </a:rPr>
              <a:t>  1 200 €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E1F4BA-D930-856E-84DF-AFE19303E5DA}"/>
              </a:ext>
            </a:extLst>
          </p:cNvPr>
          <p:cNvSpPr/>
          <p:nvPr/>
        </p:nvSpPr>
        <p:spPr bwMode="auto">
          <a:xfrm>
            <a:off x="3898603" y="4601006"/>
            <a:ext cx="1296242" cy="517751"/>
          </a:xfrm>
          <a:prstGeom prst="rect">
            <a:avLst/>
          </a:prstGeom>
          <a:solidFill>
            <a:srgbClr val="BDD371"/>
          </a:solidFill>
          <a:ln>
            <a:solidFill>
              <a:srgbClr val="9BBB59"/>
            </a:solidFill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0" rIns="0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400" b="1" dirty="0">
                <a:solidFill>
                  <a:schemeClr val="bg1"/>
                </a:solidFill>
                <a:latin typeface="Myriad Pro"/>
              </a:rPr>
              <a:t>Épargne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400" b="1" dirty="0">
                <a:solidFill>
                  <a:schemeClr val="bg1"/>
                </a:solidFill>
                <a:latin typeface="Myriad Pro"/>
              </a:rPr>
              <a:t>50 €</a:t>
            </a:r>
          </a:p>
        </p:txBody>
      </p:sp>
      <p:sp>
        <p:nvSpPr>
          <p:cNvPr id="19" name="Rectangle 9">
            <a:extLst>
              <a:ext uri="{FF2B5EF4-FFF2-40B4-BE49-F238E27FC236}">
                <a16:creationId xmlns:a16="http://schemas.microsoft.com/office/drawing/2014/main" id="{7006D15C-3B70-1BCF-AE82-D2ACA93EB5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5704" y="2728795"/>
            <a:ext cx="1296243" cy="1750602"/>
          </a:xfrm>
          <a:prstGeom prst="rect">
            <a:avLst/>
          </a:prstGeom>
          <a:solidFill>
            <a:srgbClr val="CA2260"/>
          </a:solidFill>
          <a:ln>
            <a:solidFill>
              <a:srgbClr val="CA2260"/>
            </a:solidFill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fr-FR" kern="0" dirty="0">
              <a:solidFill>
                <a:prstClr val="black"/>
              </a:solidFill>
              <a:latin typeface="Myriad Pro"/>
              <a:cs typeface="Arial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fr-FR" kern="0" dirty="0">
              <a:solidFill>
                <a:prstClr val="black"/>
              </a:solidFill>
              <a:latin typeface="Myriad Pro"/>
              <a:cs typeface="Arial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fr-FR" sz="1400" b="1" dirty="0">
              <a:solidFill>
                <a:schemeClr val="bg1"/>
              </a:solidFill>
              <a:latin typeface="Myriad Pro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1400" b="1" dirty="0">
                <a:solidFill>
                  <a:schemeClr val="bg1"/>
                </a:solidFill>
                <a:latin typeface="Myriad Pro"/>
              </a:rPr>
              <a:t>Dépenses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1400" b="1" dirty="0">
                <a:solidFill>
                  <a:schemeClr val="bg1"/>
                </a:solidFill>
                <a:latin typeface="Myriad Pro"/>
              </a:rPr>
              <a:t>   1 150 </a:t>
            </a:r>
            <a:r>
              <a:rPr lang="fr-FR" altLang="fr-FR" sz="1400" b="1" dirty="0">
                <a:solidFill>
                  <a:schemeClr val="bg1"/>
                </a:solidFill>
                <a:latin typeface="Myriad Pro"/>
                <a:cs typeface="Times New Roman"/>
              </a:rPr>
              <a:t>€</a:t>
            </a:r>
            <a:endParaRPr lang="fr-FR" altLang="fr-FR" sz="1400" b="1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14C297FA-0F9C-FED8-6EDA-850543737A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3488" y="2743273"/>
            <a:ext cx="1296242" cy="2389960"/>
          </a:xfrm>
          <a:prstGeom prst="rect">
            <a:avLst/>
          </a:prstGeom>
          <a:solidFill>
            <a:srgbClr val="CA2260"/>
          </a:solidFill>
          <a:ln>
            <a:solidFill>
              <a:srgbClr val="CA2260"/>
            </a:solidFill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fr-FR" altLang="fr-FR" sz="1800" kern="0" dirty="0">
              <a:solidFill>
                <a:prstClr val="black"/>
              </a:solidFill>
              <a:latin typeface="Myriad Pro"/>
              <a:cs typeface="Arial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fr-FR" altLang="fr-FR" sz="1800" kern="0" dirty="0">
              <a:solidFill>
                <a:prstClr val="black"/>
              </a:solidFill>
              <a:latin typeface="Myriad Pro"/>
              <a:cs typeface="Arial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fr-FR" altLang="fr-FR" sz="1800" kern="0" dirty="0">
              <a:solidFill>
                <a:prstClr val="black"/>
              </a:solidFill>
              <a:latin typeface="Myriad Pro"/>
              <a:cs typeface="Arial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fr-FR" altLang="fr-FR" sz="1400" b="1" dirty="0">
                <a:solidFill>
                  <a:schemeClr val="bg1"/>
                </a:solidFill>
                <a:latin typeface="Myriad Pro"/>
              </a:rPr>
              <a:t>Dépenses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fr-FR" altLang="fr-FR" sz="1400" b="1" dirty="0">
                <a:solidFill>
                  <a:schemeClr val="bg1"/>
                </a:solidFill>
                <a:latin typeface="Myriad Pro"/>
              </a:rPr>
              <a:t>   1 200 </a:t>
            </a:r>
            <a:r>
              <a:rPr lang="fr-FR" altLang="fr-FR" sz="1400" b="1" dirty="0">
                <a:solidFill>
                  <a:schemeClr val="bg1"/>
                </a:solidFill>
                <a:latin typeface="Myriad Pro"/>
                <a:cs typeface="Times New Roman"/>
              </a:rPr>
              <a:t>€</a:t>
            </a:r>
            <a:endParaRPr lang="fr-FR" altLang="fr-FR" sz="1400" b="1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21" name="Rectangle 9">
            <a:extLst>
              <a:ext uri="{FF2B5EF4-FFF2-40B4-BE49-F238E27FC236}">
                <a16:creationId xmlns:a16="http://schemas.microsoft.com/office/drawing/2014/main" id="{C4371019-2073-04C9-E21A-C33995410D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8903" y="2743273"/>
            <a:ext cx="1250850" cy="1728194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  <a:headEnd/>
            <a:tailEnd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0" rIns="0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fr-FR" kern="0" dirty="0">
              <a:solidFill>
                <a:prstClr val="black"/>
              </a:solidFill>
              <a:latin typeface="Myriad Pro"/>
              <a:cs typeface="Arial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fr-FR" kern="0" dirty="0">
              <a:solidFill>
                <a:prstClr val="black"/>
              </a:solidFill>
              <a:latin typeface="Myriad Pro"/>
              <a:cs typeface="Arial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fr-FR" kern="0" dirty="0">
              <a:solidFill>
                <a:prstClr val="black"/>
              </a:solidFill>
              <a:latin typeface="Myriad Pro"/>
              <a:cs typeface="Arial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1400" b="1" dirty="0">
                <a:solidFill>
                  <a:schemeClr val="bg1"/>
                </a:solidFill>
                <a:latin typeface="Myriad Pro"/>
              </a:rPr>
              <a:t>Ressources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1400" b="1" dirty="0">
                <a:solidFill>
                  <a:schemeClr val="bg1"/>
                </a:solidFill>
                <a:latin typeface="Myriad Pro"/>
              </a:rPr>
              <a:t>   1 150 </a:t>
            </a:r>
            <a:r>
              <a:rPr lang="fr-FR" altLang="fr-FR" sz="1400" b="1" dirty="0">
                <a:solidFill>
                  <a:schemeClr val="bg1"/>
                </a:solidFill>
                <a:latin typeface="Myriad Pro"/>
                <a:cs typeface="Times New Roman"/>
              </a:rPr>
              <a:t>€</a:t>
            </a:r>
            <a:endParaRPr lang="fr-FR" altLang="fr-FR" sz="1400" b="1" dirty="0">
              <a:solidFill>
                <a:schemeClr val="bg1"/>
              </a:solidFill>
              <a:latin typeface="Myriad Pro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0587A0E-860E-3E35-7CB8-A6F39B5A08CA}"/>
              </a:ext>
            </a:extLst>
          </p:cNvPr>
          <p:cNvSpPr/>
          <p:nvPr/>
        </p:nvSpPr>
        <p:spPr bwMode="auto">
          <a:xfrm>
            <a:off x="6607278" y="4601006"/>
            <a:ext cx="1242475" cy="517751"/>
          </a:xfrm>
          <a:prstGeom prst="rect">
            <a:avLst/>
          </a:prstGeom>
          <a:solidFill>
            <a:srgbClr val="FE6953"/>
          </a:solidFill>
          <a:ln w="254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400" b="1" dirty="0">
                <a:solidFill>
                  <a:schemeClr val="bg1"/>
                </a:solidFill>
                <a:latin typeface="Myriad Pro"/>
              </a:rPr>
              <a:t>Découvert bancaire 50 €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DB78D01-A49B-B934-A4BF-A5F2D3B06BAB}"/>
              </a:ext>
            </a:extLst>
          </p:cNvPr>
          <p:cNvSpPr/>
          <p:nvPr/>
        </p:nvSpPr>
        <p:spPr>
          <a:xfrm>
            <a:off x="6598903" y="5552373"/>
            <a:ext cx="2670827" cy="504056"/>
          </a:xfrm>
          <a:prstGeom prst="rect">
            <a:avLst/>
          </a:prstGeom>
          <a:solidFill>
            <a:srgbClr val="FFFFFF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rgbClr val="FF0000"/>
                </a:solidFill>
                <a:latin typeface="Myriad Pro"/>
              </a:rPr>
              <a:t>Budget déséquilibré</a:t>
            </a:r>
          </a:p>
        </p:txBody>
      </p:sp>
      <p:sp>
        <p:nvSpPr>
          <p:cNvPr id="26" name="Rectangle 8">
            <a:extLst>
              <a:ext uri="{FF2B5EF4-FFF2-40B4-BE49-F238E27FC236}">
                <a16:creationId xmlns:a16="http://schemas.microsoft.com/office/drawing/2014/main" id="{F34AA98D-65F0-FA4F-82A2-9E92CB1C87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656" y="1305627"/>
            <a:ext cx="3795320" cy="422287"/>
          </a:xfrm>
          <a:prstGeom prst="rect">
            <a:avLst/>
          </a:prstGeom>
          <a:solidFill>
            <a:srgbClr val="213B76"/>
          </a:solidFill>
          <a:ln>
            <a:noFill/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fr-FR" altLang="fr-FR" sz="1400" dirty="0">
                <a:solidFill>
                  <a:schemeClr val="bg1"/>
                </a:solidFill>
                <a:latin typeface="Myriad Pro"/>
              </a:rPr>
              <a:t>Des </a:t>
            </a:r>
            <a:r>
              <a:rPr lang="fr-FR" altLang="fr-FR" sz="1400" b="1" dirty="0">
                <a:solidFill>
                  <a:schemeClr val="bg1"/>
                </a:solidFill>
                <a:latin typeface="Myriad Pro"/>
              </a:rPr>
              <a:t>ressources</a:t>
            </a:r>
            <a:r>
              <a:rPr lang="fr-FR" altLang="fr-FR" sz="1400" dirty="0">
                <a:solidFill>
                  <a:schemeClr val="bg1"/>
                </a:solidFill>
                <a:latin typeface="Myriad Pro"/>
              </a:rPr>
              <a:t> : revenus, rentrées d’argent</a:t>
            </a:r>
          </a:p>
        </p:txBody>
      </p:sp>
      <p:sp>
        <p:nvSpPr>
          <p:cNvPr id="27" name="Rectangle 9">
            <a:extLst>
              <a:ext uri="{FF2B5EF4-FFF2-40B4-BE49-F238E27FC236}">
                <a16:creationId xmlns:a16="http://schemas.microsoft.com/office/drawing/2014/main" id="{81B86AD0-5450-4A59-5E68-E64279E3D3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656" y="1815394"/>
            <a:ext cx="3795320" cy="432077"/>
          </a:xfrm>
          <a:prstGeom prst="rect">
            <a:avLst/>
          </a:prstGeom>
          <a:solidFill>
            <a:srgbClr val="CA2260"/>
          </a:solidFill>
          <a:ln>
            <a:noFill/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1400" dirty="0">
                <a:solidFill>
                  <a:schemeClr val="bg1"/>
                </a:solidFill>
                <a:latin typeface="Myriad Pro"/>
              </a:rPr>
              <a:t>Des </a:t>
            </a:r>
            <a:r>
              <a:rPr lang="fr-FR" altLang="fr-FR" sz="1400" b="1" dirty="0">
                <a:solidFill>
                  <a:schemeClr val="bg1"/>
                </a:solidFill>
                <a:latin typeface="Myriad Pro"/>
              </a:rPr>
              <a:t>dépenses</a:t>
            </a:r>
            <a:r>
              <a:rPr lang="fr-FR" altLang="fr-FR" sz="1400" dirty="0">
                <a:solidFill>
                  <a:schemeClr val="bg1"/>
                </a:solidFill>
                <a:latin typeface="Myriad Pro"/>
              </a:rPr>
              <a:t> : achats, charges</a:t>
            </a:r>
          </a:p>
        </p:txBody>
      </p:sp>
      <p:sp>
        <p:nvSpPr>
          <p:cNvPr id="28" name="Flèche : droite 27">
            <a:extLst>
              <a:ext uri="{FF2B5EF4-FFF2-40B4-BE49-F238E27FC236}">
                <a16:creationId xmlns:a16="http://schemas.microsoft.com/office/drawing/2014/main" id="{357EC947-32F1-B49B-7CD7-89B08032A3E7}"/>
              </a:ext>
            </a:extLst>
          </p:cNvPr>
          <p:cNvSpPr/>
          <p:nvPr/>
        </p:nvSpPr>
        <p:spPr>
          <a:xfrm>
            <a:off x="4701875" y="1305627"/>
            <a:ext cx="1150776" cy="897144"/>
          </a:xfrm>
          <a:prstGeom prst="rightArrow">
            <a:avLst/>
          </a:prstGeom>
          <a:solidFill>
            <a:srgbClr val="213B7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8A2B00F-FF7F-F55A-5F41-EFD0A8FF9F0C}"/>
              </a:ext>
            </a:extLst>
          </p:cNvPr>
          <p:cNvSpPr/>
          <p:nvPr/>
        </p:nvSpPr>
        <p:spPr>
          <a:xfrm>
            <a:off x="6011550" y="1297197"/>
            <a:ext cx="5649510" cy="89714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>
                <a:solidFill>
                  <a:srgbClr val="213B76"/>
                </a:solidFill>
                <a:latin typeface="Myriad Pro"/>
              </a:rPr>
              <a:t>Pour une </a:t>
            </a:r>
            <a:r>
              <a:rPr lang="fr-FR" b="1" dirty="0">
                <a:solidFill>
                  <a:srgbClr val="213B76"/>
                </a:solidFill>
                <a:latin typeface="Myriad Pro"/>
              </a:rPr>
              <a:t>période donnée </a:t>
            </a:r>
            <a:r>
              <a:rPr lang="fr-FR" dirty="0">
                <a:solidFill>
                  <a:srgbClr val="213B76"/>
                </a:solidFill>
                <a:latin typeface="Myriad Pro"/>
              </a:rPr>
              <a:t>:</a:t>
            </a:r>
          </a:p>
          <a:p>
            <a:pPr marL="541338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213B76"/>
                </a:solidFill>
                <a:latin typeface="Myriad Pro"/>
              </a:rPr>
              <a:t>Budget </a:t>
            </a:r>
            <a:r>
              <a:rPr lang="fr-FR" b="1" dirty="0">
                <a:solidFill>
                  <a:srgbClr val="213B76"/>
                </a:solidFill>
                <a:latin typeface="Myriad Pro"/>
              </a:rPr>
              <a:t>mensuel</a:t>
            </a:r>
            <a:r>
              <a:rPr lang="fr-FR" dirty="0">
                <a:solidFill>
                  <a:srgbClr val="213B76"/>
                </a:solidFill>
                <a:latin typeface="Myriad Pro"/>
              </a:rPr>
              <a:t> pour la gestion courante</a:t>
            </a:r>
          </a:p>
          <a:p>
            <a:pPr marL="541338" indent="-285750">
              <a:buFont typeface="Arial" panose="020B0604020202020204" pitchFamily="34" charset="0"/>
              <a:buChar char="•"/>
            </a:pPr>
            <a:r>
              <a:rPr lang="fr-FR" dirty="0">
                <a:solidFill>
                  <a:srgbClr val="213B76"/>
                </a:solidFill>
                <a:latin typeface="Myriad Pro"/>
              </a:rPr>
              <a:t>Budget </a:t>
            </a:r>
            <a:r>
              <a:rPr lang="fr-FR" b="1" dirty="0">
                <a:solidFill>
                  <a:srgbClr val="213B76"/>
                </a:solidFill>
                <a:latin typeface="Myriad Pro"/>
              </a:rPr>
              <a:t>annuel</a:t>
            </a:r>
            <a:r>
              <a:rPr lang="fr-FR" dirty="0">
                <a:solidFill>
                  <a:srgbClr val="213B76"/>
                </a:solidFill>
                <a:latin typeface="Myriad Pro"/>
              </a:rPr>
              <a:t> pour  les projets</a:t>
            </a:r>
          </a:p>
        </p:txBody>
      </p:sp>
    </p:spTree>
    <p:extLst>
      <p:ext uri="{BB962C8B-B14F-4D97-AF65-F5344CB8AC3E}">
        <p14:creationId xmlns:p14="http://schemas.microsoft.com/office/powerpoint/2010/main" val="82676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38F3464-735E-9F9B-5E20-8CA41C732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Dépenses fixes et reste à vivre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B197DB6-5E0C-BD2C-D6E4-FE22FEBDE8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3007" y="6424398"/>
            <a:ext cx="3967362" cy="298800"/>
          </a:xfrm>
        </p:spPr>
        <p:txBody>
          <a:bodyPr/>
          <a:lstStyle/>
          <a:p>
            <a:r>
              <a:rPr lang="fr-FR"/>
              <a:t>Les essentiels EDUCFI : Le budget</a:t>
            </a:r>
            <a:endParaRPr lang="fr-FR" dirty="0"/>
          </a:p>
        </p:txBody>
      </p:sp>
      <p:pic>
        <p:nvPicPr>
          <p:cNvPr id="5" name="Picture 2" descr="C:\Users\K827572\AppData\Local\Microsoft\Windows\Temporary Internet Files\Content.Outlook\H1LIVX0T\FleurBudgetV2-01.jpg">
            <a:extLst>
              <a:ext uri="{FF2B5EF4-FFF2-40B4-BE49-F238E27FC236}">
                <a16:creationId xmlns:a16="http://schemas.microsoft.com/office/drawing/2014/main" id="{D2CA044A-E36C-7CA2-2A15-3331EE50FD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99" t="18360" r="12485" b="16050"/>
          <a:stretch/>
        </p:blipFill>
        <p:spPr bwMode="auto">
          <a:xfrm>
            <a:off x="3212157" y="1403498"/>
            <a:ext cx="4368858" cy="4295554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C76870A-3D5D-8299-84BB-B1BE725EB3C3}"/>
              </a:ext>
            </a:extLst>
          </p:cNvPr>
          <p:cNvSpPr/>
          <p:nvPr/>
        </p:nvSpPr>
        <p:spPr>
          <a:xfrm>
            <a:off x="401230" y="3074040"/>
            <a:ext cx="1800000" cy="72000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  <a:latin typeface="Myriad Pro"/>
                <a:cs typeface="Arial" panose="020B0604020202020204" pitchFamily="34" charset="0"/>
              </a:rPr>
              <a:t>Ressources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518B9F2-0E36-CD12-A28E-EB044A2E7B14}"/>
              </a:ext>
            </a:extLst>
          </p:cNvPr>
          <p:cNvSpPr/>
          <p:nvPr/>
        </p:nvSpPr>
        <p:spPr>
          <a:xfrm>
            <a:off x="9197466" y="3087432"/>
            <a:ext cx="1800000" cy="720000"/>
          </a:xfrm>
          <a:prstGeom prst="rect">
            <a:avLst/>
          </a:prstGeom>
          <a:solidFill>
            <a:srgbClr val="BDD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bg1"/>
                </a:solidFill>
                <a:latin typeface="Myriad Pro"/>
                <a:cs typeface="Arial" panose="020B0604020202020204" pitchFamily="34" charset="0"/>
              </a:rPr>
              <a:t>Argent disponible</a:t>
            </a:r>
          </a:p>
        </p:txBody>
      </p:sp>
      <p:sp>
        <p:nvSpPr>
          <p:cNvPr id="15" name="Égal 3">
            <a:extLst>
              <a:ext uri="{FF2B5EF4-FFF2-40B4-BE49-F238E27FC236}">
                <a16:creationId xmlns:a16="http://schemas.microsoft.com/office/drawing/2014/main" id="{C27E4C8D-208C-B09E-E6D9-D3479D9CC4E2}"/>
              </a:ext>
            </a:extLst>
          </p:cNvPr>
          <p:cNvSpPr/>
          <p:nvPr/>
        </p:nvSpPr>
        <p:spPr>
          <a:xfrm>
            <a:off x="7833587" y="2934734"/>
            <a:ext cx="836991" cy="1025396"/>
          </a:xfrm>
          <a:prstGeom prst="mathEqual">
            <a:avLst>
              <a:gd name="adj1" fmla="val 19902"/>
              <a:gd name="adj2" fmla="val 17834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078EE9"/>
              </a:solidFill>
            </a:endParaRPr>
          </a:p>
        </p:txBody>
      </p:sp>
      <p:sp>
        <p:nvSpPr>
          <p:cNvPr id="16" name="Moins 18">
            <a:extLst>
              <a:ext uri="{FF2B5EF4-FFF2-40B4-BE49-F238E27FC236}">
                <a16:creationId xmlns:a16="http://schemas.microsoft.com/office/drawing/2014/main" id="{07B93840-AC68-9BF6-3CCD-77F8D5D07B80}"/>
              </a:ext>
            </a:extLst>
          </p:cNvPr>
          <p:cNvSpPr/>
          <p:nvPr/>
        </p:nvSpPr>
        <p:spPr>
          <a:xfrm>
            <a:off x="2375165" y="2994634"/>
            <a:ext cx="836991" cy="998609"/>
          </a:xfrm>
          <a:prstGeom prst="mathMinus">
            <a:avLst>
              <a:gd name="adj1" fmla="val 23784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0A70F89D-512F-8959-4BD7-297592579D3B}"/>
              </a:ext>
            </a:extLst>
          </p:cNvPr>
          <p:cNvSpPr/>
          <p:nvPr/>
        </p:nvSpPr>
        <p:spPr>
          <a:xfrm>
            <a:off x="4624350" y="2683939"/>
            <a:ext cx="1620000" cy="1620000"/>
          </a:xfrm>
          <a:prstGeom prst="ellipse">
            <a:avLst/>
          </a:prstGeom>
          <a:solidFill>
            <a:schemeClr val="bg1"/>
          </a:solidFill>
          <a:ln>
            <a:noFill/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000" b="1" kern="0">
                <a:solidFill>
                  <a:srgbClr val="C92360"/>
                </a:solidFill>
                <a:latin typeface="Myriad Pro"/>
                <a:cs typeface="Arial" charset="0"/>
              </a:rPr>
              <a:t>Dépenses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000" b="1" kern="0">
                <a:solidFill>
                  <a:srgbClr val="C92360"/>
                </a:solidFill>
                <a:latin typeface="Myriad Pro"/>
                <a:cs typeface="Arial" charset="0"/>
              </a:rPr>
              <a:t> fixes</a:t>
            </a:r>
            <a:endParaRPr lang="fr-FR" sz="2000" b="1" kern="0" dirty="0">
              <a:solidFill>
                <a:srgbClr val="C92360"/>
              </a:solidFill>
              <a:latin typeface="Myriad Pro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95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DEBB8-52AC-E57F-1CCB-8113AF1AEA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3275172-BD1A-9FEB-9B30-D31D91A7E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Analyser le budget de la famille BEAUMONT-</a:t>
            </a:r>
            <a:r>
              <a:rPr lang="fr-FR" dirty="0" err="1"/>
              <a:t>DIABATé</a:t>
            </a:r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94A613-0B00-8D52-99DF-EF857EE67D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3007" y="6424398"/>
            <a:ext cx="3967362" cy="298800"/>
          </a:xfrm>
        </p:spPr>
        <p:txBody>
          <a:bodyPr/>
          <a:lstStyle/>
          <a:p>
            <a:r>
              <a:rPr lang="fr-FR"/>
              <a:t>Les essentiels EDUCFI : Le budget</a:t>
            </a:r>
            <a:endParaRPr lang="fr-FR" dirty="0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1CA33BC9-C96D-38AA-C0F2-EA89AEB9AF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006" y="1460610"/>
            <a:ext cx="9166017" cy="1251594"/>
          </a:xfrm>
          <a:prstGeom prst="rect">
            <a:avLst/>
          </a:prstGeom>
          <a:solidFill>
            <a:srgbClr val="213B76"/>
          </a:solidFill>
          <a:ln>
            <a:noFill/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fr-FR" altLang="fr-F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Choisissez </a:t>
            </a:r>
            <a:r>
              <a:rPr lang="fr-FR" altLang="fr-F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l’outil qui </a:t>
            </a:r>
            <a:r>
              <a:rPr lang="fr-FR" altLang="fr-FR" sz="24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fr-FR" altLang="fr-F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convient </a:t>
            </a:r>
            <a:r>
              <a:rPr lang="fr-FR" altLang="fr-F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papier/stylo/calculette, feuille Excel, appli… il n’y a pas de mauvaise solution !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A665D2C-8925-782C-4C25-1B8C773C26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007" y="4575775"/>
            <a:ext cx="9442080" cy="1251594"/>
          </a:xfrm>
          <a:prstGeom prst="rect">
            <a:avLst/>
          </a:prstGeom>
          <a:solidFill>
            <a:srgbClr val="E07115"/>
          </a:solidFill>
          <a:ln>
            <a:noFill/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fr-FR" altLang="fr-F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optimisations de budget que vous proposerez doivent rester des </a:t>
            </a:r>
            <a:r>
              <a:rPr lang="fr-FR" altLang="fr-F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suggestions</a:t>
            </a:r>
            <a:r>
              <a:rPr lang="fr-FR" altLang="fr-F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c’est à la famille de décider</a:t>
            </a:r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0BC09A4C-B734-4004-5C3C-3DD93FAA74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1624" y="3018192"/>
            <a:ext cx="8726975" cy="1251594"/>
          </a:xfrm>
          <a:prstGeom prst="rect">
            <a:avLst/>
          </a:prstGeom>
          <a:solidFill>
            <a:srgbClr val="C92360"/>
          </a:solidFill>
          <a:ln>
            <a:noFill/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fr-FR" altLang="fr-F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Attention à la </a:t>
            </a:r>
            <a:r>
              <a:rPr lang="fr-FR" altLang="fr-F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fréquence des dépenses </a:t>
            </a:r>
            <a:r>
              <a:rPr lang="fr-FR" altLang="fr-FR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mensuelles, trimestrielles, annuelles…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2792A537-9398-F344-3053-1F194B24BD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683" y="3018192"/>
            <a:ext cx="1251594" cy="1251594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266303A6-0E87-DD06-ADC3-D490633E00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0404" y="1433649"/>
            <a:ext cx="1251595" cy="1251595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6AF9C33E-1100-1EA2-A2AB-2C26070D60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5087" y="4574569"/>
            <a:ext cx="1252800" cy="12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77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2</a:t>
            </a:r>
          </a:p>
        </p:txBody>
      </p:sp>
      <p:sp>
        <p:nvSpPr>
          <p:cNvPr id="2" name="Espace réservé du contenu 1"/>
          <p:cNvSpPr>
            <a:spLocks noGrp="1"/>
          </p:cNvSpPr>
          <p:nvPr>
            <p:ph sz="quarter" idx="13"/>
          </p:nvPr>
        </p:nvSpPr>
        <p:spPr>
          <a:xfrm>
            <a:off x="4442427" y="2961837"/>
            <a:ext cx="6644673" cy="2466505"/>
          </a:xfrm>
        </p:spPr>
        <p:txBody>
          <a:bodyPr/>
          <a:lstStyle/>
          <a:p>
            <a:r>
              <a:rPr lang="fr-FR" dirty="0"/>
              <a:t>Bien assurés, mais pas trop…</a:t>
            </a:r>
          </a:p>
        </p:txBody>
      </p:sp>
      <p:sp>
        <p:nvSpPr>
          <p:cNvPr id="7" name="Espace réservé pour une image  6"/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" name="Picture 2" descr="X:\COM-BUD\02-COMMUNICATION\03-Images\04-Illustrations\Ppt\Illustrations Flat Design\Assurance_Plan de travail 1.jpg">
            <a:extLst>
              <a:ext uri="{FF2B5EF4-FFF2-40B4-BE49-F238E27FC236}">
                <a16:creationId xmlns:a16="http://schemas.microsoft.com/office/drawing/2014/main" id="{198494E2-2E45-E4F2-C7BD-E1F1C89D3F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31" t="11652" r="22251" b="7801"/>
          <a:stretch/>
        </p:blipFill>
        <p:spPr bwMode="auto">
          <a:xfrm>
            <a:off x="406399" y="3670301"/>
            <a:ext cx="2997201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0562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7DE2EE-65B9-94C5-91EF-8FC8B08EB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CERTAINES assurances sont obligatoires pour les particuliers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B173239-CC3D-E6C1-B624-7DE4EFB8BF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Les essentiels EDUCFI : L'assurance</a:t>
            </a:r>
            <a:endParaRPr lang="fr-FR" dirty="0"/>
          </a:p>
        </p:txBody>
      </p:sp>
      <p:sp>
        <p:nvSpPr>
          <p:cNvPr id="5" name="Rectangle à coins arrondis 10">
            <a:extLst>
              <a:ext uri="{FF2B5EF4-FFF2-40B4-BE49-F238E27FC236}">
                <a16:creationId xmlns:a16="http://schemas.microsoft.com/office/drawing/2014/main" id="{8146BAD2-53E1-E04C-2326-B4F5111EDAF5}"/>
              </a:ext>
            </a:extLst>
          </p:cNvPr>
          <p:cNvSpPr/>
          <p:nvPr/>
        </p:nvSpPr>
        <p:spPr>
          <a:xfrm>
            <a:off x="2431868" y="1453428"/>
            <a:ext cx="8773706" cy="6647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dirty="0">
                <a:solidFill>
                  <a:srgbClr val="213B76"/>
                </a:solidFill>
                <a:latin typeface="Myriad Pro"/>
              </a:rPr>
              <a:t>Responsabilité civile automobile, moto, EPDM</a:t>
            </a:r>
            <a:r>
              <a:rPr lang="fr-FR" sz="2400" baseline="30000" dirty="0">
                <a:solidFill>
                  <a:srgbClr val="213B76"/>
                </a:solidFill>
                <a:latin typeface="Myriad Pro"/>
              </a:rPr>
              <a:t>*</a:t>
            </a:r>
          </a:p>
        </p:txBody>
      </p:sp>
      <p:sp>
        <p:nvSpPr>
          <p:cNvPr id="6" name="Rectangle à coins arrondis 11">
            <a:extLst>
              <a:ext uri="{FF2B5EF4-FFF2-40B4-BE49-F238E27FC236}">
                <a16:creationId xmlns:a16="http://schemas.microsoft.com/office/drawing/2014/main" id="{21566DFE-30EA-80DC-6842-E066A859428B}"/>
              </a:ext>
            </a:extLst>
          </p:cNvPr>
          <p:cNvSpPr/>
          <p:nvPr/>
        </p:nvSpPr>
        <p:spPr>
          <a:xfrm>
            <a:off x="2431868" y="1968510"/>
            <a:ext cx="8635717" cy="6647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dirty="0">
                <a:solidFill>
                  <a:srgbClr val="213B76"/>
                </a:solidFill>
                <a:latin typeface="Myriad Pro"/>
              </a:rPr>
              <a:t>Assurance de responsabilité civile du locataire</a:t>
            </a:r>
          </a:p>
        </p:txBody>
      </p:sp>
      <p:sp>
        <p:nvSpPr>
          <p:cNvPr id="7" name="Rectangle à coins arrondis 12">
            <a:extLst>
              <a:ext uri="{FF2B5EF4-FFF2-40B4-BE49-F238E27FC236}">
                <a16:creationId xmlns:a16="http://schemas.microsoft.com/office/drawing/2014/main" id="{5A0CC04F-8F71-9DC4-F925-D3F55F92C839}"/>
              </a:ext>
            </a:extLst>
          </p:cNvPr>
          <p:cNvSpPr/>
          <p:nvPr/>
        </p:nvSpPr>
        <p:spPr>
          <a:xfrm>
            <a:off x="2431867" y="2503461"/>
            <a:ext cx="8635717" cy="6647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dirty="0">
                <a:solidFill>
                  <a:srgbClr val="213B76"/>
                </a:solidFill>
                <a:latin typeface="Myriad Pro"/>
              </a:rPr>
              <a:t>Assurance de responsabilité civile du copropriétaire</a:t>
            </a:r>
          </a:p>
        </p:txBody>
      </p:sp>
      <p:sp>
        <p:nvSpPr>
          <p:cNvPr id="8" name="Rectangle à coins arrondis 13">
            <a:extLst>
              <a:ext uri="{FF2B5EF4-FFF2-40B4-BE49-F238E27FC236}">
                <a16:creationId xmlns:a16="http://schemas.microsoft.com/office/drawing/2014/main" id="{7678A948-7715-BBD7-80A3-D117958C359D}"/>
              </a:ext>
            </a:extLst>
          </p:cNvPr>
          <p:cNvSpPr/>
          <p:nvPr/>
        </p:nvSpPr>
        <p:spPr>
          <a:xfrm>
            <a:off x="2431868" y="3672604"/>
            <a:ext cx="8635717" cy="6647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dirty="0">
                <a:solidFill>
                  <a:srgbClr val="213B76"/>
                </a:solidFill>
                <a:latin typeface="Myriad Pro"/>
              </a:rPr>
              <a:t>Construction bien immobilier : assurance dommages-ouvrage</a:t>
            </a:r>
          </a:p>
        </p:txBody>
      </p:sp>
      <p:sp>
        <p:nvSpPr>
          <p:cNvPr id="9" name="Rectangle à coins arrondis 14">
            <a:extLst>
              <a:ext uri="{FF2B5EF4-FFF2-40B4-BE49-F238E27FC236}">
                <a16:creationId xmlns:a16="http://schemas.microsoft.com/office/drawing/2014/main" id="{B9EE25B2-CC6B-8695-4438-8ED4B0B88CD7}"/>
              </a:ext>
            </a:extLst>
          </p:cNvPr>
          <p:cNvSpPr/>
          <p:nvPr/>
        </p:nvSpPr>
        <p:spPr>
          <a:xfrm>
            <a:off x="2431868" y="4215965"/>
            <a:ext cx="8635717" cy="6647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dirty="0">
                <a:solidFill>
                  <a:srgbClr val="213B76"/>
                </a:solidFill>
                <a:latin typeface="Myriad Pro"/>
              </a:rPr>
              <a:t>Responsabilité civile du chasseur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252D764-5393-AE30-57D0-78769749026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86" y="1427388"/>
            <a:ext cx="1403122" cy="378153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68F9BE0-78B1-3EDF-0004-5310B340916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939" y="1637345"/>
            <a:ext cx="296929" cy="296929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F3DBBDE8-5D3A-CEAB-DEF7-31241B478B5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938" y="2141815"/>
            <a:ext cx="296929" cy="29692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F965231-F8B6-9B81-7A5B-1A544E0EA53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938" y="2719799"/>
            <a:ext cx="296929" cy="296929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A407D09A-7AF4-0FBF-7C2E-4F43C8A87FC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939" y="3861770"/>
            <a:ext cx="296929" cy="296929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46AA3A38-4D6F-910D-FF6B-D5C0E1E071D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4938" y="4382731"/>
            <a:ext cx="296929" cy="296929"/>
          </a:xfrm>
          <a:prstGeom prst="rect">
            <a:avLst/>
          </a:prstGeom>
        </p:spPr>
      </p:pic>
      <p:sp>
        <p:nvSpPr>
          <p:cNvPr id="4" name="Rectangle à coins arrondis 10">
            <a:extLst>
              <a:ext uri="{FF2B5EF4-FFF2-40B4-BE49-F238E27FC236}">
                <a16:creationId xmlns:a16="http://schemas.microsoft.com/office/drawing/2014/main" id="{0DDD36B8-162E-36F6-41C3-726C678781B4}"/>
              </a:ext>
            </a:extLst>
          </p:cNvPr>
          <p:cNvSpPr/>
          <p:nvPr/>
        </p:nvSpPr>
        <p:spPr>
          <a:xfrm>
            <a:off x="328024" y="5772731"/>
            <a:ext cx="10172827" cy="66476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2400" baseline="30000" dirty="0">
                <a:solidFill>
                  <a:srgbClr val="213B76"/>
                </a:solidFill>
                <a:latin typeface="Myriad Pro"/>
              </a:rPr>
              <a:t>* Engins de Déplacement Personnel Motorisés : Trottinettes électriques, </a:t>
            </a:r>
            <a:r>
              <a:rPr lang="fr-FR" sz="2400" baseline="30000" dirty="0" err="1">
                <a:solidFill>
                  <a:srgbClr val="213B76"/>
                </a:solidFill>
                <a:latin typeface="Myriad Pro"/>
              </a:rPr>
              <a:t>monoroues</a:t>
            </a:r>
            <a:r>
              <a:rPr lang="fr-FR" sz="2400" baseline="30000" dirty="0">
                <a:solidFill>
                  <a:srgbClr val="213B76"/>
                </a:solidFill>
                <a:latin typeface="Myriad Pro"/>
              </a:rPr>
              <a:t>, gyropodes, hoverboards…</a:t>
            </a:r>
          </a:p>
        </p:txBody>
      </p:sp>
    </p:spTree>
    <p:extLst>
      <p:ext uri="{BB962C8B-B14F-4D97-AF65-F5344CB8AC3E}">
        <p14:creationId xmlns:p14="http://schemas.microsoft.com/office/powerpoint/2010/main" val="2205574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127073-7A0E-9EDF-76F7-17F633506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LES QUESTIONS à se poser pour LA FAMILLE BEAUMONT-</a:t>
            </a:r>
            <a:r>
              <a:rPr lang="fr-FR" dirty="0" err="1"/>
              <a:t>DIABATé</a:t>
            </a:r>
            <a:r>
              <a:rPr lang="fr-FR" dirty="0"/>
              <a:t> 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1C91CC9-F541-2E8F-AFC6-EC35ACCDA7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fr-FR"/>
              <a:t>Les essentiels EDUCFI : L'assurance</a:t>
            </a:r>
            <a:endParaRPr lang="fr-FR" dirty="0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8906EAD4-14F2-5A6C-E949-77C7E1262EAE}"/>
              </a:ext>
            </a:extLst>
          </p:cNvPr>
          <p:cNvSpPr/>
          <p:nvPr/>
        </p:nvSpPr>
        <p:spPr>
          <a:xfrm>
            <a:off x="698152" y="1311888"/>
            <a:ext cx="1080000" cy="1080000"/>
          </a:xfrm>
          <a:prstGeom prst="ellipse">
            <a:avLst/>
          </a:prstGeom>
          <a:solidFill>
            <a:srgbClr val="E06F1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/>
              <a:t>1</a:t>
            </a:r>
          </a:p>
        </p:txBody>
      </p:sp>
      <p:sp>
        <p:nvSpPr>
          <p:cNvPr id="6" name="Rectangle à coins arrondis 7">
            <a:extLst>
              <a:ext uri="{FF2B5EF4-FFF2-40B4-BE49-F238E27FC236}">
                <a16:creationId xmlns:a16="http://schemas.microsoft.com/office/drawing/2014/main" id="{E9E6B575-3B5B-4026-1866-B7085E659F62}"/>
              </a:ext>
            </a:extLst>
          </p:cNvPr>
          <p:cNvSpPr/>
          <p:nvPr/>
        </p:nvSpPr>
        <p:spPr>
          <a:xfrm>
            <a:off x="1983517" y="1264876"/>
            <a:ext cx="4112483" cy="1174024"/>
          </a:xfrm>
          <a:prstGeom prst="roundRect">
            <a:avLst/>
          </a:prstGeom>
          <a:solidFill>
            <a:srgbClr val="213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Ai-je vraiment besoin de cette assurance?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EBB65697-A743-B4AB-1526-6E8145963248}"/>
              </a:ext>
            </a:extLst>
          </p:cNvPr>
          <p:cNvSpPr/>
          <p:nvPr/>
        </p:nvSpPr>
        <p:spPr>
          <a:xfrm>
            <a:off x="675069" y="3057122"/>
            <a:ext cx="1080000" cy="1080000"/>
          </a:xfrm>
          <a:prstGeom prst="ellipse">
            <a:avLst/>
          </a:prstGeom>
          <a:solidFill>
            <a:srgbClr val="E06F1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/>
              <a:t>2</a:t>
            </a:r>
          </a:p>
        </p:txBody>
      </p:sp>
      <p:sp>
        <p:nvSpPr>
          <p:cNvPr id="8" name="Rectangle à coins arrondis 7">
            <a:extLst>
              <a:ext uri="{FF2B5EF4-FFF2-40B4-BE49-F238E27FC236}">
                <a16:creationId xmlns:a16="http://schemas.microsoft.com/office/drawing/2014/main" id="{4F9D1497-21C7-5766-732B-12AF1918604F}"/>
              </a:ext>
            </a:extLst>
          </p:cNvPr>
          <p:cNvSpPr/>
          <p:nvPr/>
        </p:nvSpPr>
        <p:spPr>
          <a:xfrm>
            <a:off x="1960434" y="3010110"/>
            <a:ext cx="4112483" cy="1174024"/>
          </a:xfrm>
          <a:prstGeom prst="roundRect">
            <a:avLst/>
          </a:prstGeom>
          <a:solidFill>
            <a:srgbClr val="213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Est-ce que je n’ai pas déjà une assurance pour ce risque ?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à coins arrondis 7">
            <a:extLst>
              <a:ext uri="{FF2B5EF4-FFF2-40B4-BE49-F238E27FC236}">
                <a16:creationId xmlns:a16="http://schemas.microsoft.com/office/drawing/2014/main" id="{B1A28D67-2D03-8BD5-EDEB-A2C91DBD2F03}"/>
              </a:ext>
            </a:extLst>
          </p:cNvPr>
          <p:cNvSpPr/>
          <p:nvPr/>
        </p:nvSpPr>
        <p:spPr>
          <a:xfrm>
            <a:off x="6333492" y="1264876"/>
            <a:ext cx="2442208" cy="621800"/>
          </a:xfrm>
          <a:prstGeom prst="roundRect">
            <a:avLst/>
          </a:prstGeom>
          <a:solidFill>
            <a:srgbClr val="C92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Valeur du bien.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à coins arrondis 7">
            <a:extLst>
              <a:ext uri="{FF2B5EF4-FFF2-40B4-BE49-F238E27FC236}">
                <a16:creationId xmlns:a16="http://schemas.microsoft.com/office/drawing/2014/main" id="{B50FE6E7-C149-E75B-6828-1E4F648E34B6}"/>
              </a:ext>
            </a:extLst>
          </p:cNvPr>
          <p:cNvSpPr/>
          <p:nvPr/>
        </p:nvSpPr>
        <p:spPr>
          <a:xfrm>
            <a:off x="7255921" y="1928583"/>
            <a:ext cx="4112483" cy="621800"/>
          </a:xfrm>
          <a:prstGeom prst="roundRect">
            <a:avLst/>
          </a:prstGeom>
          <a:solidFill>
            <a:srgbClr val="C92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Probabilité et coût du dommage.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à coins arrondis 7">
            <a:extLst>
              <a:ext uri="{FF2B5EF4-FFF2-40B4-BE49-F238E27FC236}">
                <a16:creationId xmlns:a16="http://schemas.microsoft.com/office/drawing/2014/main" id="{0D5191FC-8297-A776-E0F3-3FFB3F1A5FEC}"/>
              </a:ext>
            </a:extLst>
          </p:cNvPr>
          <p:cNvSpPr/>
          <p:nvPr/>
        </p:nvSpPr>
        <p:spPr>
          <a:xfrm>
            <a:off x="6333492" y="3118099"/>
            <a:ext cx="3204208" cy="812417"/>
          </a:xfrm>
          <a:prstGeom prst="roundRect">
            <a:avLst/>
          </a:prstGeom>
          <a:solidFill>
            <a:srgbClr val="C92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Par exemple, grâce à ma carte de paiement.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0447A080-AE89-1A33-B213-D7AC1EE384B3}"/>
              </a:ext>
            </a:extLst>
          </p:cNvPr>
          <p:cNvSpPr/>
          <p:nvPr/>
        </p:nvSpPr>
        <p:spPr>
          <a:xfrm>
            <a:off x="675069" y="4782080"/>
            <a:ext cx="1080000" cy="1080000"/>
          </a:xfrm>
          <a:prstGeom prst="ellipse">
            <a:avLst/>
          </a:prstGeom>
          <a:solidFill>
            <a:srgbClr val="E06F1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0" dirty="0"/>
              <a:t>3</a:t>
            </a:r>
          </a:p>
        </p:txBody>
      </p:sp>
      <p:sp>
        <p:nvSpPr>
          <p:cNvPr id="13" name="Rectangle à coins arrondis 7">
            <a:extLst>
              <a:ext uri="{FF2B5EF4-FFF2-40B4-BE49-F238E27FC236}">
                <a16:creationId xmlns:a16="http://schemas.microsoft.com/office/drawing/2014/main" id="{16CB4A42-535E-A103-508B-CFFCFB00BE4D}"/>
              </a:ext>
            </a:extLst>
          </p:cNvPr>
          <p:cNvSpPr/>
          <p:nvPr/>
        </p:nvSpPr>
        <p:spPr>
          <a:xfrm>
            <a:off x="1960434" y="4735068"/>
            <a:ext cx="4112483" cy="1174024"/>
          </a:xfrm>
          <a:prstGeom prst="roundRect">
            <a:avLst/>
          </a:prstGeom>
          <a:solidFill>
            <a:srgbClr val="213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Dans quelles conditions l’assurance fonctionnera-t-elle ?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à coins arrondis 7">
            <a:extLst>
              <a:ext uri="{FF2B5EF4-FFF2-40B4-BE49-F238E27FC236}">
                <a16:creationId xmlns:a16="http://schemas.microsoft.com/office/drawing/2014/main" id="{CE474A08-B660-2F9D-FE8C-9B5B79ECC43A}"/>
              </a:ext>
            </a:extLst>
          </p:cNvPr>
          <p:cNvSpPr/>
          <p:nvPr/>
        </p:nvSpPr>
        <p:spPr>
          <a:xfrm>
            <a:off x="8926196" y="5180404"/>
            <a:ext cx="2442208" cy="621800"/>
          </a:xfrm>
          <a:prstGeom prst="roundRect">
            <a:avLst/>
          </a:prstGeom>
          <a:solidFill>
            <a:srgbClr val="C92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Exclusions de garantie.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à coins arrondis 7">
            <a:extLst>
              <a:ext uri="{FF2B5EF4-FFF2-40B4-BE49-F238E27FC236}">
                <a16:creationId xmlns:a16="http://schemas.microsoft.com/office/drawing/2014/main" id="{80A33A07-F3D4-21FC-0605-60719C39264A}"/>
              </a:ext>
            </a:extLst>
          </p:cNvPr>
          <p:cNvSpPr/>
          <p:nvPr/>
        </p:nvSpPr>
        <p:spPr>
          <a:xfrm>
            <a:off x="6333492" y="4782080"/>
            <a:ext cx="2442208" cy="621800"/>
          </a:xfrm>
          <a:prstGeom prst="roundRect">
            <a:avLst/>
          </a:prstGeom>
          <a:solidFill>
            <a:srgbClr val="C92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latin typeface="Arial" panose="020B0604020202020204" pitchFamily="34" charset="0"/>
                <a:cs typeface="Arial" panose="020B0604020202020204" pitchFamily="34" charset="0"/>
              </a:rPr>
              <a:t>Conditions de garantie.</a:t>
            </a:r>
            <a:endParaRPr lang="fr-F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9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pour une image  9"/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3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3"/>
          </p:nvPr>
        </p:nvSpPr>
        <p:spPr>
          <a:xfrm>
            <a:off x="4442427" y="2961837"/>
            <a:ext cx="7114573" cy="2466505"/>
          </a:xfrm>
        </p:spPr>
        <p:txBody>
          <a:bodyPr/>
          <a:lstStyle/>
          <a:p>
            <a:r>
              <a:rPr lang="fr-FR" dirty="0"/>
              <a:t>DIS-moi comment tu épargnes…</a:t>
            </a:r>
          </a:p>
        </p:txBody>
      </p:sp>
      <p:pic>
        <p:nvPicPr>
          <p:cNvPr id="5" name="Picture 2" descr="X:\COM-BUD\02-COMMUNICATION\03-Images\04-Illustrations\Ppt\Illustrations Flat Design\Assurance_Plan de travail 1.jpg">
            <a:extLst>
              <a:ext uri="{FF2B5EF4-FFF2-40B4-BE49-F238E27FC236}">
                <a16:creationId xmlns:a16="http://schemas.microsoft.com/office/drawing/2014/main" id="{CB43922E-4A38-2E7C-A7F0-3C75943088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93" t="27152" r="21940" b="7857"/>
          <a:stretch/>
        </p:blipFill>
        <p:spPr bwMode="auto">
          <a:xfrm>
            <a:off x="114299" y="3618678"/>
            <a:ext cx="2146301" cy="323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02536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964</TotalTime>
  <Words>815</Words>
  <Application>Microsoft Office PowerPoint</Application>
  <PresentationFormat>Grand écran</PresentationFormat>
  <Paragraphs>117</Paragraphs>
  <Slides>13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Aptos</vt:lpstr>
      <vt:lpstr>Aptos Display</vt:lpstr>
      <vt:lpstr>Arial</vt:lpstr>
      <vt:lpstr>Calibri</vt:lpstr>
      <vt:lpstr>Myriad Pro</vt:lpstr>
      <vt:lpstr>Thème Office</vt:lpstr>
      <vt:lpstr>MODULE EDUCFI – École du travail social Capsule : Budget et assurance</vt:lpstr>
      <vt:lpstr>1</vt:lpstr>
      <vt:lpstr>COMMENT SE COMPOSE UN BUDGET ?</vt:lpstr>
      <vt:lpstr>Dépenses fixes et reste à vivre</vt:lpstr>
      <vt:lpstr>Analyser le budget de la famille BEAUMONT-DIABATé</vt:lpstr>
      <vt:lpstr>2</vt:lpstr>
      <vt:lpstr>CERTAINES assurances sont obligatoires pour les particuliers</vt:lpstr>
      <vt:lpstr>LES QUESTIONS à se poser pour LA FAMILLE BEAUMONT-DIABATé </vt:lpstr>
      <vt:lpstr>3</vt:lpstr>
      <vt:lpstr>Qu’est-ce que l’épargne ? </vt:lpstr>
      <vt:lpstr>LES principales notions à connaître </vt:lpstr>
      <vt:lpstr>LA famille BEAUMONT-diabaté a choisi l’épaRgne sur livret</vt:lpstr>
      <vt:lpstr>Présentation PowerPoint</vt:lpstr>
    </vt:vector>
  </TitlesOfParts>
  <Company>Banque de France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BIDJECK Joséphine (DGSER DEF)</dc:creator>
  <cp:lastModifiedBy>GIORDANO Olivier (DGSER DEF)</cp:lastModifiedBy>
  <cp:revision>33</cp:revision>
  <dcterms:created xsi:type="dcterms:W3CDTF">2025-07-02T07:57:06Z</dcterms:created>
  <dcterms:modified xsi:type="dcterms:W3CDTF">2025-11-24T10:05:54Z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08f1332-2cfb-404a-934f-6a2bfd1bd80c_Enabled">
    <vt:lpwstr>true</vt:lpwstr>
  </property>
  <property fmtid="{D5CDD505-2E9C-101B-9397-08002B2CF9AE}" pid="3" name="MSIP_Label_c08f1332-2cfb-404a-934f-6a2bfd1bd80c_SetDate">
    <vt:lpwstr>2025-07-02T08:07:14Z</vt:lpwstr>
  </property>
  <property fmtid="{D5CDD505-2E9C-101B-9397-08002B2CF9AE}" pid="4" name="MSIP_Label_c08f1332-2cfb-404a-934f-6a2bfd1bd80c_Method">
    <vt:lpwstr>Privileged</vt:lpwstr>
  </property>
  <property fmtid="{D5CDD505-2E9C-101B-9397-08002B2CF9AE}" pid="5" name="MSIP_Label_c08f1332-2cfb-404a-934f-6a2bfd1bd80c_Name">
    <vt:lpwstr>BDF-PUBLIC-Sans-Marquage</vt:lpwstr>
  </property>
  <property fmtid="{D5CDD505-2E9C-101B-9397-08002B2CF9AE}" pid="6" name="MSIP_Label_c08f1332-2cfb-404a-934f-6a2bfd1bd80c_SiteId">
    <vt:lpwstr>e6599448-62a0-418e-8930-d00d8d5682c2</vt:lpwstr>
  </property>
  <property fmtid="{D5CDD505-2E9C-101B-9397-08002B2CF9AE}" pid="7" name="MSIP_Label_c08f1332-2cfb-404a-934f-6a2bfd1bd80c_ActionId">
    <vt:lpwstr>347cac83-608f-49b0-98ae-2c06647b8514</vt:lpwstr>
  </property>
  <property fmtid="{D5CDD505-2E9C-101B-9397-08002B2CF9AE}" pid="8" name="MSIP_Label_c08f1332-2cfb-404a-934f-6a2bfd1bd80c_ContentBits">
    <vt:lpwstr>0</vt:lpwstr>
  </property>
</Properties>
</file>